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0"/>
  </p:notesMasterIdLst>
  <p:sldIdLst>
    <p:sldId id="301" r:id="rId6"/>
    <p:sldId id="271" r:id="rId7"/>
    <p:sldId id="262" r:id="rId8"/>
    <p:sldId id="297" r:id="rId9"/>
    <p:sldId id="298" r:id="rId10"/>
    <p:sldId id="264" r:id="rId11"/>
    <p:sldId id="309" r:id="rId12"/>
    <p:sldId id="302" r:id="rId13"/>
    <p:sldId id="304" r:id="rId14"/>
    <p:sldId id="305" r:id="rId15"/>
    <p:sldId id="306" r:id="rId16"/>
    <p:sldId id="307" r:id="rId17"/>
    <p:sldId id="308" r:id="rId18"/>
    <p:sldId id="29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9CD6"/>
    <a:srgbClr val="D212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B2F8E-01B9-47AA-8EFF-05A07BDCA39D}" v="9" dt="2024-11-14T15:15:22.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5033" autoAdjust="0"/>
  </p:normalViewPr>
  <p:slideViewPr>
    <p:cSldViewPr snapToGrid="0">
      <p:cViewPr varScale="1">
        <p:scale>
          <a:sx n="62" d="100"/>
          <a:sy n="62" d="100"/>
        </p:scale>
        <p:origin x="2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9D05CE-65F8-48E5-88C6-C4B6E4C94740}" type="datetimeFigureOut">
              <a:rPr lang="en-GB" smtClean="0"/>
              <a:t>20/11/2024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089AA-B475-4023-936D-F2DE67CE2121}" type="slidenum">
              <a:rPr lang="en-GB" smtClean="0"/>
              <a:t>‹N›</a:t>
            </a:fld>
            <a:endParaRPr lang="en-GB"/>
          </a:p>
        </p:txBody>
      </p:sp>
    </p:spTree>
    <p:extLst>
      <p:ext uri="{BB962C8B-B14F-4D97-AF65-F5344CB8AC3E}">
        <p14:creationId xmlns:p14="http://schemas.microsoft.com/office/powerpoint/2010/main" val="4183643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AE3A3-774B-1ADD-74F8-9F1AD7D38A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C55BE1-BC93-E800-6AC0-D02CA28FF2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A57D91-132D-26E2-E7DA-E2518268F73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31EA2E0-1DBF-29D8-2F99-2B14176E35ED}"/>
              </a:ext>
            </a:extLst>
          </p:cNvPr>
          <p:cNvSpPr>
            <a:spLocks noGrp="1"/>
          </p:cNvSpPr>
          <p:nvPr>
            <p:ph type="sldNum" sz="quarter" idx="5"/>
          </p:nvPr>
        </p:nvSpPr>
        <p:spPr/>
        <p:txBody>
          <a:bodyPr/>
          <a:lstStyle/>
          <a:p>
            <a:fld id="{878089AA-B475-4023-936D-F2DE67CE2121}" type="slidenum">
              <a:rPr lang="en-GB" smtClean="0"/>
              <a:t>1</a:t>
            </a:fld>
            <a:endParaRPr lang="en-GB"/>
          </a:p>
        </p:txBody>
      </p:sp>
    </p:spTree>
    <p:extLst>
      <p:ext uri="{BB962C8B-B14F-4D97-AF65-F5344CB8AC3E}">
        <p14:creationId xmlns:p14="http://schemas.microsoft.com/office/powerpoint/2010/main" val="354387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78089AA-B475-4023-936D-F2DE67CE2121}" type="slidenum">
              <a:rPr lang="en-GB" smtClean="0"/>
              <a:t>2</a:t>
            </a:fld>
            <a:endParaRPr lang="en-GB"/>
          </a:p>
        </p:txBody>
      </p:sp>
    </p:spTree>
    <p:extLst>
      <p:ext uri="{BB962C8B-B14F-4D97-AF65-F5344CB8AC3E}">
        <p14:creationId xmlns:p14="http://schemas.microsoft.com/office/powerpoint/2010/main" val="3368842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C6D786-1CEF-48B1-B703-E205FEA56BB7}" type="slidenum">
              <a:rPr lang="en-GB" smtClean="0"/>
              <a:t>3</a:t>
            </a:fld>
            <a:endParaRPr lang="en-GB"/>
          </a:p>
        </p:txBody>
      </p:sp>
    </p:spTree>
    <p:extLst>
      <p:ext uri="{BB962C8B-B14F-4D97-AF65-F5344CB8AC3E}">
        <p14:creationId xmlns:p14="http://schemas.microsoft.com/office/powerpoint/2010/main" val="155429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78089AA-B475-4023-936D-F2DE67CE2121}" type="slidenum">
              <a:rPr lang="en-GB" smtClean="0"/>
              <a:t>4</a:t>
            </a:fld>
            <a:endParaRPr lang="en-GB"/>
          </a:p>
        </p:txBody>
      </p:sp>
    </p:spTree>
    <p:extLst>
      <p:ext uri="{BB962C8B-B14F-4D97-AF65-F5344CB8AC3E}">
        <p14:creationId xmlns:p14="http://schemas.microsoft.com/office/powerpoint/2010/main" val="4085203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78089AA-B475-4023-936D-F2DE67CE2121}" type="slidenum">
              <a:rPr lang="en-GB" smtClean="0"/>
              <a:t>6</a:t>
            </a:fld>
            <a:endParaRPr lang="en-GB"/>
          </a:p>
        </p:txBody>
      </p:sp>
    </p:spTree>
    <p:extLst>
      <p:ext uri="{BB962C8B-B14F-4D97-AF65-F5344CB8AC3E}">
        <p14:creationId xmlns:p14="http://schemas.microsoft.com/office/powerpoint/2010/main" val="2471118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78089AA-B475-4023-936D-F2DE67CE2121}" type="slidenum">
              <a:rPr lang="en-GB" smtClean="0"/>
              <a:t>11</a:t>
            </a:fld>
            <a:endParaRPr lang="en-GB"/>
          </a:p>
        </p:txBody>
      </p:sp>
    </p:spTree>
    <p:extLst>
      <p:ext uri="{BB962C8B-B14F-4D97-AF65-F5344CB8AC3E}">
        <p14:creationId xmlns:p14="http://schemas.microsoft.com/office/powerpoint/2010/main" val="3017938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60326-8959-FB6A-F27D-CC48108BA0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E830EE-B318-DC17-A472-956EAAA80D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A2DA8E-AD7B-5ECC-396B-6432F077F402}"/>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6865190-5E88-EDA2-9522-87D9E279CE1F}"/>
              </a:ext>
            </a:extLst>
          </p:cNvPr>
          <p:cNvSpPr>
            <a:spLocks noGrp="1"/>
          </p:cNvSpPr>
          <p:nvPr>
            <p:ph type="sldNum" sz="quarter" idx="5"/>
          </p:nvPr>
        </p:nvSpPr>
        <p:spPr/>
        <p:txBody>
          <a:bodyPr/>
          <a:lstStyle/>
          <a:p>
            <a:fld id="{878089AA-B475-4023-936D-F2DE67CE2121}" type="slidenum">
              <a:rPr lang="en-GB" smtClean="0"/>
              <a:t>12</a:t>
            </a:fld>
            <a:endParaRPr lang="en-GB"/>
          </a:p>
        </p:txBody>
      </p:sp>
    </p:spTree>
    <p:extLst>
      <p:ext uri="{BB962C8B-B14F-4D97-AF65-F5344CB8AC3E}">
        <p14:creationId xmlns:p14="http://schemas.microsoft.com/office/powerpoint/2010/main" val="3514300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72F9B-6EBE-D6B8-5A81-1D8CFFF7F9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781F7B-68E1-9588-86F2-652166F0C7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DB1A99-048B-0290-D925-ADB25B027D9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C55CEB90-CEAE-CD80-6FBB-EF0754661F2B}"/>
              </a:ext>
            </a:extLst>
          </p:cNvPr>
          <p:cNvSpPr>
            <a:spLocks noGrp="1"/>
          </p:cNvSpPr>
          <p:nvPr>
            <p:ph type="sldNum" sz="quarter" idx="5"/>
          </p:nvPr>
        </p:nvSpPr>
        <p:spPr/>
        <p:txBody>
          <a:bodyPr/>
          <a:lstStyle/>
          <a:p>
            <a:fld id="{878089AA-B475-4023-936D-F2DE67CE2121}" type="slidenum">
              <a:rPr lang="en-GB" smtClean="0"/>
              <a:t>13</a:t>
            </a:fld>
            <a:endParaRPr lang="en-GB"/>
          </a:p>
        </p:txBody>
      </p:sp>
    </p:spTree>
    <p:extLst>
      <p:ext uri="{BB962C8B-B14F-4D97-AF65-F5344CB8AC3E}">
        <p14:creationId xmlns:p14="http://schemas.microsoft.com/office/powerpoint/2010/main" val="2352585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5A698-F826-4A2C-8E98-9BC7E04267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2B89C1-B476-4D2F-8519-0F65B3EA8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66C37D5-A85D-4AA4-B6BF-6ED28B5936A0}"/>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5" name="Footer Placeholder 4">
            <a:extLst>
              <a:ext uri="{FF2B5EF4-FFF2-40B4-BE49-F238E27FC236}">
                <a16:creationId xmlns:a16="http://schemas.microsoft.com/office/drawing/2014/main" id="{4D4AE7DB-CC12-4331-9052-1B58877AE1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69C008-2DA1-471C-BE58-1A35E9EE6339}"/>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20648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A547-79E5-4A80-9385-FE713E18D9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DF782C-2EA9-4EEB-A7C2-1993111FF1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55F2F6-9952-4448-9D4D-DF0A365104E0}"/>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5" name="Footer Placeholder 4">
            <a:extLst>
              <a:ext uri="{FF2B5EF4-FFF2-40B4-BE49-F238E27FC236}">
                <a16:creationId xmlns:a16="http://schemas.microsoft.com/office/drawing/2014/main" id="{F8FFA3A0-760E-474A-86A2-C242D6CB99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1CAC8C-378C-4DF0-88E3-DEE6B203A5F1}"/>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3454131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A76F0B-FB03-49B0-8990-8B1B3389DC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C6C01F-4241-4DC1-8A96-C2A7D470C7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2B679E-242E-459D-B44E-15A014579A09}"/>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5" name="Footer Placeholder 4">
            <a:extLst>
              <a:ext uri="{FF2B5EF4-FFF2-40B4-BE49-F238E27FC236}">
                <a16:creationId xmlns:a16="http://schemas.microsoft.com/office/drawing/2014/main" id="{B6724CEC-4957-43B4-89F6-86F0E318DA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6C457B-A008-4110-8C7D-9D688CE4E6C4}"/>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3814274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Image" descr="Image">
            <a:extLst>
              <a:ext uri="{FF2B5EF4-FFF2-40B4-BE49-F238E27FC236}">
                <a16:creationId xmlns:a16="http://schemas.microsoft.com/office/drawing/2014/main" id="{6C3A4A37-08CE-4590-A229-0877154A9418}"/>
              </a:ext>
            </a:extLst>
          </p:cNvPr>
          <p:cNvPicPr>
            <a:picLocks noChangeAspect="1"/>
          </p:cNvPicPr>
          <p:nvPr userDrawn="1"/>
        </p:nvPicPr>
        <p:blipFill>
          <a:blip r:embed="rId2"/>
          <a:stretch>
            <a:fillRect/>
          </a:stretch>
        </p:blipFill>
        <p:spPr>
          <a:xfrm>
            <a:off x="7388387" y="1361076"/>
            <a:ext cx="8970694" cy="6116382"/>
          </a:xfrm>
          <a:prstGeom prst="rect">
            <a:avLst/>
          </a:prstGeom>
          <a:ln w="12700">
            <a:miter lim="400000"/>
          </a:ln>
        </p:spPr>
      </p:pic>
      <p:pic>
        <p:nvPicPr>
          <p:cNvPr id="5" name="Image" descr="Image">
            <a:extLst>
              <a:ext uri="{FF2B5EF4-FFF2-40B4-BE49-F238E27FC236}">
                <a16:creationId xmlns:a16="http://schemas.microsoft.com/office/drawing/2014/main" id="{62C62BFD-7257-40A2-8977-2B1795C9D809}"/>
              </a:ext>
            </a:extLst>
          </p:cNvPr>
          <p:cNvPicPr>
            <a:picLocks noChangeAspect="1"/>
          </p:cNvPicPr>
          <p:nvPr userDrawn="1"/>
        </p:nvPicPr>
        <p:blipFill>
          <a:blip r:embed="rId3"/>
          <a:stretch>
            <a:fillRect/>
          </a:stretch>
        </p:blipFill>
        <p:spPr>
          <a:xfrm>
            <a:off x="8516755" y="556726"/>
            <a:ext cx="2447078" cy="1089277"/>
          </a:xfrm>
          <a:prstGeom prst="rect">
            <a:avLst/>
          </a:prstGeom>
          <a:ln w="12700">
            <a:miter lim="400000"/>
          </a:ln>
        </p:spPr>
      </p:pic>
    </p:spTree>
    <p:extLst>
      <p:ext uri="{BB962C8B-B14F-4D97-AF65-F5344CB8AC3E}">
        <p14:creationId xmlns:p14="http://schemas.microsoft.com/office/powerpoint/2010/main" val="2153108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5867"/>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3"/>
          </a:xfrm>
        </p:spPr>
        <p:txBody>
          <a:bodyPr/>
          <a:lstStyle>
            <a:lvl1pPr marL="0" indent="0" algn="ctr">
              <a:buNone/>
              <a:defRPr sz="2347"/>
            </a:lvl1pPr>
            <a:lvl2pPr marL="447032" indent="0" algn="ctr">
              <a:buNone/>
              <a:defRPr sz="1955"/>
            </a:lvl2pPr>
            <a:lvl3pPr marL="894064" indent="0" algn="ctr">
              <a:buNone/>
              <a:defRPr sz="1760"/>
            </a:lvl3pPr>
            <a:lvl4pPr marL="1341096" indent="0" algn="ctr">
              <a:buNone/>
              <a:defRPr sz="1565"/>
            </a:lvl4pPr>
            <a:lvl5pPr marL="1788128" indent="0" algn="ctr">
              <a:buNone/>
              <a:defRPr sz="1565"/>
            </a:lvl5pPr>
            <a:lvl6pPr marL="2235160" indent="0" algn="ctr">
              <a:buNone/>
              <a:defRPr sz="1565"/>
            </a:lvl6pPr>
            <a:lvl7pPr marL="2682192" indent="0" algn="ctr">
              <a:buNone/>
              <a:defRPr sz="1565"/>
            </a:lvl7pPr>
            <a:lvl8pPr marL="3129222" indent="0" algn="ctr">
              <a:buNone/>
              <a:defRPr sz="1565"/>
            </a:lvl8pPr>
            <a:lvl9pPr marL="3576254" indent="0" algn="ctr">
              <a:buNone/>
              <a:defRPr sz="156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A0AAE3-C11E-4DD7-B720-A83C2D9920A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2181288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A0AAE3-C11E-4DD7-B720-A83C2D9920A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3874688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5867"/>
            </a:lvl1pPr>
          </a:lstStyle>
          <a:p>
            <a:r>
              <a:rPr lang="en-US"/>
              <a:t>Click to edit Master title style</a:t>
            </a:r>
            <a:endParaRPr lang="en-US" dirty="0"/>
          </a:p>
        </p:txBody>
      </p:sp>
      <p:sp>
        <p:nvSpPr>
          <p:cNvPr id="3" name="Text Placeholder 2"/>
          <p:cNvSpPr>
            <a:spLocks noGrp="1"/>
          </p:cNvSpPr>
          <p:nvPr>
            <p:ph type="body" idx="1"/>
          </p:nvPr>
        </p:nvSpPr>
        <p:spPr>
          <a:xfrm>
            <a:off x="831850" y="4589464"/>
            <a:ext cx="10515600" cy="1500187"/>
          </a:xfrm>
        </p:spPr>
        <p:txBody>
          <a:bodyPr/>
          <a:lstStyle>
            <a:lvl1pPr marL="0" indent="0">
              <a:buNone/>
              <a:defRPr sz="2347">
                <a:solidFill>
                  <a:schemeClr val="tx1">
                    <a:tint val="75000"/>
                  </a:schemeClr>
                </a:solidFill>
              </a:defRPr>
            </a:lvl1pPr>
            <a:lvl2pPr marL="447032" indent="0">
              <a:buNone/>
              <a:defRPr sz="1955">
                <a:solidFill>
                  <a:schemeClr val="tx1">
                    <a:tint val="75000"/>
                  </a:schemeClr>
                </a:solidFill>
              </a:defRPr>
            </a:lvl2pPr>
            <a:lvl3pPr marL="894064" indent="0">
              <a:buNone/>
              <a:defRPr sz="1760">
                <a:solidFill>
                  <a:schemeClr val="tx1">
                    <a:tint val="75000"/>
                  </a:schemeClr>
                </a:solidFill>
              </a:defRPr>
            </a:lvl3pPr>
            <a:lvl4pPr marL="1341096" indent="0">
              <a:buNone/>
              <a:defRPr sz="1565">
                <a:solidFill>
                  <a:schemeClr val="tx1">
                    <a:tint val="75000"/>
                  </a:schemeClr>
                </a:solidFill>
              </a:defRPr>
            </a:lvl4pPr>
            <a:lvl5pPr marL="1788128" indent="0">
              <a:buNone/>
              <a:defRPr sz="1565">
                <a:solidFill>
                  <a:schemeClr val="tx1">
                    <a:tint val="75000"/>
                  </a:schemeClr>
                </a:solidFill>
              </a:defRPr>
            </a:lvl5pPr>
            <a:lvl6pPr marL="2235160" indent="0">
              <a:buNone/>
              <a:defRPr sz="1565">
                <a:solidFill>
                  <a:schemeClr val="tx1">
                    <a:tint val="75000"/>
                  </a:schemeClr>
                </a:solidFill>
              </a:defRPr>
            </a:lvl6pPr>
            <a:lvl7pPr marL="2682192" indent="0">
              <a:buNone/>
              <a:defRPr sz="1565">
                <a:solidFill>
                  <a:schemeClr val="tx1">
                    <a:tint val="75000"/>
                  </a:schemeClr>
                </a:solidFill>
              </a:defRPr>
            </a:lvl7pPr>
            <a:lvl8pPr marL="3129222" indent="0">
              <a:buNone/>
              <a:defRPr sz="1565">
                <a:solidFill>
                  <a:schemeClr val="tx1">
                    <a:tint val="75000"/>
                  </a:schemeClr>
                </a:solidFill>
              </a:defRPr>
            </a:lvl8pPr>
            <a:lvl9pPr marL="3576254" indent="0">
              <a:buNone/>
              <a:defRPr sz="156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A0AAE3-C11E-4DD7-B720-A83C2D9920A5}" type="datetimeFigureOut">
              <a:rPr lang="en-GB" smtClean="0"/>
              <a:t>20/11/2024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2834154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A0AAE3-C11E-4DD7-B720-A83C2D9920A5}" type="datetimeFigureOut">
              <a:rPr lang="en-GB" smtClean="0"/>
              <a:t>20/11/2024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2404883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7"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347" b="1"/>
            </a:lvl1pPr>
            <a:lvl2pPr marL="447032" indent="0">
              <a:buNone/>
              <a:defRPr sz="1955" b="1"/>
            </a:lvl2pPr>
            <a:lvl3pPr marL="894064" indent="0">
              <a:buNone/>
              <a:defRPr sz="1760" b="1"/>
            </a:lvl3pPr>
            <a:lvl4pPr marL="1341096" indent="0">
              <a:buNone/>
              <a:defRPr sz="1565" b="1"/>
            </a:lvl4pPr>
            <a:lvl5pPr marL="1788128" indent="0">
              <a:buNone/>
              <a:defRPr sz="1565" b="1"/>
            </a:lvl5pPr>
            <a:lvl6pPr marL="2235160" indent="0">
              <a:buNone/>
              <a:defRPr sz="1565" b="1"/>
            </a:lvl6pPr>
            <a:lvl7pPr marL="2682192" indent="0">
              <a:buNone/>
              <a:defRPr sz="1565" b="1"/>
            </a:lvl7pPr>
            <a:lvl8pPr marL="3129222" indent="0">
              <a:buNone/>
              <a:defRPr sz="1565" b="1"/>
            </a:lvl8pPr>
            <a:lvl9pPr marL="3576254" indent="0">
              <a:buNone/>
              <a:defRPr sz="1565" b="1"/>
            </a:lvl9pPr>
          </a:lstStyle>
          <a:p>
            <a:pPr lvl="0"/>
            <a:r>
              <a:rPr lang="en-US"/>
              <a:t>Click to edit Master text styles</a:t>
            </a:r>
          </a:p>
        </p:txBody>
      </p:sp>
      <p:sp>
        <p:nvSpPr>
          <p:cNvPr id="4" name="Content Placeholder 3"/>
          <p:cNvSpPr>
            <a:spLocks noGrp="1"/>
          </p:cNvSpPr>
          <p:nvPr>
            <p:ph sz="half" idx="2"/>
          </p:nvPr>
        </p:nvSpPr>
        <p:spPr>
          <a:xfrm>
            <a:off x="839790" y="2505075"/>
            <a:ext cx="5157787" cy="3684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9" cy="823912"/>
          </a:xfrm>
        </p:spPr>
        <p:txBody>
          <a:bodyPr anchor="b"/>
          <a:lstStyle>
            <a:lvl1pPr marL="0" indent="0">
              <a:buNone/>
              <a:defRPr sz="2347" b="1"/>
            </a:lvl1pPr>
            <a:lvl2pPr marL="447032" indent="0">
              <a:buNone/>
              <a:defRPr sz="1955" b="1"/>
            </a:lvl2pPr>
            <a:lvl3pPr marL="894064" indent="0">
              <a:buNone/>
              <a:defRPr sz="1760" b="1"/>
            </a:lvl3pPr>
            <a:lvl4pPr marL="1341096" indent="0">
              <a:buNone/>
              <a:defRPr sz="1565" b="1"/>
            </a:lvl4pPr>
            <a:lvl5pPr marL="1788128" indent="0">
              <a:buNone/>
              <a:defRPr sz="1565" b="1"/>
            </a:lvl5pPr>
            <a:lvl6pPr marL="2235160" indent="0">
              <a:buNone/>
              <a:defRPr sz="1565" b="1"/>
            </a:lvl6pPr>
            <a:lvl7pPr marL="2682192" indent="0">
              <a:buNone/>
              <a:defRPr sz="1565" b="1"/>
            </a:lvl7pPr>
            <a:lvl8pPr marL="3129222" indent="0">
              <a:buNone/>
              <a:defRPr sz="1565" b="1"/>
            </a:lvl8pPr>
            <a:lvl9pPr marL="3576254" indent="0">
              <a:buNone/>
              <a:defRPr sz="1565" b="1"/>
            </a:lvl9pPr>
          </a:lstStyle>
          <a:p>
            <a:pPr lvl="0"/>
            <a:r>
              <a:rPr lang="en-US"/>
              <a:t>Click to edit Master text styles</a:t>
            </a:r>
          </a:p>
        </p:txBody>
      </p:sp>
      <p:sp>
        <p:nvSpPr>
          <p:cNvPr id="6" name="Content Placeholder 5"/>
          <p:cNvSpPr>
            <a:spLocks noGrp="1"/>
          </p:cNvSpPr>
          <p:nvPr>
            <p:ph sz="quarter" idx="4"/>
          </p:nvPr>
        </p:nvSpPr>
        <p:spPr>
          <a:xfrm>
            <a:off x="6172201" y="2505075"/>
            <a:ext cx="5183189" cy="3684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A0AAE3-C11E-4DD7-B720-A83C2D9920A5}" type="datetimeFigureOut">
              <a:rPr lang="en-GB" smtClean="0"/>
              <a:t>20/11/2024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2868231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A0AAE3-C11E-4DD7-B720-A83C2D9920A5}" type="datetimeFigureOut">
              <a:rPr lang="en-GB" smtClean="0"/>
              <a:t>20/11/2024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591532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A0AAE3-C11E-4DD7-B720-A83C2D9920A5}" type="datetimeFigureOut">
              <a:rPr lang="en-GB" smtClean="0"/>
              <a:t>20/11/2024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405409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D8E69-F867-4ECF-9C99-43023E2CB6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DCE659-83B7-4C13-8F1F-322CAD815F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328188-5F1F-4564-97FB-9D8016673FA0}"/>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5" name="Footer Placeholder 4">
            <a:extLst>
              <a:ext uri="{FF2B5EF4-FFF2-40B4-BE49-F238E27FC236}">
                <a16:creationId xmlns:a16="http://schemas.microsoft.com/office/drawing/2014/main" id="{5ED04A85-7BDF-412B-9966-9267984120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9F9E94-06BF-447D-BA4E-D352F25ED1EB}"/>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944300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30"/>
            </a:lvl1pPr>
          </a:lstStyle>
          <a:p>
            <a:r>
              <a:rPr lang="en-US"/>
              <a:t>Click to edit Master title style</a:t>
            </a:r>
            <a:endParaRPr lang="en-US" dirty="0"/>
          </a:p>
        </p:txBody>
      </p:sp>
      <p:sp>
        <p:nvSpPr>
          <p:cNvPr id="3" name="Content Placeholder 2"/>
          <p:cNvSpPr>
            <a:spLocks noGrp="1"/>
          </p:cNvSpPr>
          <p:nvPr>
            <p:ph idx="1"/>
          </p:nvPr>
        </p:nvSpPr>
        <p:spPr>
          <a:xfrm>
            <a:off x="5183190" y="987426"/>
            <a:ext cx="6172200" cy="4873624"/>
          </a:xfrm>
        </p:spPr>
        <p:txBody>
          <a:bodyPr/>
          <a:lstStyle>
            <a:lvl1pPr>
              <a:defRPr sz="3130"/>
            </a:lvl1pPr>
            <a:lvl2pPr>
              <a:defRPr sz="2738"/>
            </a:lvl2pPr>
            <a:lvl3pPr>
              <a:defRPr sz="2347"/>
            </a:lvl3pPr>
            <a:lvl4pPr>
              <a:defRPr sz="1955"/>
            </a:lvl4pPr>
            <a:lvl5pPr>
              <a:defRPr sz="1955"/>
            </a:lvl5pPr>
            <a:lvl6pPr>
              <a:defRPr sz="1955"/>
            </a:lvl6pPr>
            <a:lvl7pPr>
              <a:defRPr sz="1955"/>
            </a:lvl7pPr>
            <a:lvl8pPr>
              <a:defRPr sz="1955"/>
            </a:lvl8pPr>
            <a:lvl9pPr>
              <a:defRPr sz="19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5"/>
            </a:lvl1pPr>
            <a:lvl2pPr marL="447032" indent="0">
              <a:buNone/>
              <a:defRPr sz="1370"/>
            </a:lvl2pPr>
            <a:lvl3pPr marL="894064" indent="0">
              <a:buNone/>
              <a:defRPr sz="1173"/>
            </a:lvl3pPr>
            <a:lvl4pPr marL="1341096" indent="0">
              <a:buNone/>
              <a:defRPr sz="978"/>
            </a:lvl4pPr>
            <a:lvl5pPr marL="1788128" indent="0">
              <a:buNone/>
              <a:defRPr sz="978"/>
            </a:lvl5pPr>
            <a:lvl6pPr marL="2235160" indent="0">
              <a:buNone/>
              <a:defRPr sz="978"/>
            </a:lvl6pPr>
            <a:lvl7pPr marL="2682192" indent="0">
              <a:buNone/>
              <a:defRPr sz="978"/>
            </a:lvl7pPr>
            <a:lvl8pPr marL="3129222" indent="0">
              <a:buNone/>
              <a:defRPr sz="978"/>
            </a:lvl8pPr>
            <a:lvl9pPr marL="3576254" indent="0">
              <a:buNone/>
              <a:defRPr sz="978"/>
            </a:lvl9pPr>
          </a:lstStyle>
          <a:p>
            <a:pPr lvl="0"/>
            <a:r>
              <a:rPr lang="en-US"/>
              <a:t>Click to edit Master text styles</a:t>
            </a:r>
          </a:p>
        </p:txBody>
      </p:sp>
      <p:sp>
        <p:nvSpPr>
          <p:cNvPr id="5" name="Date Placeholder 4"/>
          <p:cNvSpPr>
            <a:spLocks noGrp="1"/>
          </p:cNvSpPr>
          <p:nvPr>
            <p:ph type="dt" sz="half" idx="10"/>
          </p:nvPr>
        </p:nvSpPr>
        <p:spPr/>
        <p:txBody>
          <a:bodyPr/>
          <a:lstStyle/>
          <a:p>
            <a:fld id="{9BA0AAE3-C11E-4DD7-B720-A83C2D9920A5}" type="datetimeFigureOut">
              <a:rPr lang="en-GB" smtClean="0"/>
              <a:t>20/11/2024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0A2B34-3900-4696-8863-3C75667C623C}" type="slidenum">
              <a:rPr lang="en-GB" smtClean="0"/>
              <a:t>‹N›</a:t>
            </a:fld>
            <a:endParaRPr lang="en-GB"/>
          </a:p>
        </p:txBody>
      </p:sp>
    </p:spTree>
    <p:extLst>
      <p:ext uri="{BB962C8B-B14F-4D97-AF65-F5344CB8AC3E}">
        <p14:creationId xmlns:p14="http://schemas.microsoft.com/office/powerpoint/2010/main" val="56837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Image" descr="Image">
            <a:extLst>
              <a:ext uri="{FF2B5EF4-FFF2-40B4-BE49-F238E27FC236}">
                <a16:creationId xmlns:a16="http://schemas.microsoft.com/office/drawing/2014/main" id="{6C3A4A37-08CE-4590-A229-0877154A9418}"/>
              </a:ext>
            </a:extLst>
          </p:cNvPr>
          <p:cNvPicPr>
            <a:picLocks noChangeAspect="1"/>
          </p:cNvPicPr>
          <p:nvPr userDrawn="1"/>
        </p:nvPicPr>
        <p:blipFill>
          <a:blip r:embed="rId2"/>
          <a:stretch>
            <a:fillRect/>
          </a:stretch>
        </p:blipFill>
        <p:spPr>
          <a:xfrm>
            <a:off x="7388387" y="1361076"/>
            <a:ext cx="8970694" cy="6116382"/>
          </a:xfrm>
          <a:prstGeom prst="rect">
            <a:avLst/>
          </a:prstGeom>
          <a:ln w="12700">
            <a:miter lim="400000"/>
          </a:ln>
        </p:spPr>
      </p:pic>
      <p:pic>
        <p:nvPicPr>
          <p:cNvPr id="5" name="Image" descr="Image">
            <a:extLst>
              <a:ext uri="{FF2B5EF4-FFF2-40B4-BE49-F238E27FC236}">
                <a16:creationId xmlns:a16="http://schemas.microsoft.com/office/drawing/2014/main" id="{62C62BFD-7257-40A2-8977-2B1795C9D809}"/>
              </a:ext>
            </a:extLst>
          </p:cNvPr>
          <p:cNvPicPr>
            <a:picLocks noChangeAspect="1"/>
          </p:cNvPicPr>
          <p:nvPr userDrawn="1"/>
        </p:nvPicPr>
        <p:blipFill>
          <a:blip r:embed="rId3"/>
          <a:stretch>
            <a:fillRect/>
          </a:stretch>
        </p:blipFill>
        <p:spPr>
          <a:xfrm>
            <a:off x="8516755" y="556726"/>
            <a:ext cx="2447078" cy="1089277"/>
          </a:xfrm>
          <a:prstGeom prst="rect">
            <a:avLst/>
          </a:prstGeom>
          <a:ln w="12700">
            <a:miter lim="400000"/>
          </a:ln>
        </p:spPr>
      </p:pic>
      <p:pic>
        <p:nvPicPr>
          <p:cNvPr id="6" name="Picture 5" descr="Background pattern&#10;&#10;Description automatically generated">
            <a:extLst>
              <a:ext uri="{FF2B5EF4-FFF2-40B4-BE49-F238E27FC236}">
                <a16:creationId xmlns:a16="http://schemas.microsoft.com/office/drawing/2014/main" id="{8CA17D3F-B6E2-4B9C-B702-CA445EE721C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V="1">
            <a:off x="1018281" y="6300723"/>
            <a:ext cx="543493" cy="367963"/>
          </a:xfrm>
          <a:prstGeom prst="rect">
            <a:avLst/>
          </a:prstGeom>
        </p:spPr>
      </p:pic>
      <p:sp>
        <p:nvSpPr>
          <p:cNvPr id="7" name="TextBox 6">
            <a:extLst>
              <a:ext uri="{FF2B5EF4-FFF2-40B4-BE49-F238E27FC236}">
                <a16:creationId xmlns:a16="http://schemas.microsoft.com/office/drawing/2014/main" id="{04064F90-579B-46AD-A4FB-410E1A5484CB}"/>
              </a:ext>
            </a:extLst>
          </p:cNvPr>
          <p:cNvSpPr txBox="1"/>
          <p:nvPr userDrawn="1"/>
        </p:nvSpPr>
        <p:spPr>
          <a:xfrm>
            <a:off x="1489966" y="6300723"/>
            <a:ext cx="8181354" cy="3241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50000"/>
              </a:lnSpc>
              <a:defRPr sz="700">
                <a:solidFill>
                  <a:srgbClr val="505050"/>
                </a:solidFill>
                <a:latin typeface="Acumin Pro Light"/>
                <a:ea typeface="Acumin Pro Light"/>
                <a:cs typeface="Acumin Pro Light"/>
                <a:sym typeface="Acumin Pro Light"/>
              </a:defRPr>
            </a:pPr>
            <a:r>
              <a:rPr lang="en-GB" sz="1120" b="0" i="0" dirty="0">
                <a:solidFill>
                  <a:srgbClr val="000000"/>
                </a:solidFill>
                <a:effectLst/>
                <a:latin typeface="Acumin Pro Light"/>
              </a:rPr>
              <a:t>With support from the European Union Programme for Employment and Social Innovation "</a:t>
            </a:r>
            <a:r>
              <a:rPr lang="en-GB" sz="1120" b="0" i="0" dirty="0" err="1">
                <a:solidFill>
                  <a:srgbClr val="000000"/>
                </a:solidFill>
                <a:effectLst/>
                <a:latin typeface="Acumin Pro Light"/>
              </a:rPr>
              <a:t>EaSI</a:t>
            </a:r>
            <a:r>
              <a:rPr lang="en-GB" sz="1120" b="0" i="0" dirty="0">
                <a:solidFill>
                  <a:srgbClr val="000000"/>
                </a:solidFill>
                <a:effectLst/>
                <a:latin typeface="Acumin Pro Light"/>
              </a:rPr>
              <a:t>" (2014-2020)</a:t>
            </a:r>
            <a:endParaRPr lang="en-GB" sz="1120" dirty="0">
              <a:latin typeface="Acumin Pro Light"/>
            </a:endParaRPr>
          </a:p>
        </p:txBody>
      </p:sp>
    </p:spTree>
    <p:extLst>
      <p:ext uri="{BB962C8B-B14F-4D97-AF65-F5344CB8AC3E}">
        <p14:creationId xmlns:p14="http://schemas.microsoft.com/office/powerpoint/2010/main" val="31904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Image" descr="Image">
            <a:extLst>
              <a:ext uri="{FF2B5EF4-FFF2-40B4-BE49-F238E27FC236}">
                <a16:creationId xmlns:a16="http://schemas.microsoft.com/office/drawing/2014/main" id="{43E90A2B-20F2-4A12-A12B-658E9C7B09D1}"/>
              </a:ext>
            </a:extLst>
          </p:cNvPr>
          <p:cNvPicPr>
            <a:picLocks noChangeAspect="1"/>
          </p:cNvPicPr>
          <p:nvPr userDrawn="1"/>
        </p:nvPicPr>
        <p:blipFill>
          <a:blip r:embed="rId2"/>
          <a:stretch>
            <a:fillRect/>
          </a:stretch>
        </p:blipFill>
        <p:spPr>
          <a:xfrm>
            <a:off x="5055590" y="3772419"/>
            <a:ext cx="7831840" cy="5339890"/>
          </a:xfrm>
          <a:prstGeom prst="rect">
            <a:avLst/>
          </a:prstGeom>
          <a:ln w="12700">
            <a:miter lim="400000"/>
          </a:ln>
        </p:spPr>
      </p:pic>
      <p:pic>
        <p:nvPicPr>
          <p:cNvPr id="9" name="Image" descr="Image">
            <a:extLst>
              <a:ext uri="{FF2B5EF4-FFF2-40B4-BE49-F238E27FC236}">
                <a16:creationId xmlns:a16="http://schemas.microsoft.com/office/drawing/2014/main" id="{44D7CD2F-C17E-41D0-96FD-389BEA8D6712}"/>
              </a:ext>
            </a:extLst>
          </p:cNvPr>
          <p:cNvPicPr>
            <a:picLocks noChangeAspect="1"/>
          </p:cNvPicPr>
          <p:nvPr userDrawn="1"/>
        </p:nvPicPr>
        <p:blipFill>
          <a:blip r:embed="rId3"/>
          <a:stretch>
            <a:fillRect/>
          </a:stretch>
        </p:blipFill>
        <p:spPr>
          <a:xfrm>
            <a:off x="10921708" y="324840"/>
            <a:ext cx="956613" cy="425821"/>
          </a:xfrm>
          <a:prstGeom prst="rect">
            <a:avLst/>
          </a:prstGeom>
          <a:ln w="12700">
            <a:miter lim="400000"/>
          </a:ln>
        </p:spPr>
      </p:pic>
    </p:spTree>
    <p:extLst>
      <p:ext uri="{BB962C8B-B14F-4D97-AF65-F5344CB8AC3E}">
        <p14:creationId xmlns:p14="http://schemas.microsoft.com/office/powerpoint/2010/main" val="33764667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CE6FE616-922D-4326-A2DB-E8BC7C74D130}"/>
              </a:ext>
            </a:extLst>
          </p:cNvPr>
          <p:cNvPicPr>
            <a:picLocks noChangeAspect="1"/>
          </p:cNvPicPr>
          <p:nvPr userDrawn="1"/>
        </p:nvPicPr>
        <p:blipFill>
          <a:blip r:embed="rId2"/>
          <a:stretch>
            <a:fillRect/>
          </a:stretch>
        </p:blipFill>
        <p:spPr>
          <a:xfrm>
            <a:off x="10921708" y="324840"/>
            <a:ext cx="956613" cy="425821"/>
          </a:xfrm>
          <a:prstGeom prst="rect">
            <a:avLst/>
          </a:prstGeom>
          <a:ln w="12700">
            <a:miter lim="400000"/>
          </a:ln>
        </p:spPr>
      </p:pic>
      <p:pic>
        <p:nvPicPr>
          <p:cNvPr id="10" name="Image" descr="Image">
            <a:extLst>
              <a:ext uri="{FF2B5EF4-FFF2-40B4-BE49-F238E27FC236}">
                <a16:creationId xmlns:a16="http://schemas.microsoft.com/office/drawing/2014/main" id="{B2747E8B-21A9-480C-B0CF-0BACF928E007}"/>
              </a:ext>
            </a:extLst>
          </p:cNvPr>
          <p:cNvPicPr>
            <a:picLocks noChangeAspect="1"/>
          </p:cNvPicPr>
          <p:nvPr userDrawn="1"/>
        </p:nvPicPr>
        <p:blipFill>
          <a:blip r:embed="rId3"/>
          <a:stretch>
            <a:fillRect/>
          </a:stretch>
        </p:blipFill>
        <p:spPr>
          <a:xfrm>
            <a:off x="2565809" y="3"/>
            <a:ext cx="2701870" cy="483547"/>
          </a:xfrm>
          <a:prstGeom prst="rect">
            <a:avLst/>
          </a:prstGeom>
          <a:ln w="12700">
            <a:miter lim="400000"/>
          </a:ln>
        </p:spPr>
      </p:pic>
      <p:pic>
        <p:nvPicPr>
          <p:cNvPr id="11" name="Image" descr="Image">
            <a:extLst>
              <a:ext uri="{FF2B5EF4-FFF2-40B4-BE49-F238E27FC236}">
                <a16:creationId xmlns:a16="http://schemas.microsoft.com/office/drawing/2014/main" id="{EECD6E9A-1122-4BE4-B9CB-868A1B9AE9AE}"/>
              </a:ext>
            </a:extLst>
          </p:cNvPr>
          <p:cNvPicPr>
            <a:picLocks noChangeAspect="1"/>
          </p:cNvPicPr>
          <p:nvPr userDrawn="1"/>
        </p:nvPicPr>
        <p:blipFill>
          <a:blip r:embed="rId4"/>
          <a:stretch>
            <a:fillRect/>
          </a:stretch>
        </p:blipFill>
        <p:spPr>
          <a:xfrm>
            <a:off x="8200118" y="5895914"/>
            <a:ext cx="4011333" cy="973779"/>
          </a:xfrm>
          <a:prstGeom prst="rect">
            <a:avLst/>
          </a:prstGeom>
          <a:ln w="12700">
            <a:miter lim="400000"/>
          </a:ln>
        </p:spPr>
      </p:pic>
    </p:spTree>
    <p:extLst>
      <p:ext uri="{BB962C8B-B14F-4D97-AF65-F5344CB8AC3E}">
        <p14:creationId xmlns:p14="http://schemas.microsoft.com/office/powerpoint/2010/main" val="36661196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pic>
        <p:nvPicPr>
          <p:cNvPr id="12" name="Image" descr="Image">
            <a:extLst>
              <a:ext uri="{FF2B5EF4-FFF2-40B4-BE49-F238E27FC236}">
                <a16:creationId xmlns:a16="http://schemas.microsoft.com/office/drawing/2014/main" id="{44FBAE2A-783C-4D00-AD00-CCF3F83F35FE}"/>
              </a:ext>
            </a:extLst>
          </p:cNvPr>
          <p:cNvPicPr>
            <a:picLocks noChangeAspect="1"/>
          </p:cNvPicPr>
          <p:nvPr userDrawn="1"/>
        </p:nvPicPr>
        <p:blipFill>
          <a:blip r:embed="rId2"/>
          <a:stretch>
            <a:fillRect/>
          </a:stretch>
        </p:blipFill>
        <p:spPr>
          <a:xfrm>
            <a:off x="4506975" y="3201685"/>
            <a:ext cx="8522211" cy="4902685"/>
          </a:xfrm>
          <a:prstGeom prst="rect">
            <a:avLst/>
          </a:prstGeom>
          <a:ln w="12700">
            <a:miter lim="400000"/>
          </a:ln>
        </p:spPr>
      </p:pic>
      <p:pic>
        <p:nvPicPr>
          <p:cNvPr id="13" name="Image" descr="Image">
            <a:extLst>
              <a:ext uri="{FF2B5EF4-FFF2-40B4-BE49-F238E27FC236}">
                <a16:creationId xmlns:a16="http://schemas.microsoft.com/office/drawing/2014/main" id="{E54FF6D8-67BD-4046-9A09-674B65EB0FF9}"/>
              </a:ext>
            </a:extLst>
          </p:cNvPr>
          <p:cNvPicPr>
            <a:picLocks noChangeAspect="1"/>
          </p:cNvPicPr>
          <p:nvPr userDrawn="1"/>
        </p:nvPicPr>
        <p:blipFill>
          <a:blip r:embed="rId3"/>
          <a:stretch>
            <a:fillRect/>
          </a:stretch>
        </p:blipFill>
        <p:spPr>
          <a:xfrm>
            <a:off x="10921708" y="324840"/>
            <a:ext cx="956613" cy="425821"/>
          </a:xfrm>
          <a:prstGeom prst="rect">
            <a:avLst/>
          </a:prstGeom>
          <a:ln w="12700">
            <a:miter lim="400000"/>
          </a:ln>
        </p:spPr>
      </p:pic>
    </p:spTree>
    <p:extLst>
      <p:ext uri="{BB962C8B-B14F-4D97-AF65-F5344CB8AC3E}">
        <p14:creationId xmlns:p14="http://schemas.microsoft.com/office/powerpoint/2010/main" val="30774360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12" name="Image" descr="Image">
            <a:extLst>
              <a:ext uri="{FF2B5EF4-FFF2-40B4-BE49-F238E27FC236}">
                <a16:creationId xmlns:a16="http://schemas.microsoft.com/office/drawing/2014/main" id="{44FBAE2A-783C-4D00-AD00-CCF3F83F35FE}"/>
              </a:ext>
            </a:extLst>
          </p:cNvPr>
          <p:cNvPicPr>
            <a:picLocks noChangeAspect="1"/>
          </p:cNvPicPr>
          <p:nvPr userDrawn="1"/>
        </p:nvPicPr>
        <p:blipFill>
          <a:blip r:embed="rId2"/>
          <a:stretch>
            <a:fillRect/>
          </a:stretch>
        </p:blipFill>
        <p:spPr>
          <a:xfrm>
            <a:off x="4506975" y="3201685"/>
            <a:ext cx="8522211" cy="4902685"/>
          </a:xfrm>
          <a:prstGeom prst="rect">
            <a:avLst/>
          </a:prstGeom>
          <a:ln w="12700">
            <a:miter lim="400000"/>
          </a:ln>
        </p:spPr>
      </p:pic>
      <p:pic>
        <p:nvPicPr>
          <p:cNvPr id="13" name="Image" descr="Image">
            <a:extLst>
              <a:ext uri="{FF2B5EF4-FFF2-40B4-BE49-F238E27FC236}">
                <a16:creationId xmlns:a16="http://schemas.microsoft.com/office/drawing/2014/main" id="{E54FF6D8-67BD-4046-9A09-674B65EB0FF9}"/>
              </a:ext>
            </a:extLst>
          </p:cNvPr>
          <p:cNvPicPr>
            <a:picLocks noChangeAspect="1"/>
          </p:cNvPicPr>
          <p:nvPr userDrawn="1"/>
        </p:nvPicPr>
        <p:blipFill>
          <a:blip r:embed="rId3"/>
          <a:stretch>
            <a:fillRect/>
          </a:stretch>
        </p:blipFill>
        <p:spPr>
          <a:xfrm>
            <a:off x="10921708" y="324840"/>
            <a:ext cx="956613" cy="425821"/>
          </a:xfrm>
          <a:prstGeom prst="rect">
            <a:avLst/>
          </a:prstGeom>
          <a:ln w="12700">
            <a:miter lim="400000"/>
          </a:ln>
        </p:spPr>
      </p:pic>
      <p:pic>
        <p:nvPicPr>
          <p:cNvPr id="14" name="Image" descr="Image">
            <a:extLst>
              <a:ext uri="{FF2B5EF4-FFF2-40B4-BE49-F238E27FC236}">
                <a16:creationId xmlns:a16="http://schemas.microsoft.com/office/drawing/2014/main" id="{AE08D5A1-FB32-41B9-AF01-4108593516CA}"/>
              </a:ext>
            </a:extLst>
          </p:cNvPr>
          <p:cNvPicPr>
            <a:picLocks noChangeAspect="1"/>
          </p:cNvPicPr>
          <p:nvPr userDrawn="1"/>
        </p:nvPicPr>
        <p:blipFill>
          <a:blip r:embed="rId4"/>
          <a:stretch>
            <a:fillRect/>
          </a:stretch>
        </p:blipFill>
        <p:spPr>
          <a:xfrm>
            <a:off x="-21195" y="-25303"/>
            <a:ext cx="5549110" cy="3812115"/>
          </a:xfrm>
          <a:prstGeom prst="rect">
            <a:avLst/>
          </a:prstGeom>
          <a:ln w="12700">
            <a:miter lim="400000"/>
          </a:ln>
        </p:spPr>
      </p:pic>
    </p:spTree>
    <p:extLst>
      <p:ext uri="{BB962C8B-B14F-4D97-AF65-F5344CB8AC3E}">
        <p14:creationId xmlns:p14="http://schemas.microsoft.com/office/powerpoint/2010/main" val="18936518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16" name="Image" descr="Image">
            <a:extLst>
              <a:ext uri="{FF2B5EF4-FFF2-40B4-BE49-F238E27FC236}">
                <a16:creationId xmlns:a16="http://schemas.microsoft.com/office/drawing/2014/main" id="{7068FA9E-0E95-4A8B-825F-CD48DCA00264}"/>
              </a:ext>
            </a:extLst>
          </p:cNvPr>
          <p:cNvPicPr>
            <a:picLocks noChangeAspect="1"/>
          </p:cNvPicPr>
          <p:nvPr userDrawn="1"/>
        </p:nvPicPr>
        <p:blipFill>
          <a:blip r:embed="rId2"/>
          <a:stretch>
            <a:fillRect/>
          </a:stretch>
        </p:blipFill>
        <p:spPr>
          <a:xfrm>
            <a:off x="5742539" y="-332509"/>
            <a:ext cx="10058411" cy="6858000"/>
          </a:xfrm>
          <a:prstGeom prst="rect">
            <a:avLst/>
          </a:prstGeom>
          <a:ln w="12700">
            <a:miter lim="400000"/>
          </a:ln>
        </p:spPr>
      </p:pic>
      <p:pic>
        <p:nvPicPr>
          <p:cNvPr id="17" name="Image" descr="Image">
            <a:extLst>
              <a:ext uri="{FF2B5EF4-FFF2-40B4-BE49-F238E27FC236}">
                <a16:creationId xmlns:a16="http://schemas.microsoft.com/office/drawing/2014/main" id="{5A1A9835-44E4-4F04-B57B-7FD7B3DA616C}"/>
              </a:ext>
            </a:extLst>
          </p:cNvPr>
          <p:cNvPicPr>
            <a:picLocks noChangeAspect="1"/>
          </p:cNvPicPr>
          <p:nvPr userDrawn="1"/>
        </p:nvPicPr>
        <p:blipFill>
          <a:blip r:embed="rId3"/>
          <a:stretch>
            <a:fillRect/>
          </a:stretch>
        </p:blipFill>
        <p:spPr>
          <a:xfrm>
            <a:off x="5043762" y="894159"/>
            <a:ext cx="1646088" cy="732729"/>
          </a:xfrm>
          <a:prstGeom prst="rect">
            <a:avLst/>
          </a:prstGeom>
          <a:ln w="12700">
            <a:miter lim="400000"/>
          </a:ln>
        </p:spPr>
      </p:pic>
      <p:pic>
        <p:nvPicPr>
          <p:cNvPr id="18" name="Image" descr="Image">
            <a:extLst>
              <a:ext uri="{FF2B5EF4-FFF2-40B4-BE49-F238E27FC236}">
                <a16:creationId xmlns:a16="http://schemas.microsoft.com/office/drawing/2014/main" id="{6D6D0129-96EE-4370-A31F-3A215638F4BF}"/>
              </a:ext>
            </a:extLst>
          </p:cNvPr>
          <p:cNvPicPr>
            <a:picLocks noChangeAspect="1"/>
          </p:cNvPicPr>
          <p:nvPr userDrawn="1"/>
        </p:nvPicPr>
        <p:blipFill>
          <a:blip r:embed="rId4"/>
          <a:stretch>
            <a:fillRect/>
          </a:stretch>
        </p:blipFill>
        <p:spPr>
          <a:xfrm>
            <a:off x="-8479" y="8062"/>
            <a:ext cx="2142725" cy="6836035"/>
          </a:xfrm>
          <a:prstGeom prst="rect">
            <a:avLst/>
          </a:prstGeom>
          <a:ln w="12700">
            <a:miter lim="400000"/>
          </a:ln>
        </p:spPr>
      </p:pic>
      <p:pic>
        <p:nvPicPr>
          <p:cNvPr id="19" name="Image" descr="Image">
            <a:extLst>
              <a:ext uri="{FF2B5EF4-FFF2-40B4-BE49-F238E27FC236}">
                <a16:creationId xmlns:a16="http://schemas.microsoft.com/office/drawing/2014/main" id="{2940F648-AD91-4D60-948F-C858DCBF0B65}"/>
              </a:ext>
            </a:extLst>
          </p:cNvPr>
          <p:cNvPicPr>
            <a:picLocks noChangeAspect="1"/>
          </p:cNvPicPr>
          <p:nvPr userDrawn="1"/>
        </p:nvPicPr>
        <p:blipFill>
          <a:blip r:embed="rId5"/>
          <a:stretch>
            <a:fillRect/>
          </a:stretch>
        </p:blipFill>
        <p:spPr>
          <a:xfrm>
            <a:off x="2624258" y="5378346"/>
            <a:ext cx="5724552" cy="1479646"/>
          </a:xfrm>
          <a:prstGeom prst="rect">
            <a:avLst/>
          </a:prstGeom>
          <a:ln w="12700">
            <a:miter lim="400000"/>
          </a:ln>
        </p:spPr>
      </p:pic>
      <p:sp>
        <p:nvSpPr>
          <p:cNvPr id="20" name="object 14">
            <a:extLst>
              <a:ext uri="{FF2B5EF4-FFF2-40B4-BE49-F238E27FC236}">
                <a16:creationId xmlns:a16="http://schemas.microsoft.com/office/drawing/2014/main" id="{2B348D12-A99C-4D43-AEA6-3B13980E4469}"/>
              </a:ext>
            </a:extLst>
          </p:cNvPr>
          <p:cNvSpPr txBox="1"/>
          <p:nvPr userDrawn="1"/>
        </p:nvSpPr>
        <p:spPr>
          <a:xfrm>
            <a:off x="4521838" y="6068290"/>
            <a:ext cx="2441400" cy="4431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20320">
              <a:spcBef>
                <a:spcPts val="160"/>
              </a:spcBef>
              <a:defRPr spc="265">
                <a:solidFill>
                  <a:srgbClr val="FFFFFF"/>
                </a:solidFill>
                <a:latin typeface="Montserrat Regular"/>
                <a:ea typeface="Montserrat Regular"/>
                <a:cs typeface="Montserrat Regular"/>
                <a:sym typeface="Montserrat Regular"/>
              </a:defRPr>
            </a:pPr>
            <a:r>
              <a:rPr sz="2880" dirty="0"/>
              <a:t>Thank</a:t>
            </a:r>
            <a:r>
              <a:rPr sz="2880" spc="80" dirty="0"/>
              <a:t> </a:t>
            </a:r>
            <a:r>
              <a:rPr sz="2880" spc="248" dirty="0"/>
              <a:t>you!</a:t>
            </a:r>
          </a:p>
        </p:txBody>
      </p:sp>
      <p:sp>
        <p:nvSpPr>
          <p:cNvPr id="24" name="object 9">
            <a:extLst>
              <a:ext uri="{FF2B5EF4-FFF2-40B4-BE49-F238E27FC236}">
                <a16:creationId xmlns:a16="http://schemas.microsoft.com/office/drawing/2014/main" id="{F4D71462-D4A0-42A8-BA30-1AC289C47C22}"/>
              </a:ext>
            </a:extLst>
          </p:cNvPr>
          <p:cNvSpPr txBox="1">
            <a:spLocks/>
          </p:cNvSpPr>
          <p:nvPr userDrawn="1"/>
        </p:nvSpPr>
        <p:spPr>
          <a:xfrm>
            <a:off x="3560799" y="1969592"/>
            <a:ext cx="4502917" cy="10390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9pPr>
          </a:lstStyle>
          <a:p>
            <a:pPr marR="464778" indent="475627" algn="ctr" defTabSz="1302106">
              <a:lnSpc>
                <a:spcPts val="2080"/>
              </a:lnSpc>
              <a:spcBef>
                <a:spcPts val="480"/>
              </a:spcBef>
              <a:defRPr sz="1300" spc="100">
                <a:latin typeface="Montserrat Regular"/>
                <a:ea typeface="Montserrat Regular"/>
                <a:cs typeface="Montserrat Regular"/>
                <a:sym typeface="Montserrat Regular"/>
              </a:defRPr>
            </a:pPr>
            <a:r>
              <a:rPr lang="en-GB" sz="2080" kern="0" spc="160" dirty="0">
                <a:latin typeface="Montserrat Regular"/>
                <a:ea typeface="Montserrat Regular"/>
                <a:cs typeface="Montserrat Regular"/>
                <a:sym typeface="Montserrat Regular"/>
              </a:rPr>
              <a:t>European</a:t>
            </a:r>
            <a:r>
              <a:rPr lang="en-GB" sz="2080" kern="0" dirty="0">
                <a:latin typeface="Montserrat Regular"/>
                <a:ea typeface="Montserrat Regular"/>
                <a:cs typeface="Montserrat Regular"/>
                <a:sym typeface="Montserrat Regular"/>
              </a:rPr>
              <a:t> Association </a:t>
            </a:r>
            <a:r>
              <a:rPr lang="en-GB" sz="2080" kern="0" spc="-640" dirty="0">
                <a:latin typeface="Montserrat Regular"/>
                <a:ea typeface="Montserrat Regular"/>
                <a:cs typeface="Montserrat Regular"/>
                <a:sym typeface="Montserrat Regular"/>
              </a:rPr>
              <a:t> </a:t>
            </a:r>
            <a:r>
              <a:rPr lang="en-GB" sz="2080" kern="0" dirty="0">
                <a:latin typeface="Montserrat Regular"/>
                <a:ea typeface="Montserrat Regular"/>
                <a:cs typeface="Montserrat Regular"/>
                <a:sym typeface="Montserrat Regular"/>
              </a:rPr>
              <a:t>of Service providers</a:t>
            </a:r>
            <a:endParaRPr lang="en-GB" sz="2080" kern="0" spc="142" dirty="0">
              <a:latin typeface="Montserrat Regular"/>
              <a:ea typeface="Montserrat Regular"/>
              <a:cs typeface="Montserrat Regular"/>
              <a:sym typeface="Montserrat Regular"/>
            </a:endParaRPr>
          </a:p>
          <a:p>
            <a:pPr algn="ctr" defTabSz="1302106">
              <a:lnSpc>
                <a:spcPts val="2080"/>
              </a:lnSpc>
              <a:defRPr sz="1300">
                <a:solidFill>
                  <a:srgbClr val="3A9BD6"/>
                </a:solidFill>
                <a:latin typeface="Montserrat Regular"/>
                <a:ea typeface="Montserrat Regular"/>
                <a:cs typeface="Montserrat Regular"/>
                <a:sym typeface="Montserrat Regular"/>
              </a:defRPr>
            </a:pPr>
            <a:r>
              <a:rPr lang="en-GB" sz="2080" kern="0" dirty="0">
                <a:solidFill>
                  <a:srgbClr val="3A9BD6"/>
                </a:solidFill>
                <a:latin typeface="Montserrat Regular"/>
                <a:ea typeface="Montserrat Regular"/>
                <a:cs typeface="Montserrat Regular"/>
                <a:sym typeface="Montserrat Regular"/>
              </a:rPr>
              <a:t>for Persons</a:t>
            </a:r>
            <a:r>
              <a:rPr lang="en-GB" sz="2080" kern="0" spc="480" dirty="0">
                <a:solidFill>
                  <a:srgbClr val="3A9BD6"/>
                </a:solidFill>
                <a:latin typeface="Montserrat Regular"/>
                <a:ea typeface="Montserrat Regular"/>
                <a:cs typeface="Montserrat Regular"/>
                <a:sym typeface="Montserrat Regular"/>
              </a:rPr>
              <a:t> </a:t>
            </a:r>
            <a:r>
              <a:rPr lang="en-GB" sz="2080" kern="0" dirty="0">
                <a:solidFill>
                  <a:srgbClr val="3A9BD6"/>
                </a:solidFill>
                <a:latin typeface="Montserrat Regular"/>
                <a:ea typeface="Montserrat Regular"/>
                <a:cs typeface="Montserrat Regular"/>
                <a:sym typeface="Montserrat Regular"/>
              </a:rPr>
              <a:t>with Disabilities</a:t>
            </a:r>
          </a:p>
        </p:txBody>
      </p:sp>
    </p:spTree>
    <p:extLst>
      <p:ext uri="{BB962C8B-B14F-4D97-AF65-F5344CB8AC3E}">
        <p14:creationId xmlns:p14="http://schemas.microsoft.com/office/powerpoint/2010/main" val="3926845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01BA9-132D-4E95-A080-EFD1D15E6E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F2C4DC-8A64-49DE-8D85-DD1E0F423E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CFE67E-5CB5-41AB-909F-9821C1076E91}"/>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5" name="Footer Placeholder 4">
            <a:extLst>
              <a:ext uri="{FF2B5EF4-FFF2-40B4-BE49-F238E27FC236}">
                <a16:creationId xmlns:a16="http://schemas.microsoft.com/office/drawing/2014/main" id="{C3BC8AF7-73D0-486C-8EDE-3EC653D5DC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1E7E61-A628-4175-81E1-19B52D6F25A9}"/>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407942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CFBB8-FE3E-49A3-B2B4-72EC0E086F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7D54E4-1F95-42D4-8ACE-6D745C3A40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8CA92E-1FD1-4F77-8C47-E95D6B2521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453E92-EF6C-450A-AA25-F369D992CDB5}"/>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6" name="Footer Placeholder 5">
            <a:extLst>
              <a:ext uri="{FF2B5EF4-FFF2-40B4-BE49-F238E27FC236}">
                <a16:creationId xmlns:a16="http://schemas.microsoft.com/office/drawing/2014/main" id="{B50C6641-4D87-428E-B791-438607C644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51182F-7177-4914-9634-78EE84BEA671}"/>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3863002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70F06-902D-4087-BE24-9385DFA2F1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2E7014-3A58-49E7-AE93-C97065626D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C80CB3-EDA4-4C2C-8CF9-74896A5093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8DAA32-B2FC-48C9-8BFD-DF7C02261D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357C49-3113-4CA4-9E76-638B63AC30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56CFBB-53E9-4FEA-B359-1DAFBA1D5898}"/>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8" name="Footer Placeholder 7">
            <a:extLst>
              <a:ext uri="{FF2B5EF4-FFF2-40B4-BE49-F238E27FC236}">
                <a16:creationId xmlns:a16="http://schemas.microsoft.com/office/drawing/2014/main" id="{BF4D20B3-0408-48A8-BF24-8667DA0C74F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646813-E334-48EC-883B-3EDCDFF245F8}"/>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6002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029D7-FB09-4B91-9944-A4DB4CA1B7D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D05955-BD1D-494D-8EB2-EED94834D368}"/>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4" name="Footer Placeholder 3">
            <a:extLst>
              <a:ext uri="{FF2B5EF4-FFF2-40B4-BE49-F238E27FC236}">
                <a16:creationId xmlns:a16="http://schemas.microsoft.com/office/drawing/2014/main" id="{ADFB9028-E10B-433D-AF4A-004824D333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FAF033-49C0-46E3-9F94-1C4B11A794AD}"/>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603685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D3AA71-0179-4DD9-AFED-62C4236E921A}"/>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3" name="Footer Placeholder 2">
            <a:extLst>
              <a:ext uri="{FF2B5EF4-FFF2-40B4-BE49-F238E27FC236}">
                <a16:creationId xmlns:a16="http://schemas.microsoft.com/office/drawing/2014/main" id="{EC981063-CF33-488F-BC7F-F5CA7060046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01E5BAD-DF30-44B6-A552-DA7D28819866}"/>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2762347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73A8-057C-4B28-B407-42DF986D58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D6AC3C8-C0F1-461B-A97F-94EC9C6047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F8FEDE-23EA-42F3-9F18-A85D017764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93D4F7-567B-45DC-95FD-FC0FDE9E6A6B}"/>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6" name="Footer Placeholder 5">
            <a:extLst>
              <a:ext uri="{FF2B5EF4-FFF2-40B4-BE49-F238E27FC236}">
                <a16:creationId xmlns:a16="http://schemas.microsoft.com/office/drawing/2014/main" id="{B61CAA20-467B-4D84-A2D0-CAF704F488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2B6AC9-5A6D-455B-B6B2-2F33B6009A0A}"/>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416902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CBAD3-7BBE-4908-B64D-8ED50EF698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741803-A36B-4F95-9F5B-6CCDAF6915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19BE40-1CC2-4F2E-A6B3-78A8015941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1414B0-78B3-4CAC-ADF9-C73CBB57686D}"/>
              </a:ext>
            </a:extLst>
          </p:cNvPr>
          <p:cNvSpPr>
            <a:spLocks noGrp="1"/>
          </p:cNvSpPr>
          <p:nvPr>
            <p:ph type="dt" sz="half" idx="10"/>
          </p:nvPr>
        </p:nvSpPr>
        <p:spPr/>
        <p:txBody>
          <a:bodyPr/>
          <a:lstStyle/>
          <a:p>
            <a:fld id="{63E99AC9-C5CE-4007-A815-7F6D567C5E27}" type="datetimeFigureOut">
              <a:rPr lang="en-GB" smtClean="0"/>
              <a:t>20/11/2024</a:t>
            </a:fld>
            <a:endParaRPr lang="en-GB"/>
          </a:p>
        </p:txBody>
      </p:sp>
      <p:sp>
        <p:nvSpPr>
          <p:cNvPr id="6" name="Footer Placeholder 5">
            <a:extLst>
              <a:ext uri="{FF2B5EF4-FFF2-40B4-BE49-F238E27FC236}">
                <a16:creationId xmlns:a16="http://schemas.microsoft.com/office/drawing/2014/main" id="{775D759D-9EFD-4F0F-99C5-CCC6A808A0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B32084-2B2A-4040-BF3B-B0C6AA82ACCE}"/>
              </a:ext>
            </a:extLst>
          </p:cNvPr>
          <p:cNvSpPr>
            <a:spLocks noGrp="1"/>
          </p:cNvSpPr>
          <p:nvPr>
            <p:ph type="sldNum" sz="quarter" idx="12"/>
          </p:nvPr>
        </p:nvSpPr>
        <p:spPr/>
        <p:txBody>
          <a:bodyPr/>
          <a:lstStyle/>
          <a:p>
            <a:fld id="{7AF8BB45-8128-422B-B9E5-FCC6512567AA}" type="slidenum">
              <a:rPr lang="en-GB" smtClean="0"/>
              <a:t>‹N›</a:t>
            </a:fld>
            <a:endParaRPr lang="en-GB"/>
          </a:p>
        </p:txBody>
      </p:sp>
    </p:spTree>
    <p:extLst>
      <p:ext uri="{BB962C8B-B14F-4D97-AF65-F5344CB8AC3E}">
        <p14:creationId xmlns:p14="http://schemas.microsoft.com/office/powerpoint/2010/main" val="269678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3DC346-7FB2-49F1-AB48-1935919BF0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2C57C9-18DB-4AA6-93E6-6FFCBBB36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7ACDA4-B4D0-4900-A497-7A206B5A48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99AC9-C5CE-4007-A815-7F6D567C5E27}" type="datetimeFigureOut">
              <a:rPr lang="en-GB" smtClean="0"/>
              <a:t>20/11/2024</a:t>
            </a:fld>
            <a:endParaRPr lang="en-GB"/>
          </a:p>
        </p:txBody>
      </p:sp>
      <p:sp>
        <p:nvSpPr>
          <p:cNvPr id="5" name="Footer Placeholder 4">
            <a:extLst>
              <a:ext uri="{FF2B5EF4-FFF2-40B4-BE49-F238E27FC236}">
                <a16:creationId xmlns:a16="http://schemas.microsoft.com/office/drawing/2014/main" id="{B4534D3B-0D10-4491-8297-E0860885D2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B63A1AE-34AE-48EC-A1CB-DDF72C596F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8BB45-8128-422B-B9E5-FCC6512567AA}" type="slidenum">
              <a:rPr lang="en-GB" smtClean="0"/>
              <a:t>‹N›</a:t>
            </a:fld>
            <a:endParaRPr lang="en-GB"/>
          </a:p>
        </p:txBody>
      </p:sp>
    </p:spTree>
    <p:extLst>
      <p:ext uri="{BB962C8B-B14F-4D97-AF65-F5344CB8AC3E}">
        <p14:creationId xmlns:p14="http://schemas.microsoft.com/office/powerpoint/2010/main" val="3355914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73">
                <a:solidFill>
                  <a:schemeClr val="tx1">
                    <a:tint val="75000"/>
                  </a:schemeClr>
                </a:solidFill>
              </a:defRPr>
            </a:lvl1pPr>
          </a:lstStyle>
          <a:p>
            <a:fld id="{9BA0AAE3-C11E-4DD7-B720-A83C2D9920A5}" type="datetimeFigureOut">
              <a:rPr lang="en-GB" smtClean="0"/>
              <a:t>20/11/2024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73">
                <a:solidFill>
                  <a:schemeClr val="tx1">
                    <a:tint val="75000"/>
                  </a:schemeClr>
                </a:solidFill>
              </a:defRPr>
            </a:lvl1pPr>
          </a:lstStyle>
          <a:p>
            <a:fld id="{AE0A2B34-3900-4696-8863-3C75667C623C}" type="slidenum">
              <a:rPr lang="en-GB" smtClean="0"/>
              <a:t>‹N›</a:t>
            </a:fld>
            <a:endParaRPr lang="en-GB"/>
          </a:p>
        </p:txBody>
      </p:sp>
    </p:spTree>
    <p:extLst>
      <p:ext uri="{BB962C8B-B14F-4D97-AF65-F5344CB8AC3E}">
        <p14:creationId xmlns:p14="http://schemas.microsoft.com/office/powerpoint/2010/main" val="38646214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l" defTabSz="894064" rtl="0" eaLnBrk="1" latinLnBrk="0" hangingPunct="1">
        <a:lnSpc>
          <a:spcPct val="90000"/>
        </a:lnSpc>
        <a:spcBef>
          <a:spcPct val="0"/>
        </a:spcBef>
        <a:buNone/>
        <a:defRPr sz="4302" kern="1200">
          <a:solidFill>
            <a:schemeClr val="tx1"/>
          </a:solidFill>
          <a:latin typeface="+mj-lt"/>
          <a:ea typeface="+mj-ea"/>
          <a:cs typeface="+mj-cs"/>
        </a:defRPr>
      </a:lvl1pPr>
    </p:titleStyle>
    <p:bodyStyle>
      <a:lvl1pPr marL="223515" indent="-223515" algn="l" defTabSz="894064" rtl="0" eaLnBrk="1" latinLnBrk="0" hangingPunct="1">
        <a:lnSpc>
          <a:spcPct val="90000"/>
        </a:lnSpc>
        <a:spcBef>
          <a:spcPts val="978"/>
        </a:spcBef>
        <a:buFont typeface="Arial" panose="020B0604020202020204" pitchFamily="34" charset="0"/>
        <a:buChar char="•"/>
        <a:defRPr sz="2738" kern="1200">
          <a:solidFill>
            <a:schemeClr val="tx1"/>
          </a:solidFill>
          <a:latin typeface="+mn-lt"/>
          <a:ea typeface="+mn-ea"/>
          <a:cs typeface="+mn-cs"/>
        </a:defRPr>
      </a:lvl1pPr>
      <a:lvl2pPr marL="670547" indent="-223515" algn="l" defTabSz="894064" rtl="0" eaLnBrk="1" latinLnBrk="0" hangingPunct="1">
        <a:lnSpc>
          <a:spcPct val="90000"/>
        </a:lnSpc>
        <a:spcBef>
          <a:spcPts val="490"/>
        </a:spcBef>
        <a:buFont typeface="Arial" panose="020B0604020202020204" pitchFamily="34" charset="0"/>
        <a:buChar char="•"/>
        <a:defRPr sz="2347" kern="1200">
          <a:solidFill>
            <a:schemeClr val="tx1"/>
          </a:solidFill>
          <a:latin typeface="+mn-lt"/>
          <a:ea typeface="+mn-ea"/>
          <a:cs typeface="+mn-cs"/>
        </a:defRPr>
      </a:lvl2pPr>
      <a:lvl3pPr marL="1117579" indent="-223515" algn="l" defTabSz="894064" rtl="0" eaLnBrk="1" latinLnBrk="0" hangingPunct="1">
        <a:lnSpc>
          <a:spcPct val="90000"/>
        </a:lnSpc>
        <a:spcBef>
          <a:spcPts val="490"/>
        </a:spcBef>
        <a:buFont typeface="Arial" panose="020B0604020202020204" pitchFamily="34" charset="0"/>
        <a:buChar char="•"/>
        <a:defRPr sz="1955" kern="1200">
          <a:solidFill>
            <a:schemeClr val="tx1"/>
          </a:solidFill>
          <a:latin typeface="+mn-lt"/>
          <a:ea typeface="+mn-ea"/>
          <a:cs typeface="+mn-cs"/>
        </a:defRPr>
      </a:lvl3pPr>
      <a:lvl4pPr marL="1564611" indent="-223515" algn="l" defTabSz="894064" rtl="0" eaLnBrk="1" latinLnBrk="0" hangingPunct="1">
        <a:lnSpc>
          <a:spcPct val="90000"/>
        </a:lnSpc>
        <a:spcBef>
          <a:spcPts val="490"/>
        </a:spcBef>
        <a:buFont typeface="Arial" panose="020B0604020202020204" pitchFamily="34" charset="0"/>
        <a:buChar char="•"/>
        <a:defRPr sz="1760" kern="1200">
          <a:solidFill>
            <a:schemeClr val="tx1"/>
          </a:solidFill>
          <a:latin typeface="+mn-lt"/>
          <a:ea typeface="+mn-ea"/>
          <a:cs typeface="+mn-cs"/>
        </a:defRPr>
      </a:lvl4pPr>
      <a:lvl5pPr marL="2011643" indent="-223515" algn="l" defTabSz="894064" rtl="0" eaLnBrk="1" latinLnBrk="0" hangingPunct="1">
        <a:lnSpc>
          <a:spcPct val="90000"/>
        </a:lnSpc>
        <a:spcBef>
          <a:spcPts val="490"/>
        </a:spcBef>
        <a:buFont typeface="Arial" panose="020B0604020202020204" pitchFamily="34" charset="0"/>
        <a:buChar char="•"/>
        <a:defRPr sz="1760" kern="1200">
          <a:solidFill>
            <a:schemeClr val="tx1"/>
          </a:solidFill>
          <a:latin typeface="+mn-lt"/>
          <a:ea typeface="+mn-ea"/>
          <a:cs typeface="+mn-cs"/>
        </a:defRPr>
      </a:lvl5pPr>
      <a:lvl6pPr marL="2458675" indent="-223515" algn="l" defTabSz="894064" rtl="0" eaLnBrk="1" latinLnBrk="0" hangingPunct="1">
        <a:lnSpc>
          <a:spcPct val="90000"/>
        </a:lnSpc>
        <a:spcBef>
          <a:spcPts val="490"/>
        </a:spcBef>
        <a:buFont typeface="Arial" panose="020B0604020202020204" pitchFamily="34" charset="0"/>
        <a:buChar char="•"/>
        <a:defRPr sz="1760" kern="1200">
          <a:solidFill>
            <a:schemeClr val="tx1"/>
          </a:solidFill>
          <a:latin typeface="+mn-lt"/>
          <a:ea typeface="+mn-ea"/>
          <a:cs typeface="+mn-cs"/>
        </a:defRPr>
      </a:lvl6pPr>
      <a:lvl7pPr marL="2905707" indent="-223515" algn="l" defTabSz="894064" rtl="0" eaLnBrk="1" latinLnBrk="0" hangingPunct="1">
        <a:lnSpc>
          <a:spcPct val="90000"/>
        </a:lnSpc>
        <a:spcBef>
          <a:spcPts val="490"/>
        </a:spcBef>
        <a:buFont typeface="Arial" panose="020B0604020202020204" pitchFamily="34" charset="0"/>
        <a:buChar char="•"/>
        <a:defRPr sz="1760" kern="1200">
          <a:solidFill>
            <a:schemeClr val="tx1"/>
          </a:solidFill>
          <a:latin typeface="+mn-lt"/>
          <a:ea typeface="+mn-ea"/>
          <a:cs typeface="+mn-cs"/>
        </a:defRPr>
      </a:lvl7pPr>
      <a:lvl8pPr marL="3352739" indent="-223515" algn="l" defTabSz="894064" rtl="0" eaLnBrk="1" latinLnBrk="0" hangingPunct="1">
        <a:lnSpc>
          <a:spcPct val="90000"/>
        </a:lnSpc>
        <a:spcBef>
          <a:spcPts val="490"/>
        </a:spcBef>
        <a:buFont typeface="Arial" panose="020B0604020202020204" pitchFamily="34" charset="0"/>
        <a:buChar char="•"/>
        <a:defRPr sz="1760" kern="1200">
          <a:solidFill>
            <a:schemeClr val="tx1"/>
          </a:solidFill>
          <a:latin typeface="+mn-lt"/>
          <a:ea typeface="+mn-ea"/>
          <a:cs typeface="+mn-cs"/>
        </a:defRPr>
      </a:lvl8pPr>
      <a:lvl9pPr marL="3799771" indent="-223515" algn="l" defTabSz="894064" rtl="0" eaLnBrk="1" latinLnBrk="0" hangingPunct="1">
        <a:lnSpc>
          <a:spcPct val="90000"/>
        </a:lnSpc>
        <a:spcBef>
          <a:spcPts val="490"/>
        </a:spcBef>
        <a:buFont typeface="Arial" panose="020B0604020202020204" pitchFamily="34" charset="0"/>
        <a:buChar char="•"/>
        <a:defRPr sz="1760" kern="1200">
          <a:solidFill>
            <a:schemeClr val="tx1"/>
          </a:solidFill>
          <a:latin typeface="+mn-lt"/>
          <a:ea typeface="+mn-ea"/>
          <a:cs typeface="+mn-cs"/>
        </a:defRPr>
      </a:lvl9pPr>
    </p:bodyStyle>
    <p:otherStyle>
      <a:defPPr>
        <a:defRPr lang="en-US"/>
      </a:defPPr>
      <a:lvl1pPr marL="0" algn="l" defTabSz="894064" rtl="0" eaLnBrk="1" latinLnBrk="0" hangingPunct="1">
        <a:defRPr sz="1760" kern="1200">
          <a:solidFill>
            <a:schemeClr val="tx1"/>
          </a:solidFill>
          <a:latin typeface="+mn-lt"/>
          <a:ea typeface="+mn-ea"/>
          <a:cs typeface="+mn-cs"/>
        </a:defRPr>
      </a:lvl1pPr>
      <a:lvl2pPr marL="447032" algn="l" defTabSz="894064" rtl="0" eaLnBrk="1" latinLnBrk="0" hangingPunct="1">
        <a:defRPr sz="1760" kern="1200">
          <a:solidFill>
            <a:schemeClr val="tx1"/>
          </a:solidFill>
          <a:latin typeface="+mn-lt"/>
          <a:ea typeface="+mn-ea"/>
          <a:cs typeface="+mn-cs"/>
        </a:defRPr>
      </a:lvl2pPr>
      <a:lvl3pPr marL="894064" algn="l" defTabSz="894064" rtl="0" eaLnBrk="1" latinLnBrk="0" hangingPunct="1">
        <a:defRPr sz="1760" kern="1200">
          <a:solidFill>
            <a:schemeClr val="tx1"/>
          </a:solidFill>
          <a:latin typeface="+mn-lt"/>
          <a:ea typeface="+mn-ea"/>
          <a:cs typeface="+mn-cs"/>
        </a:defRPr>
      </a:lvl3pPr>
      <a:lvl4pPr marL="1341096" algn="l" defTabSz="894064" rtl="0" eaLnBrk="1" latinLnBrk="0" hangingPunct="1">
        <a:defRPr sz="1760" kern="1200">
          <a:solidFill>
            <a:schemeClr val="tx1"/>
          </a:solidFill>
          <a:latin typeface="+mn-lt"/>
          <a:ea typeface="+mn-ea"/>
          <a:cs typeface="+mn-cs"/>
        </a:defRPr>
      </a:lvl4pPr>
      <a:lvl5pPr marL="1788128" algn="l" defTabSz="894064" rtl="0" eaLnBrk="1" latinLnBrk="0" hangingPunct="1">
        <a:defRPr sz="1760" kern="1200">
          <a:solidFill>
            <a:schemeClr val="tx1"/>
          </a:solidFill>
          <a:latin typeface="+mn-lt"/>
          <a:ea typeface="+mn-ea"/>
          <a:cs typeface="+mn-cs"/>
        </a:defRPr>
      </a:lvl5pPr>
      <a:lvl6pPr marL="2235160" algn="l" defTabSz="894064" rtl="0" eaLnBrk="1" latinLnBrk="0" hangingPunct="1">
        <a:defRPr sz="1760" kern="1200">
          <a:solidFill>
            <a:schemeClr val="tx1"/>
          </a:solidFill>
          <a:latin typeface="+mn-lt"/>
          <a:ea typeface="+mn-ea"/>
          <a:cs typeface="+mn-cs"/>
        </a:defRPr>
      </a:lvl6pPr>
      <a:lvl7pPr marL="2682192" algn="l" defTabSz="894064" rtl="0" eaLnBrk="1" latinLnBrk="0" hangingPunct="1">
        <a:defRPr sz="1760" kern="1200">
          <a:solidFill>
            <a:schemeClr val="tx1"/>
          </a:solidFill>
          <a:latin typeface="+mn-lt"/>
          <a:ea typeface="+mn-ea"/>
          <a:cs typeface="+mn-cs"/>
        </a:defRPr>
      </a:lvl7pPr>
      <a:lvl8pPr marL="3129222" algn="l" defTabSz="894064" rtl="0" eaLnBrk="1" latinLnBrk="0" hangingPunct="1">
        <a:defRPr sz="1760" kern="1200">
          <a:solidFill>
            <a:schemeClr val="tx1"/>
          </a:solidFill>
          <a:latin typeface="+mn-lt"/>
          <a:ea typeface="+mn-ea"/>
          <a:cs typeface="+mn-cs"/>
        </a:defRPr>
      </a:lvl8pPr>
      <a:lvl9pPr marL="3576254" algn="l" defTabSz="894064" rtl="0" eaLnBrk="1" latinLnBrk="0" hangingPunct="1">
        <a:defRPr sz="1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hyperlink" Target="http://www.easpd.eu/" TargetMode="Externa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www.easpd.eu/fileadmin/user_upload/Publications/EASPD_Lisbon_Declaration_FINAL.pdf" TargetMode="Externa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0FAEF-724A-3527-FBAB-2FC5D22B864D}"/>
            </a:ext>
          </a:extLst>
        </p:cNvPr>
        <p:cNvGrpSpPr/>
        <p:nvPr/>
      </p:nvGrpSpPr>
      <p:grpSpPr>
        <a:xfrm>
          <a:off x="0" y="0"/>
          <a:ext cx="0" cy="0"/>
          <a:chOff x="0" y="0"/>
          <a:chExt cx="0" cy="0"/>
        </a:xfrm>
      </p:grpSpPr>
      <p:sp>
        <p:nvSpPr>
          <p:cNvPr id="4" name="object 27">
            <a:extLst>
              <a:ext uri="{FF2B5EF4-FFF2-40B4-BE49-F238E27FC236}">
                <a16:creationId xmlns:a16="http://schemas.microsoft.com/office/drawing/2014/main" id="{58305EA7-54FA-7F44-25D4-0063653A8643}"/>
              </a:ext>
            </a:extLst>
          </p:cNvPr>
          <p:cNvSpPr txBox="1">
            <a:spLocks/>
          </p:cNvSpPr>
          <p:nvPr/>
        </p:nvSpPr>
        <p:spPr>
          <a:xfrm>
            <a:off x="769905" y="1901995"/>
            <a:ext cx="8908888" cy="1527006"/>
          </a:xfrm>
          <a:prstGeom prst="rect">
            <a:avLst/>
          </a:prstGeom>
        </p:spPr>
        <p:txBody>
          <a:bodyPr/>
          <a:lstStyle>
            <a:lvl1pPr algn="l" defTabSz="558790" rtl="0" eaLnBrk="1" latinLnBrk="0" hangingPunct="1">
              <a:lnSpc>
                <a:spcPct val="90000"/>
              </a:lnSpc>
              <a:spcBef>
                <a:spcPct val="0"/>
              </a:spcBef>
              <a:buNone/>
              <a:defRPr sz="2689" kern="1200">
                <a:solidFill>
                  <a:schemeClr val="tx1"/>
                </a:solidFill>
                <a:latin typeface="+mj-lt"/>
                <a:ea typeface="+mj-ea"/>
                <a:cs typeface="+mj-cs"/>
              </a:defRPr>
            </a:lvl1pPr>
          </a:lstStyle>
          <a:p>
            <a:pPr marR="7395" indent="18491" defTabSz="1331365">
              <a:lnSpc>
                <a:spcPts val="5760"/>
              </a:lnSpc>
              <a:spcBef>
                <a:spcPts val="1280"/>
              </a:spcBef>
              <a:defRPr sz="3600" spc="400">
                <a:latin typeface="Montserrat Medium"/>
                <a:ea typeface="Montserrat Medium"/>
                <a:cs typeface="Montserrat Medium"/>
                <a:sym typeface="Montserrat Medium"/>
              </a:defRPr>
            </a:pPr>
            <a:r>
              <a:rPr lang="en-GB" sz="3840" spc="640">
                <a:solidFill>
                  <a:srgbClr val="3A9BD6"/>
                </a:solidFill>
                <a:latin typeface="Montserrat Medium"/>
                <a:sym typeface="Montserrat Medium"/>
              </a:rPr>
              <a:t>Reaction by EASPD</a:t>
            </a:r>
          </a:p>
          <a:p>
            <a:pPr marR="7395" indent="18491" defTabSz="1331365">
              <a:lnSpc>
                <a:spcPts val="3800"/>
              </a:lnSpc>
              <a:spcBef>
                <a:spcPts val="600"/>
              </a:spcBef>
              <a:defRPr sz="3600" spc="400">
                <a:latin typeface="Montserrat Medium"/>
                <a:ea typeface="Montserrat Medium"/>
                <a:cs typeface="Montserrat Medium"/>
                <a:sym typeface="Montserrat Medium"/>
              </a:defRPr>
            </a:pPr>
            <a:endParaRPr lang="en-GB" sz="2800" spc="640">
              <a:solidFill>
                <a:schemeClr val="accent6"/>
              </a:solidFill>
              <a:latin typeface="Acumin Pro Light"/>
              <a:ea typeface="Montserrat Medium"/>
              <a:cs typeface="Montserrat Medium"/>
              <a:sym typeface="Montserrat Medium"/>
            </a:endParaRPr>
          </a:p>
          <a:p>
            <a:pPr marR="7395" defTabSz="1331365">
              <a:lnSpc>
                <a:spcPts val="3800"/>
              </a:lnSpc>
              <a:spcBef>
                <a:spcPts val="600"/>
              </a:spcBef>
              <a:defRPr sz="3600" spc="400">
                <a:latin typeface="Montserrat Medium"/>
                <a:ea typeface="Montserrat Medium"/>
                <a:cs typeface="Montserrat Medium"/>
                <a:sym typeface="Montserrat Medium"/>
              </a:defRPr>
            </a:pPr>
            <a:endParaRPr lang="en-GB" sz="2800" spc="640">
              <a:solidFill>
                <a:schemeClr val="accent6"/>
              </a:solidFill>
              <a:latin typeface="Acumin Pro Light"/>
              <a:ea typeface="Montserrat Medium"/>
              <a:cs typeface="Montserrat Medium"/>
              <a:sym typeface="Montserrat Medium"/>
            </a:endParaRPr>
          </a:p>
          <a:p>
            <a:pPr marR="7395" defTabSz="1331365">
              <a:lnSpc>
                <a:spcPts val="3800"/>
              </a:lnSpc>
              <a:spcBef>
                <a:spcPts val="600"/>
              </a:spcBef>
              <a:defRPr sz="3600" spc="400">
                <a:latin typeface="Montserrat Medium"/>
                <a:ea typeface="Montserrat Medium"/>
                <a:cs typeface="Montserrat Medium"/>
                <a:sym typeface="Montserrat Medium"/>
              </a:defRPr>
            </a:pPr>
            <a:endParaRPr lang="en-GB" sz="2000" spc="640">
              <a:latin typeface="+mn-lt"/>
              <a:ea typeface="Montserrat Medium"/>
              <a:cs typeface="Montserrat Medium"/>
              <a:sym typeface="Montserrat Medium"/>
            </a:endParaRPr>
          </a:p>
          <a:p>
            <a:pPr marR="7395" defTabSz="1331365">
              <a:lnSpc>
                <a:spcPts val="3800"/>
              </a:lnSpc>
              <a:spcBef>
                <a:spcPts val="600"/>
              </a:spcBef>
              <a:defRPr sz="3600" spc="400">
                <a:latin typeface="Montserrat Medium"/>
                <a:ea typeface="Montserrat Medium"/>
                <a:cs typeface="Montserrat Medium"/>
                <a:sym typeface="Montserrat Medium"/>
              </a:defRPr>
            </a:pPr>
            <a:endParaRPr lang="en-GB" sz="2000" spc="640">
              <a:latin typeface="+mn-lt"/>
              <a:ea typeface="Montserrat Medium"/>
              <a:cs typeface="Montserrat Medium"/>
              <a:sym typeface="Montserrat Medium"/>
            </a:endParaRPr>
          </a:p>
          <a:p>
            <a:pPr marR="7395" defTabSz="1331365">
              <a:lnSpc>
                <a:spcPts val="3800"/>
              </a:lnSpc>
              <a:spcBef>
                <a:spcPts val="600"/>
              </a:spcBef>
              <a:defRPr sz="3600" spc="400">
                <a:latin typeface="Montserrat Medium"/>
                <a:ea typeface="Montserrat Medium"/>
                <a:cs typeface="Montserrat Medium"/>
                <a:sym typeface="Montserrat Medium"/>
              </a:defRPr>
            </a:pPr>
            <a:r>
              <a:rPr lang="en-GB" sz="2000" spc="640">
                <a:latin typeface="+mn-lt"/>
                <a:ea typeface="Montserrat Medium"/>
                <a:cs typeface="Montserrat Medium"/>
                <a:sym typeface="Montserrat Medium"/>
              </a:rPr>
              <a:t>Lilith Alink – Policy and Project Officer</a:t>
            </a:r>
            <a:endParaRPr lang="en-GB" sz="2000" spc="640" dirty="0">
              <a:latin typeface="+mn-lt"/>
              <a:ea typeface="Montserrat Medium"/>
              <a:cs typeface="Montserrat Medium"/>
              <a:sym typeface="Montserrat Medium"/>
            </a:endParaRPr>
          </a:p>
          <a:p>
            <a:pPr marR="7395" indent="18491" defTabSz="1331365">
              <a:lnSpc>
                <a:spcPts val="5760"/>
              </a:lnSpc>
              <a:spcBef>
                <a:spcPts val="0"/>
              </a:spcBef>
              <a:defRPr sz="3600" spc="400">
                <a:latin typeface="Montserrat Medium"/>
                <a:ea typeface="Montserrat Medium"/>
                <a:cs typeface="Montserrat Medium"/>
                <a:sym typeface="Montserrat Medium"/>
              </a:defRPr>
            </a:pPr>
            <a:endParaRPr lang="en-GB" sz="160" spc="640">
              <a:solidFill>
                <a:srgbClr val="DA4C8E"/>
              </a:solidFill>
              <a:latin typeface="Montserrat Medium"/>
              <a:ea typeface="Montserrat Medium"/>
              <a:cs typeface="Montserrat Medium"/>
              <a:sym typeface="Montserrat Medium"/>
            </a:endParaRPr>
          </a:p>
        </p:txBody>
      </p:sp>
    </p:spTree>
    <p:extLst>
      <p:ext uri="{BB962C8B-B14F-4D97-AF65-F5344CB8AC3E}">
        <p14:creationId xmlns:p14="http://schemas.microsoft.com/office/powerpoint/2010/main" val="3279452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C5419-BCDB-94C3-7535-AEB60BE042D2}"/>
            </a:ext>
          </a:extLst>
        </p:cNvPr>
        <p:cNvGrpSpPr/>
        <p:nvPr/>
      </p:nvGrpSpPr>
      <p:grpSpPr>
        <a:xfrm>
          <a:off x="0" y="0"/>
          <a:ext cx="0" cy="0"/>
          <a:chOff x="0" y="0"/>
          <a:chExt cx="0" cy="0"/>
        </a:xfrm>
      </p:grpSpPr>
      <p:sp>
        <p:nvSpPr>
          <p:cNvPr id="5" name="object 21">
            <a:extLst>
              <a:ext uri="{FF2B5EF4-FFF2-40B4-BE49-F238E27FC236}">
                <a16:creationId xmlns:a16="http://schemas.microsoft.com/office/drawing/2014/main" id="{0DE0724C-D65C-F773-9EDD-5A8C0079BBD5}"/>
              </a:ext>
            </a:extLst>
          </p:cNvPr>
          <p:cNvSpPr txBox="1">
            <a:spLocks/>
          </p:cNvSpPr>
          <p:nvPr/>
        </p:nvSpPr>
        <p:spPr>
          <a:xfrm>
            <a:off x="1102120" y="1096876"/>
            <a:ext cx="10234473" cy="13245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9pPr>
          </a:lstStyle>
          <a:p>
            <a:pPr indent="17475" defTabSz="1258213">
              <a:defRPr sz="1800" spc="300">
                <a:solidFill>
                  <a:srgbClr val="D62132"/>
                </a:solidFill>
                <a:latin typeface="Montserrat Regular"/>
                <a:ea typeface="Montserrat Regular"/>
                <a:cs typeface="Montserrat Regular"/>
                <a:sym typeface="Montserrat Regular"/>
              </a:defRPr>
            </a:pPr>
            <a:r>
              <a:rPr lang="en-GB" sz="2880" kern="0" spc="480">
                <a:solidFill>
                  <a:srgbClr val="D62132"/>
                </a:solidFill>
                <a:latin typeface="Montserrat Regular"/>
                <a:ea typeface="Montserrat Regular"/>
                <a:cs typeface="Montserrat Regular"/>
                <a:sym typeface="Montserrat Regular"/>
              </a:rPr>
              <a:t>Our work on Staff training – ADEDU</a:t>
            </a:r>
            <a:endParaRPr lang="en-GB" sz="2880" kern="0" spc="320" dirty="0">
              <a:solidFill>
                <a:srgbClr val="D62132"/>
              </a:solidFill>
              <a:latin typeface="Montserrat Regular"/>
              <a:ea typeface="Montserrat Regular"/>
              <a:cs typeface="Montserrat Regular"/>
              <a:sym typeface="Montserrat Regular"/>
            </a:endParaRPr>
          </a:p>
        </p:txBody>
      </p:sp>
      <p:sp>
        <p:nvSpPr>
          <p:cNvPr id="6" name="Lorem ipsum dolor sit met, consectetur adipiscing elit, sed do eiusmod tempor incididunt ut labore et dolore magna liqua. Ut enim ad minim veniam, quis exercitation.">
            <a:extLst>
              <a:ext uri="{FF2B5EF4-FFF2-40B4-BE49-F238E27FC236}">
                <a16:creationId xmlns:a16="http://schemas.microsoft.com/office/drawing/2014/main" id="{B4D0D564-8203-EA95-3972-E22EA42710FE}"/>
              </a:ext>
            </a:extLst>
          </p:cNvPr>
          <p:cNvSpPr txBox="1"/>
          <p:nvPr/>
        </p:nvSpPr>
        <p:spPr>
          <a:xfrm>
            <a:off x="1033929" y="1819130"/>
            <a:ext cx="6947256" cy="29957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3149" tIns="73149" rIns="73149" bIns="73149">
            <a:spAutoFit/>
          </a:bodyPr>
          <a:lstStyle>
            <a:lvl1pPr>
              <a:lnSpc>
                <a:spcPct val="150000"/>
              </a:lnSpc>
              <a:defRPr sz="1100">
                <a:latin typeface="Acumin Pro"/>
                <a:ea typeface="Acumin Pro"/>
                <a:cs typeface="Acumin Pro"/>
                <a:sym typeface="Acumin Pro"/>
              </a:defRPr>
            </a:lvl1pPr>
          </a:lstStyle>
          <a:p>
            <a:pPr marL="285750" indent="-285750" defTabSz="1463040" hangingPunct="0">
              <a:buFont typeface="Arial" panose="020B0604020202020204" pitchFamily="34" charset="0"/>
              <a:buChar char="•"/>
              <a:defRPr/>
            </a:pPr>
            <a:r>
              <a:rPr lang="en-GB" sz="1800" kern="0">
                <a:solidFill>
                  <a:srgbClr val="000000"/>
                </a:solidFill>
              </a:rPr>
              <a:t>Aims to support educators, trainiers and learning centres </a:t>
            </a:r>
          </a:p>
          <a:p>
            <a:pPr marL="285750" indent="-285750" defTabSz="1463040" hangingPunct="0">
              <a:buFont typeface="Arial" panose="020B0604020202020204" pitchFamily="34" charset="0"/>
              <a:buChar char="•"/>
              <a:defRPr/>
            </a:pPr>
            <a:r>
              <a:rPr lang="en-GB" sz="1800" kern="0">
                <a:solidFill>
                  <a:srgbClr val="000000"/>
                </a:solidFill>
              </a:rPr>
              <a:t>Addresses both the challenges and needs deriving from digital education for students with learning disabilities</a:t>
            </a:r>
          </a:p>
          <a:p>
            <a:pPr marL="285750" indent="-285750" defTabSz="1463040" hangingPunct="0">
              <a:buFont typeface="Arial" panose="020B0604020202020204" pitchFamily="34" charset="0"/>
              <a:buChar char="•"/>
              <a:defRPr/>
            </a:pPr>
            <a:r>
              <a:rPr lang="en-GB" sz="1800" kern="0">
                <a:solidFill>
                  <a:srgbClr val="000000"/>
                </a:solidFill>
              </a:rPr>
              <a:t>Strengthens the capacity of educators to include people affected by learning disabilities in digital education</a:t>
            </a:r>
          </a:p>
          <a:p>
            <a:pPr marL="285750" indent="-285750" defTabSz="1463040" hangingPunct="0">
              <a:buFont typeface="Arial" panose="020B0604020202020204" pitchFamily="34" charset="0"/>
              <a:buChar char="•"/>
              <a:defRPr/>
            </a:pPr>
            <a:endParaRPr lang="en-GB" sz="1760" kern="0">
              <a:solidFill>
                <a:srgbClr val="000000"/>
              </a:solidFill>
            </a:endParaRPr>
          </a:p>
          <a:p>
            <a:pPr marL="285750" indent="-285750" defTabSz="1463040" hangingPunct="0">
              <a:buFont typeface="Arial" panose="020B0604020202020204" pitchFamily="34" charset="0"/>
              <a:buChar char="•"/>
              <a:defRPr/>
            </a:pPr>
            <a:endParaRPr sz="1760" kern="0" dirty="0">
              <a:solidFill>
                <a:srgbClr val="000000"/>
              </a:solidFill>
            </a:endParaRPr>
          </a:p>
        </p:txBody>
      </p:sp>
      <p:sp>
        <p:nvSpPr>
          <p:cNvPr id="7" name="Lorem ipsum dolor sit met, consectetur adipiscing elit, sed do eiusmod tempor incididunt ut labore et dolore magna liqua. Ut enim ad minim veniam.">
            <a:extLst>
              <a:ext uri="{FF2B5EF4-FFF2-40B4-BE49-F238E27FC236}">
                <a16:creationId xmlns:a16="http://schemas.microsoft.com/office/drawing/2014/main" id="{7CA0D8AE-268D-D73F-0FD9-B3E3BC7FEF1C}"/>
              </a:ext>
            </a:extLst>
          </p:cNvPr>
          <p:cNvSpPr txBox="1"/>
          <p:nvPr/>
        </p:nvSpPr>
        <p:spPr>
          <a:xfrm>
            <a:off x="1022542" y="5000042"/>
            <a:ext cx="5591200" cy="478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3149" tIns="73149" rIns="73149" bIns="73149">
            <a:spAutoFit/>
          </a:bodyPr>
          <a:lstStyle>
            <a:lvl1pPr>
              <a:lnSpc>
                <a:spcPct val="150000"/>
              </a:lnSpc>
              <a:defRPr sz="700">
                <a:solidFill>
                  <a:srgbClr val="505050"/>
                </a:solidFill>
                <a:latin typeface="Acumin Pro"/>
                <a:ea typeface="Acumin Pro"/>
                <a:cs typeface="Acumin Pro"/>
                <a:sym typeface="Acumin Pro"/>
              </a:defRPr>
            </a:lvl1pPr>
          </a:lstStyle>
          <a:p>
            <a:pPr defTabSz="1463040" hangingPunct="0">
              <a:defRPr/>
            </a:pPr>
            <a:endParaRPr sz="1600" kern="0" dirty="0">
              <a:solidFill>
                <a:schemeClr val="tx1"/>
              </a:solidFill>
            </a:endParaRPr>
          </a:p>
        </p:txBody>
      </p:sp>
      <p:pic>
        <p:nvPicPr>
          <p:cNvPr id="4" name="Picture 3" descr="A logo for a company&#10;&#10;Description automatically generated">
            <a:extLst>
              <a:ext uri="{FF2B5EF4-FFF2-40B4-BE49-F238E27FC236}">
                <a16:creationId xmlns:a16="http://schemas.microsoft.com/office/drawing/2014/main" id="{A5DA56CB-7A10-CF4B-303B-4C673074E4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1185" y="1697193"/>
            <a:ext cx="3607932" cy="1731807"/>
          </a:xfrm>
          <a:prstGeom prst="rect">
            <a:avLst/>
          </a:prstGeom>
        </p:spPr>
      </p:pic>
    </p:spTree>
    <p:extLst>
      <p:ext uri="{BB962C8B-B14F-4D97-AF65-F5344CB8AC3E}">
        <p14:creationId xmlns:p14="http://schemas.microsoft.com/office/powerpoint/2010/main" val="2505323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20738-106A-F46F-7F41-CA75E11F070D}"/>
            </a:ext>
          </a:extLst>
        </p:cNvPr>
        <p:cNvGrpSpPr/>
        <p:nvPr/>
      </p:nvGrpSpPr>
      <p:grpSpPr>
        <a:xfrm>
          <a:off x="0" y="0"/>
          <a:ext cx="0" cy="0"/>
          <a:chOff x="0" y="0"/>
          <a:chExt cx="0" cy="0"/>
        </a:xfrm>
      </p:grpSpPr>
      <p:sp>
        <p:nvSpPr>
          <p:cNvPr id="2" name="object 12">
            <a:extLst>
              <a:ext uri="{FF2B5EF4-FFF2-40B4-BE49-F238E27FC236}">
                <a16:creationId xmlns:a16="http://schemas.microsoft.com/office/drawing/2014/main" id="{0EE1B207-73D6-74D9-7872-7C764C284C7B}"/>
              </a:ext>
            </a:extLst>
          </p:cNvPr>
          <p:cNvSpPr txBox="1"/>
          <p:nvPr/>
        </p:nvSpPr>
        <p:spPr>
          <a:xfrm>
            <a:off x="1295916" y="1247869"/>
            <a:ext cx="9676884"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a:solidFill>
                  <a:srgbClr val="008249"/>
                </a:solidFill>
                <a:latin typeface="Montserrat Regular"/>
                <a:ea typeface="Montserrat Regular"/>
                <a:cs typeface="Montserrat Regular"/>
                <a:sym typeface="Montserrat Regular"/>
              </a:rPr>
              <a:t>Reaction on TETRA-S Project</a:t>
            </a:r>
            <a:endParaRPr sz="2400" kern="0" spc="400" dirty="0">
              <a:solidFill>
                <a:srgbClr val="008249"/>
              </a:solidFill>
              <a:latin typeface="Montserrat Regular"/>
              <a:ea typeface="Montserrat Regular"/>
              <a:cs typeface="Montserrat Regular"/>
              <a:sym typeface="Montserrat Regular"/>
            </a:endParaRPr>
          </a:p>
        </p:txBody>
      </p:sp>
      <p:sp>
        <p:nvSpPr>
          <p:cNvPr id="3" name="TextBox 2">
            <a:extLst>
              <a:ext uri="{FF2B5EF4-FFF2-40B4-BE49-F238E27FC236}">
                <a16:creationId xmlns:a16="http://schemas.microsoft.com/office/drawing/2014/main" id="{6983B544-C794-7759-723F-F50756C41CE0}"/>
              </a:ext>
            </a:extLst>
          </p:cNvPr>
          <p:cNvSpPr txBox="1"/>
          <p:nvPr/>
        </p:nvSpPr>
        <p:spPr>
          <a:xfrm>
            <a:off x="1295916" y="2149537"/>
            <a:ext cx="10786819" cy="3194721"/>
          </a:xfrm>
          <a:prstGeom prst="rect">
            <a:avLst/>
          </a:prstGeom>
          <a:noFill/>
        </p:spPr>
        <p:txBody>
          <a:bodyPr wrap="square">
            <a:spAutoFit/>
          </a:bodyPr>
          <a:lstStyle/>
          <a:p>
            <a:pPr marL="342900" indent="-342900" algn="l">
              <a:buFont typeface="Arial" panose="020B0604020202020204" pitchFamily="34" charset="0"/>
              <a:buChar char="•"/>
            </a:pPr>
            <a:r>
              <a:rPr lang="en-GB" sz="2240">
                <a:latin typeface="Acumin Pro Light"/>
              </a:rPr>
              <a:t>Importance of </a:t>
            </a:r>
            <a:r>
              <a:rPr lang="en-GB" sz="2240" b="1">
                <a:latin typeface="Acumin Pro Light"/>
              </a:rPr>
              <a:t>transversal skills for inclusion of persons with disabilities </a:t>
            </a:r>
            <a:br>
              <a:rPr lang="en-GB" sz="2240">
                <a:latin typeface="Acumin Pro Light"/>
              </a:rPr>
            </a:br>
            <a:endParaRPr lang="en-GB" sz="2240">
              <a:latin typeface="Acumin Pro Light"/>
            </a:endParaRPr>
          </a:p>
          <a:p>
            <a:pPr marL="342900" indent="-342900" algn="l">
              <a:buFont typeface="Arial" panose="020B0604020202020204" pitchFamily="34" charset="0"/>
              <a:buChar char="•"/>
            </a:pPr>
            <a:r>
              <a:rPr lang="en-GB" sz="2240">
                <a:latin typeface="Acumin Pro Light"/>
              </a:rPr>
              <a:t>TETRA-S addresses two key elements within transversal skills education:</a:t>
            </a:r>
          </a:p>
          <a:p>
            <a:pPr algn="l"/>
            <a:endParaRPr lang="en-GB" sz="2240">
              <a:latin typeface="Acumin Pro Light"/>
            </a:endParaRPr>
          </a:p>
          <a:p>
            <a:pPr algn="l"/>
            <a:r>
              <a:rPr lang="en-GB" sz="2240">
                <a:latin typeface="Acumin Pro Light"/>
              </a:rPr>
              <a:t>	1. Belief systems</a:t>
            </a:r>
          </a:p>
          <a:p>
            <a:pPr algn="l"/>
            <a:r>
              <a:rPr lang="en-GB" sz="2240">
                <a:latin typeface="Acumin Pro Light"/>
              </a:rPr>
              <a:t>	2. Knowledge / tools / techniques for teaching transversal skills</a:t>
            </a:r>
            <a:br>
              <a:rPr lang="en-GB" sz="2240">
                <a:latin typeface="Acumin Pro Light"/>
              </a:rPr>
            </a:br>
            <a:br>
              <a:rPr lang="en-GB" sz="2240">
                <a:latin typeface="Acumin Pro Light"/>
              </a:rPr>
            </a:br>
            <a:r>
              <a:rPr lang="en-GB" sz="2240" i="1">
                <a:latin typeface="Acumin Pro Light"/>
              </a:rPr>
              <a:t>How much does this depend on the kind of educator?</a:t>
            </a:r>
            <a:br>
              <a:rPr lang="en-GB" sz="2240">
                <a:latin typeface="Acumin Pro Light"/>
              </a:rPr>
            </a:br>
            <a:endParaRPr lang="en-GB" sz="2240">
              <a:latin typeface="Acumin Pro Light"/>
            </a:endParaRPr>
          </a:p>
        </p:txBody>
      </p:sp>
    </p:spTree>
    <p:extLst>
      <p:ext uri="{BB962C8B-B14F-4D97-AF65-F5344CB8AC3E}">
        <p14:creationId xmlns:p14="http://schemas.microsoft.com/office/powerpoint/2010/main" val="2724447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10AF1-B6DE-28AD-87D9-2E631D887770}"/>
            </a:ext>
          </a:extLst>
        </p:cNvPr>
        <p:cNvGrpSpPr/>
        <p:nvPr/>
      </p:nvGrpSpPr>
      <p:grpSpPr>
        <a:xfrm>
          <a:off x="0" y="0"/>
          <a:ext cx="0" cy="0"/>
          <a:chOff x="0" y="0"/>
          <a:chExt cx="0" cy="0"/>
        </a:xfrm>
      </p:grpSpPr>
      <p:sp>
        <p:nvSpPr>
          <p:cNvPr id="2" name="object 12">
            <a:extLst>
              <a:ext uri="{FF2B5EF4-FFF2-40B4-BE49-F238E27FC236}">
                <a16:creationId xmlns:a16="http://schemas.microsoft.com/office/drawing/2014/main" id="{FF3810CC-37DB-612F-5ABA-BF7EB64BA137}"/>
              </a:ext>
            </a:extLst>
          </p:cNvPr>
          <p:cNvSpPr txBox="1"/>
          <p:nvPr/>
        </p:nvSpPr>
        <p:spPr>
          <a:xfrm>
            <a:off x="1295916" y="1247869"/>
            <a:ext cx="9676884" cy="3693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a:solidFill>
                  <a:srgbClr val="008249"/>
                </a:solidFill>
                <a:latin typeface="Montserrat Regular"/>
                <a:ea typeface="Montserrat Regular"/>
                <a:cs typeface="Montserrat Regular"/>
                <a:sym typeface="Montserrat Regular"/>
              </a:rPr>
              <a:t>Reaction on TETRA-S MOOC</a:t>
            </a:r>
            <a:endParaRPr sz="2400" kern="0" spc="400" dirty="0">
              <a:solidFill>
                <a:srgbClr val="008249"/>
              </a:solidFill>
              <a:latin typeface="Montserrat Regular"/>
              <a:ea typeface="Montserrat Regular"/>
              <a:cs typeface="Montserrat Regular"/>
              <a:sym typeface="Montserrat Regular"/>
            </a:endParaRPr>
          </a:p>
        </p:txBody>
      </p:sp>
      <p:sp>
        <p:nvSpPr>
          <p:cNvPr id="3" name="TextBox 2">
            <a:extLst>
              <a:ext uri="{FF2B5EF4-FFF2-40B4-BE49-F238E27FC236}">
                <a16:creationId xmlns:a16="http://schemas.microsoft.com/office/drawing/2014/main" id="{EFA5B53C-AA94-005B-2C00-4846921B4AB7}"/>
              </a:ext>
            </a:extLst>
          </p:cNvPr>
          <p:cNvSpPr txBox="1"/>
          <p:nvPr/>
        </p:nvSpPr>
        <p:spPr>
          <a:xfrm>
            <a:off x="1181368" y="1780569"/>
            <a:ext cx="10066736" cy="4573560"/>
          </a:xfrm>
          <a:prstGeom prst="rect">
            <a:avLst/>
          </a:prstGeom>
          <a:noFill/>
        </p:spPr>
        <p:txBody>
          <a:bodyPr wrap="square">
            <a:spAutoFit/>
          </a:bodyPr>
          <a:lstStyle/>
          <a:p>
            <a:pPr marL="342900" indent="-342900" algn="l">
              <a:buFont typeface="Arial" panose="020B0604020202020204" pitchFamily="34" charset="0"/>
              <a:buChar char="•"/>
            </a:pPr>
            <a:r>
              <a:rPr lang="en-GB" sz="2240">
                <a:latin typeface="Acumin Pro Light"/>
              </a:rPr>
              <a:t>Very important combination of making use of both digital and non-digital methods in teaching</a:t>
            </a:r>
          </a:p>
          <a:p>
            <a:pPr marL="342900" indent="-342900" algn="l">
              <a:buFont typeface="Arial" panose="020B0604020202020204" pitchFamily="34" charset="0"/>
              <a:buChar char="•"/>
            </a:pPr>
            <a:r>
              <a:rPr lang="en-GB" sz="2240">
                <a:latin typeface="Acumin Pro Light"/>
              </a:rPr>
              <a:t>Gives some very concrete examples of exercises: such as using Google Maps</a:t>
            </a:r>
          </a:p>
          <a:p>
            <a:pPr marL="342900" indent="-342900" algn="l">
              <a:buFont typeface="Arial" panose="020B0604020202020204" pitchFamily="34" charset="0"/>
              <a:buChar char="•"/>
            </a:pPr>
            <a:r>
              <a:rPr lang="en-GB" sz="2240">
                <a:latin typeface="Acumin Pro Light"/>
              </a:rPr>
              <a:t>Gives some very concrete examples of Apps which can be used for different purposes, such as Trello and Fokus</a:t>
            </a:r>
          </a:p>
          <a:p>
            <a:pPr marL="342900" indent="-342900" algn="l">
              <a:buFont typeface="Arial" panose="020B0604020202020204" pitchFamily="34" charset="0"/>
              <a:buChar char="•"/>
            </a:pPr>
            <a:r>
              <a:rPr lang="en-GB" sz="2240">
                <a:latin typeface="Acumin Pro Light"/>
              </a:rPr>
              <a:t>Can be used to make mainstream education more inclusive</a:t>
            </a:r>
          </a:p>
          <a:p>
            <a:pPr marL="342900" indent="-342900" algn="l">
              <a:buFont typeface="Arial" panose="020B0604020202020204" pitchFamily="34" charset="0"/>
              <a:buChar char="•"/>
            </a:pPr>
            <a:endParaRPr lang="en-GB" sz="2240">
              <a:latin typeface="Acumin Pro Light"/>
            </a:endParaRPr>
          </a:p>
          <a:p>
            <a:pPr algn="l"/>
            <a:r>
              <a:rPr lang="en-GB" sz="2240">
                <a:latin typeface="Acumin Pro Light"/>
              </a:rPr>
              <a:t>Aspects which could be further explored:</a:t>
            </a:r>
          </a:p>
          <a:p>
            <a:pPr marL="342900" indent="-342900" algn="l">
              <a:buFont typeface="Arial" panose="020B0604020202020204" pitchFamily="34" charset="0"/>
              <a:buChar char="•"/>
            </a:pPr>
            <a:r>
              <a:rPr lang="en-GB" sz="2240">
                <a:latin typeface="Acumin Pro Light"/>
              </a:rPr>
              <a:t>Looking at how to use artificial intelligence such as Chat GPT</a:t>
            </a:r>
          </a:p>
          <a:p>
            <a:pPr marL="342900" indent="-342900" algn="l">
              <a:buFont typeface="Arial" panose="020B0604020202020204" pitchFamily="34" charset="0"/>
              <a:buChar char="•"/>
            </a:pPr>
            <a:r>
              <a:rPr lang="en-GB" sz="2240">
                <a:latin typeface="Acumin Pro Light"/>
              </a:rPr>
              <a:t>More in depth explanation of how to work with different apps</a:t>
            </a:r>
          </a:p>
          <a:p>
            <a:pPr marL="342900" indent="-342900" algn="l">
              <a:buFont typeface="Arial" panose="020B0604020202020204" pitchFamily="34" charset="0"/>
              <a:buChar char="•"/>
            </a:pPr>
            <a:r>
              <a:rPr lang="en-GB" sz="2240">
                <a:latin typeface="Acumin Pro Light"/>
              </a:rPr>
              <a:t>More sharing of experiences from persons with disabilities on the different methods / apps</a:t>
            </a:r>
          </a:p>
          <a:p>
            <a:pPr marL="342900" indent="-342900" algn="l">
              <a:buFont typeface="Arial" panose="020B0604020202020204" pitchFamily="34" charset="0"/>
              <a:buChar char="•"/>
            </a:pPr>
            <a:endParaRPr lang="en-GB" sz="2240">
              <a:latin typeface="Acumin Pro Light"/>
            </a:endParaRPr>
          </a:p>
        </p:txBody>
      </p:sp>
    </p:spTree>
    <p:extLst>
      <p:ext uri="{BB962C8B-B14F-4D97-AF65-F5344CB8AC3E}">
        <p14:creationId xmlns:p14="http://schemas.microsoft.com/office/powerpoint/2010/main" val="111555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00E57-9D53-C0AD-9020-090F77903DA3}"/>
            </a:ext>
          </a:extLst>
        </p:cNvPr>
        <p:cNvGrpSpPr/>
        <p:nvPr/>
      </p:nvGrpSpPr>
      <p:grpSpPr>
        <a:xfrm>
          <a:off x="0" y="0"/>
          <a:ext cx="0" cy="0"/>
          <a:chOff x="0" y="0"/>
          <a:chExt cx="0" cy="0"/>
        </a:xfrm>
      </p:grpSpPr>
      <p:sp>
        <p:nvSpPr>
          <p:cNvPr id="2" name="object 12">
            <a:extLst>
              <a:ext uri="{FF2B5EF4-FFF2-40B4-BE49-F238E27FC236}">
                <a16:creationId xmlns:a16="http://schemas.microsoft.com/office/drawing/2014/main" id="{B91ED5D2-AA63-8211-7C5A-3E417C890179}"/>
              </a:ext>
            </a:extLst>
          </p:cNvPr>
          <p:cNvSpPr txBox="1"/>
          <p:nvPr/>
        </p:nvSpPr>
        <p:spPr>
          <a:xfrm>
            <a:off x="1295916" y="1247869"/>
            <a:ext cx="9676884"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a:solidFill>
                  <a:srgbClr val="008249"/>
                </a:solidFill>
                <a:latin typeface="Montserrat Regular"/>
                <a:ea typeface="Montserrat Regular"/>
                <a:cs typeface="Montserrat Regular"/>
                <a:sym typeface="Montserrat Regular"/>
              </a:rPr>
              <a:t>Dissemination</a:t>
            </a:r>
            <a:endParaRPr sz="2400" kern="0" spc="400" dirty="0">
              <a:solidFill>
                <a:srgbClr val="008249"/>
              </a:solidFill>
              <a:latin typeface="Montserrat Regular"/>
              <a:ea typeface="Montserrat Regular"/>
              <a:cs typeface="Montserrat Regular"/>
              <a:sym typeface="Montserrat Regular"/>
            </a:endParaRPr>
          </a:p>
        </p:txBody>
      </p:sp>
      <p:sp>
        <p:nvSpPr>
          <p:cNvPr id="3" name="TextBox 2">
            <a:extLst>
              <a:ext uri="{FF2B5EF4-FFF2-40B4-BE49-F238E27FC236}">
                <a16:creationId xmlns:a16="http://schemas.microsoft.com/office/drawing/2014/main" id="{3D56E48A-BFE7-07D7-C4BD-017EBD17AEC6}"/>
              </a:ext>
            </a:extLst>
          </p:cNvPr>
          <p:cNvSpPr txBox="1"/>
          <p:nvPr/>
        </p:nvSpPr>
        <p:spPr>
          <a:xfrm>
            <a:off x="1181368" y="1780569"/>
            <a:ext cx="8749214" cy="3539430"/>
          </a:xfrm>
          <a:prstGeom prst="rect">
            <a:avLst/>
          </a:prstGeom>
          <a:noFill/>
        </p:spPr>
        <p:txBody>
          <a:bodyPr wrap="square">
            <a:spAutoFit/>
          </a:bodyPr>
          <a:lstStyle/>
          <a:p>
            <a:pPr algn="l"/>
            <a:endParaRPr lang="en-GB" sz="2240">
              <a:latin typeface="Acumin Pro Light"/>
            </a:endParaRPr>
          </a:p>
          <a:p>
            <a:pPr marL="342900" indent="-342900" algn="l">
              <a:buFont typeface="Arial" panose="020B0604020202020204" pitchFamily="34" charset="0"/>
              <a:buChar char="•"/>
            </a:pPr>
            <a:r>
              <a:rPr lang="en-GB" sz="2240">
                <a:latin typeface="Acumin Pro Light"/>
              </a:rPr>
              <a:t>Dissemination among: VET providers, support services, and potentially even informal carers and volunteers, etc.</a:t>
            </a:r>
          </a:p>
          <a:p>
            <a:pPr marL="342900" indent="-342900" algn="l">
              <a:buFont typeface="Arial" panose="020B0604020202020204" pitchFamily="34" charset="0"/>
              <a:buChar char="•"/>
            </a:pPr>
            <a:r>
              <a:rPr lang="en-GB" sz="2240">
                <a:latin typeface="Acumin Pro Light"/>
              </a:rPr>
              <a:t>EASPD will share with its network</a:t>
            </a:r>
          </a:p>
          <a:p>
            <a:pPr marL="342900" indent="-342900" algn="l">
              <a:buFont typeface="Arial" panose="020B0604020202020204" pitchFamily="34" charset="0"/>
              <a:buChar char="•"/>
            </a:pPr>
            <a:r>
              <a:rPr lang="en-GB" sz="2240">
                <a:latin typeface="Acumin Pro Light"/>
              </a:rPr>
              <a:t>Can be complemented with the CARE4SKILLS MOOC, for those who want to learn more about the UNCRPD principles</a:t>
            </a:r>
          </a:p>
          <a:p>
            <a:pPr marL="342900" indent="-342900" algn="l">
              <a:buFont typeface="Arial" panose="020B0604020202020204" pitchFamily="34" charset="0"/>
              <a:buChar char="•"/>
            </a:pPr>
            <a:r>
              <a:rPr lang="en-GB" sz="2240">
                <a:latin typeface="Acumin Pro Light"/>
              </a:rPr>
              <a:t>Keep on sharing of good practices across Europe + channelling EU funds to enhance skills of the workforce in education and support services</a:t>
            </a:r>
          </a:p>
          <a:p>
            <a:pPr marL="342900" indent="-342900" algn="l">
              <a:buFont typeface="Arial" panose="020B0604020202020204" pitchFamily="34" charset="0"/>
              <a:buChar char="•"/>
            </a:pPr>
            <a:endParaRPr lang="en-GB" sz="2240">
              <a:latin typeface="Acumin Pro Light"/>
            </a:endParaRPr>
          </a:p>
        </p:txBody>
      </p:sp>
    </p:spTree>
    <p:extLst>
      <p:ext uri="{BB962C8B-B14F-4D97-AF65-F5344CB8AC3E}">
        <p14:creationId xmlns:p14="http://schemas.microsoft.com/office/powerpoint/2010/main" val="1698905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B1EBDD-67EC-4239-8B2A-E489B71E516E}"/>
              </a:ext>
            </a:extLst>
          </p:cNvPr>
          <p:cNvSpPr txBox="1"/>
          <p:nvPr/>
        </p:nvSpPr>
        <p:spPr>
          <a:xfrm>
            <a:off x="4781005" y="3429000"/>
            <a:ext cx="3509555" cy="1865126"/>
          </a:xfrm>
          <a:prstGeom prst="rect">
            <a:avLst/>
          </a:prstGeom>
          <a:noFill/>
        </p:spPr>
        <p:txBody>
          <a:bodyPr wrap="square">
            <a:spAutoFit/>
          </a:bodyPr>
          <a:lstStyle/>
          <a:p>
            <a:pPr defTabSz="731520"/>
            <a:r>
              <a:rPr lang="en-GB" sz="2880" dirty="0">
                <a:solidFill>
                  <a:prstClr val="black"/>
                </a:solidFill>
                <a:latin typeface="Calibri" panose="020F0502020204030204"/>
                <a:sym typeface="Acumin Pro"/>
                <a:hlinkClick r:id="rId2"/>
              </a:rPr>
              <a:t>www.easpd.eu</a:t>
            </a:r>
            <a:endParaRPr lang="en-GB" sz="2880" dirty="0">
              <a:solidFill>
                <a:prstClr val="black"/>
              </a:solidFill>
              <a:latin typeface="Calibri" panose="020F0502020204030204"/>
              <a:sym typeface="Acumin Pro"/>
            </a:endParaRPr>
          </a:p>
          <a:p>
            <a:pPr defTabSz="731520"/>
            <a:r>
              <a:rPr lang="en-GB" sz="2880" dirty="0">
                <a:solidFill>
                  <a:prstClr val="black"/>
                </a:solidFill>
                <a:latin typeface="Calibri" panose="020F0502020204030204"/>
              </a:rPr>
              <a:t>@easpdbrux</a:t>
            </a:r>
          </a:p>
          <a:p>
            <a:pPr defTabSz="731520"/>
            <a:r>
              <a:rPr lang="en-GB" sz="2880" dirty="0">
                <a:solidFill>
                  <a:prstClr val="black"/>
                </a:solidFill>
                <a:latin typeface="Calibri" panose="020F0502020204030204"/>
              </a:rPr>
              <a:t>@EASPD_Brussels</a:t>
            </a:r>
            <a:endParaRPr lang="en-GB" sz="2880" dirty="0">
              <a:solidFill>
                <a:prstClr val="black"/>
              </a:solidFill>
              <a:latin typeface="Calibri" panose="020F0502020204030204"/>
              <a:sym typeface="Acumin Pro"/>
            </a:endParaRPr>
          </a:p>
          <a:p>
            <a:pPr defTabSz="731520"/>
            <a:endParaRPr lang="en-GB" sz="2880" dirty="0">
              <a:solidFill>
                <a:prstClr val="black"/>
              </a:solidFill>
              <a:latin typeface="Calibri" panose="020F0502020204030204"/>
            </a:endParaRPr>
          </a:p>
        </p:txBody>
      </p:sp>
    </p:spTree>
    <p:extLst>
      <p:ext uri="{BB962C8B-B14F-4D97-AF65-F5344CB8AC3E}">
        <p14:creationId xmlns:p14="http://schemas.microsoft.com/office/powerpoint/2010/main" val="892269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7">
            <a:extLst>
              <a:ext uri="{FF2B5EF4-FFF2-40B4-BE49-F238E27FC236}">
                <a16:creationId xmlns:a16="http://schemas.microsoft.com/office/drawing/2014/main" id="{449E6C7A-7CB7-4185-8109-D526B1C834A7}"/>
              </a:ext>
            </a:extLst>
          </p:cNvPr>
          <p:cNvSpPr txBox="1">
            <a:spLocks/>
          </p:cNvSpPr>
          <p:nvPr/>
        </p:nvSpPr>
        <p:spPr>
          <a:xfrm>
            <a:off x="769905" y="1901995"/>
            <a:ext cx="8908888" cy="1527006"/>
          </a:xfrm>
          <a:prstGeom prst="rect">
            <a:avLst/>
          </a:prstGeom>
        </p:spPr>
        <p:txBody>
          <a:bodyPr/>
          <a:lstStyle>
            <a:lvl1pPr algn="l" defTabSz="558790" rtl="0" eaLnBrk="1" latinLnBrk="0" hangingPunct="1">
              <a:lnSpc>
                <a:spcPct val="90000"/>
              </a:lnSpc>
              <a:spcBef>
                <a:spcPct val="0"/>
              </a:spcBef>
              <a:buNone/>
              <a:defRPr sz="2689" kern="1200">
                <a:solidFill>
                  <a:schemeClr val="tx1"/>
                </a:solidFill>
                <a:latin typeface="+mj-lt"/>
                <a:ea typeface="+mj-ea"/>
                <a:cs typeface="+mj-cs"/>
              </a:defRPr>
            </a:lvl1pPr>
          </a:lstStyle>
          <a:p>
            <a:pPr marR="7395" indent="18491" defTabSz="1331365">
              <a:lnSpc>
                <a:spcPts val="5760"/>
              </a:lnSpc>
              <a:spcBef>
                <a:spcPts val="1280"/>
              </a:spcBef>
              <a:defRPr sz="3600" spc="400">
                <a:latin typeface="Montserrat Medium"/>
                <a:ea typeface="Montserrat Medium"/>
                <a:cs typeface="Montserrat Medium"/>
                <a:sym typeface="Montserrat Medium"/>
              </a:defRPr>
            </a:pPr>
            <a:r>
              <a:rPr lang="en-GB" sz="3840" spc="640" dirty="0">
                <a:solidFill>
                  <a:srgbClr val="3A9BD6"/>
                </a:solidFill>
                <a:latin typeface="Montserrat Medium"/>
                <a:sym typeface="Montserrat Medium"/>
              </a:rPr>
              <a:t>The</a:t>
            </a:r>
            <a:r>
              <a:rPr lang="en-GB" sz="3840" dirty="0">
                <a:latin typeface="Montserrat Medium"/>
                <a:ea typeface="Montserrat Medium"/>
                <a:cs typeface="Montserrat Medium"/>
                <a:sym typeface="Montserrat Medium"/>
              </a:rPr>
              <a:t> </a:t>
            </a:r>
            <a:r>
              <a:rPr lang="en-GB" sz="3840" spc="640" dirty="0">
                <a:solidFill>
                  <a:srgbClr val="3A9BD6"/>
                </a:solidFill>
                <a:latin typeface="Montserrat Medium"/>
                <a:ea typeface="Montserrat Medium"/>
                <a:cs typeface="Montserrat Medium"/>
                <a:sym typeface="Montserrat Medium"/>
              </a:rPr>
              <a:t>European Association of Service providers for Persons with Disabilities</a:t>
            </a:r>
          </a:p>
          <a:p>
            <a:pPr marR="7395" indent="18491" defTabSz="1331365">
              <a:lnSpc>
                <a:spcPts val="5760"/>
              </a:lnSpc>
              <a:spcBef>
                <a:spcPts val="0"/>
              </a:spcBef>
              <a:defRPr sz="3600" spc="400">
                <a:latin typeface="Montserrat Medium"/>
                <a:ea typeface="Montserrat Medium"/>
                <a:cs typeface="Montserrat Medium"/>
                <a:sym typeface="Montserrat Medium"/>
              </a:defRPr>
            </a:pPr>
            <a:endParaRPr lang="en-GB" sz="160" spc="640">
              <a:solidFill>
                <a:srgbClr val="DA4C8E"/>
              </a:solidFill>
              <a:latin typeface="Montserrat Medium"/>
              <a:ea typeface="Montserrat Medium"/>
              <a:cs typeface="Montserrat Medium"/>
              <a:sym typeface="Montserrat Medium"/>
            </a:endParaRPr>
          </a:p>
        </p:txBody>
      </p:sp>
    </p:spTree>
    <p:extLst>
      <p:ext uri="{BB962C8B-B14F-4D97-AF65-F5344CB8AC3E}">
        <p14:creationId xmlns:p14="http://schemas.microsoft.com/office/powerpoint/2010/main" val="51858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1">
            <a:extLst>
              <a:ext uri="{FF2B5EF4-FFF2-40B4-BE49-F238E27FC236}">
                <a16:creationId xmlns:a16="http://schemas.microsoft.com/office/drawing/2014/main" id="{32EC93B9-8108-4B40-AE0A-69E9860D2E4F}"/>
              </a:ext>
            </a:extLst>
          </p:cNvPr>
          <p:cNvSpPr txBox="1">
            <a:spLocks/>
          </p:cNvSpPr>
          <p:nvPr/>
        </p:nvSpPr>
        <p:spPr>
          <a:xfrm>
            <a:off x="1102121" y="1096876"/>
            <a:ext cx="3606802" cy="58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9pPr>
          </a:lstStyle>
          <a:p>
            <a:pPr indent="17475" defTabSz="1258213">
              <a:defRPr sz="1800" spc="300">
                <a:solidFill>
                  <a:srgbClr val="D62132"/>
                </a:solidFill>
                <a:latin typeface="Montserrat Regular"/>
                <a:ea typeface="Montserrat Regular"/>
                <a:cs typeface="Montserrat Regular"/>
                <a:sym typeface="Montserrat Regular"/>
              </a:defRPr>
            </a:pPr>
            <a:r>
              <a:rPr lang="en-GB" sz="2880" kern="0" spc="480" dirty="0">
                <a:solidFill>
                  <a:srgbClr val="489CD6"/>
                </a:solidFill>
                <a:latin typeface="Montserrat Regular"/>
                <a:ea typeface="Montserrat Regular"/>
                <a:cs typeface="Montserrat Regular"/>
                <a:sym typeface="Montserrat Regular"/>
              </a:rPr>
              <a:t>Who we are</a:t>
            </a:r>
            <a:endParaRPr lang="en-GB" sz="2880" kern="0" spc="320" dirty="0">
              <a:solidFill>
                <a:srgbClr val="489CD6"/>
              </a:solidFill>
              <a:latin typeface="Montserrat Regular"/>
              <a:ea typeface="Montserrat Regular"/>
              <a:cs typeface="Montserrat Regular"/>
              <a:sym typeface="Montserrat Regular"/>
            </a:endParaRPr>
          </a:p>
        </p:txBody>
      </p:sp>
      <p:sp>
        <p:nvSpPr>
          <p:cNvPr id="6" name="Lorem ipsum dolor sit met, consectetur adipiscing elit, sed do eiusmod tempor incididunt ut labore et dolore magna liqua. Ut enim ad minim veniam, quis exercitation.">
            <a:extLst>
              <a:ext uri="{FF2B5EF4-FFF2-40B4-BE49-F238E27FC236}">
                <a16:creationId xmlns:a16="http://schemas.microsoft.com/office/drawing/2014/main" id="{421A6BE4-6D6B-444E-9F78-85F9EEE316C1}"/>
              </a:ext>
            </a:extLst>
          </p:cNvPr>
          <p:cNvSpPr txBox="1"/>
          <p:nvPr/>
        </p:nvSpPr>
        <p:spPr>
          <a:xfrm>
            <a:off x="1102121" y="1938338"/>
            <a:ext cx="8355582" cy="27279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3149" tIns="73149" rIns="73149" bIns="73149">
            <a:spAutoFit/>
          </a:bodyPr>
          <a:lstStyle>
            <a:lvl1pPr>
              <a:lnSpc>
                <a:spcPct val="150000"/>
              </a:lnSpc>
              <a:defRPr sz="1100">
                <a:latin typeface="Acumin Pro"/>
                <a:ea typeface="Acumin Pro"/>
                <a:cs typeface="Acumin Pro"/>
                <a:sym typeface="Acumin Pro"/>
              </a:defRPr>
            </a:lvl1pPr>
          </a:lstStyle>
          <a:p>
            <a:pPr marL="274320" indent="-274320">
              <a:buFont typeface="Arial" panose="020B0604020202020204" pitchFamily="34" charset="0"/>
              <a:buChar char="•"/>
            </a:pPr>
            <a:r>
              <a:rPr lang="en-GB" sz="2400" dirty="0">
                <a:latin typeface="Acumin Pro Light"/>
              </a:rPr>
              <a:t>European non-governmental umbrella organisation</a:t>
            </a:r>
          </a:p>
          <a:p>
            <a:pPr marL="274320" indent="-274320">
              <a:buFont typeface="Arial" panose="020B0604020202020204" pitchFamily="34" charset="0"/>
              <a:buChar char="•"/>
            </a:pPr>
            <a:r>
              <a:rPr lang="en-GB" sz="2400">
                <a:latin typeface="Acumin Pro Light"/>
              </a:rPr>
              <a:t>180 members representing </a:t>
            </a:r>
            <a:r>
              <a:rPr lang="en-GB" sz="2400" dirty="0">
                <a:latin typeface="Acumin Pro Light"/>
              </a:rPr>
              <a:t>over 20.000 European social and health support services for persons with disabilities </a:t>
            </a:r>
            <a:r>
              <a:rPr lang="en-GB" sz="2400">
                <a:latin typeface="Acumin Pro Light"/>
              </a:rPr>
              <a:t>from 47 </a:t>
            </a:r>
            <a:r>
              <a:rPr lang="en-GB" sz="2400" dirty="0">
                <a:latin typeface="Acumin Pro Light"/>
              </a:rPr>
              <a:t>different countries</a:t>
            </a:r>
          </a:p>
          <a:p>
            <a:pPr defTabSz="1463040" hangingPunct="0">
              <a:defRPr/>
            </a:pPr>
            <a:endParaRPr lang="en-GB" sz="1760" kern="0" dirty="0">
              <a:solidFill>
                <a:srgbClr val="000000"/>
              </a:solidFill>
            </a:endParaRPr>
          </a:p>
        </p:txBody>
      </p:sp>
    </p:spTree>
    <p:extLst>
      <p:ext uri="{BB962C8B-B14F-4D97-AF65-F5344CB8AC3E}">
        <p14:creationId xmlns:p14="http://schemas.microsoft.com/office/powerpoint/2010/main" val="205216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D7872F74-EC74-478C-84C7-29239BF871A5}"/>
              </a:ext>
            </a:extLst>
          </p:cNvPr>
          <p:cNvSpPr txBox="1"/>
          <p:nvPr/>
        </p:nvSpPr>
        <p:spPr>
          <a:xfrm>
            <a:off x="997637" y="585185"/>
            <a:ext cx="4526619" cy="3693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it-IT" sz="2400" kern="0" spc="400" dirty="0">
                <a:solidFill>
                  <a:srgbClr val="D21227"/>
                </a:solidFill>
                <a:latin typeface="Montserrat Regular"/>
                <a:ea typeface="Montserrat Regular"/>
                <a:cs typeface="Montserrat Regular"/>
                <a:sym typeface="Montserrat Regular"/>
              </a:rPr>
              <a:t>OUR VISION</a:t>
            </a:r>
            <a:endParaRPr sz="2400" kern="0" spc="400" dirty="0">
              <a:solidFill>
                <a:srgbClr val="D21227"/>
              </a:solidFill>
              <a:latin typeface="Montserrat Regular"/>
              <a:ea typeface="Montserrat Regular"/>
              <a:cs typeface="Montserrat Regular"/>
              <a:sym typeface="Montserrat Regular"/>
            </a:endParaRPr>
          </a:p>
        </p:txBody>
      </p:sp>
      <p:sp>
        <p:nvSpPr>
          <p:cNvPr id="3" name="Lorem ipsum dolor sit met, consectetur adipiscing elit, sed do eiusmod tempor incididunt ut labore et dolore magna liqua. Ut enim ad minim veniam, quis exercitation.">
            <a:extLst>
              <a:ext uri="{FF2B5EF4-FFF2-40B4-BE49-F238E27FC236}">
                <a16:creationId xmlns:a16="http://schemas.microsoft.com/office/drawing/2014/main" id="{7215567C-CEE6-48A2-9BDA-0E79742044D2}"/>
              </a:ext>
            </a:extLst>
          </p:cNvPr>
          <p:cNvSpPr txBox="1"/>
          <p:nvPr/>
        </p:nvSpPr>
        <p:spPr>
          <a:xfrm>
            <a:off x="997636" y="1329601"/>
            <a:ext cx="4240742" cy="21884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3149" tIns="73149" rIns="73149" bIns="73149">
            <a:spAutoFit/>
          </a:bodyPr>
          <a:lstStyle>
            <a:lvl1pPr>
              <a:lnSpc>
                <a:spcPct val="120000"/>
              </a:lnSpc>
              <a:defRPr sz="900">
                <a:latin typeface="Acumin Pro Light"/>
                <a:ea typeface="Acumin Pro Light"/>
                <a:cs typeface="Acumin Pro Light"/>
                <a:sym typeface="Acumin Pro Light"/>
              </a:defRPr>
            </a:lvl1pPr>
          </a:lstStyle>
          <a:p>
            <a:pPr defTabSz="1463040" hangingPunct="0">
              <a:defRPr/>
            </a:pPr>
            <a:r>
              <a:rPr lang="en-GB" sz="2240" b="1" dirty="0"/>
              <a:t>We believe that effective and high quality support services play a key role in enabling people to enjoy their human rights on an equal basis, allowing them to:</a:t>
            </a:r>
            <a:endParaRPr sz="2240" kern="0" dirty="0">
              <a:solidFill>
                <a:srgbClr val="000000"/>
              </a:solidFill>
            </a:endParaRPr>
          </a:p>
        </p:txBody>
      </p:sp>
      <p:sp>
        <p:nvSpPr>
          <p:cNvPr id="4" name="TextBox 3">
            <a:extLst>
              <a:ext uri="{FF2B5EF4-FFF2-40B4-BE49-F238E27FC236}">
                <a16:creationId xmlns:a16="http://schemas.microsoft.com/office/drawing/2014/main" id="{2265A94C-5F9E-44EF-85E3-EE2FD2153C6D}"/>
              </a:ext>
            </a:extLst>
          </p:cNvPr>
          <p:cNvSpPr txBox="1"/>
          <p:nvPr/>
        </p:nvSpPr>
        <p:spPr>
          <a:xfrm>
            <a:off x="5524255" y="1329600"/>
            <a:ext cx="6107690" cy="2850011"/>
          </a:xfrm>
          <a:prstGeom prst="rect">
            <a:avLst/>
          </a:prstGeom>
          <a:noFill/>
        </p:spPr>
        <p:txBody>
          <a:bodyPr wrap="square">
            <a:spAutoFit/>
          </a:bodyPr>
          <a:lstStyle/>
          <a:p>
            <a:pPr marL="274320" indent="-274320">
              <a:buFont typeface="Arial" panose="020B0604020202020204" pitchFamily="34" charset="0"/>
              <a:buChar char="•"/>
            </a:pPr>
            <a:r>
              <a:rPr lang="en-GB" sz="2240" dirty="0">
                <a:latin typeface="Acumin Pro Light"/>
              </a:rPr>
              <a:t>take part in society on an equal basis</a:t>
            </a:r>
          </a:p>
          <a:p>
            <a:pPr algn="l"/>
            <a:endParaRPr lang="en-GB" sz="2240" dirty="0">
              <a:latin typeface="Acumin Pro Light"/>
            </a:endParaRPr>
          </a:p>
          <a:p>
            <a:pPr marL="274320" indent="-274320">
              <a:buFont typeface="Arial" panose="020B0604020202020204" pitchFamily="34" charset="0"/>
              <a:buChar char="•"/>
            </a:pPr>
            <a:r>
              <a:rPr lang="en-GB" sz="2240" dirty="0">
                <a:latin typeface="Acumin Pro Light"/>
              </a:rPr>
              <a:t>get equal access to health, education, employment, economic and cultural environments</a:t>
            </a:r>
          </a:p>
          <a:p>
            <a:pPr algn="l"/>
            <a:endParaRPr lang="en-GB" sz="2240" dirty="0">
              <a:latin typeface="Acumin Pro Light"/>
            </a:endParaRPr>
          </a:p>
          <a:p>
            <a:pPr marL="274320" indent="-274320">
              <a:buFont typeface="Arial" panose="020B0604020202020204" pitchFamily="34" charset="0"/>
              <a:buChar char="•"/>
            </a:pPr>
            <a:r>
              <a:rPr lang="en-GB" sz="2240" dirty="0">
                <a:latin typeface="Acumin Pro Light"/>
              </a:rPr>
              <a:t>live independently and have the freedom to make their own choices.</a:t>
            </a:r>
          </a:p>
        </p:txBody>
      </p:sp>
    </p:spTree>
    <p:extLst>
      <p:ext uri="{BB962C8B-B14F-4D97-AF65-F5344CB8AC3E}">
        <p14:creationId xmlns:p14="http://schemas.microsoft.com/office/powerpoint/2010/main" val="2338487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DF0A1F31-1B3D-4EBA-A913-A919BCB2D94F}"/>
              </a:ext>
            </a:extLst>
          </p:cNvPr>
          <p:cNvSpPr txBox="1"/>
          <p:nvPr/>
        </p:nvSpPr>
        <p:spPr>
          <a:xfrm>
            <a:off x="1295916" y="1247869"/>
            <a:ext cx="4526619"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dirty="0">
                <a:solidFill>
                  <a:srgbClr val="008249"/>
                </a:solidFill>
                <a:latin typeface="Montserrat Regular"/>
                <a:ea typeface="Montserrat Regular"/>
                <a:cs typeface="Montserrat Regular"/>
                <a:sym typeface="Montserrat Regular"/>
              </a:rPr>
              <a:t>3 MAIN OBJECTIVES</a:t>
            </a:r>
            <a:endParaRPr sz="2400" kern="0" spc="400" dirty="0">
              <a:solidFill>
                <a:srgbClr val="008249"/>
              </a:solidFill>
              <a:latin typeface="Montserrat Regular"/>
              <a:ea typeface="Montserrat Regular"/>
              <a:cs typeface="Montserrat Regular"/>
              <a:sym typeface="Montserrat Regular"/>
            </a:endParaRPr>
          </a:p>
        </p:txBody>
      </p:sp>
      <p:sp>
        <p:nvSpPr>
          <p:cNvPr id="3" name="TextBox 2">
            <a:extLst>
              <a:ext uri="{FF2B5EF4-FFF2-40B4-BE49-F238E27FC236}">
                <a16:creationId xmlns:a16="http://schemas.microsoft.com/office/drawing/2014/main" id="{465B385D-253C-4ADF-BC90-F5ADCDCD6BA5}"/>
              </a:ext>
            </a:extLst>
          </p:cNvPr>
          <p:cNvSpPr txBox="1"/>
          <p:nvPr/>
        </p:nvSpPr>
        <p:spPr>
          <a:xfrm>
            <a:off x="1181367" y="2101411"/>
            <a:ext cx="10786819" cy="3613297"/>
          </a:xfrm>
          <a:prstGeom prst="rect">
            <a:avLst/>
          </a:prstGeom>
          <a:noFill/>
        </p:spPr>
        <p:txBody>
          <a:bodyPr wrap="square">
            <a:spAutoFit/>
          </a:bodyPr>
          <a:lstStyle/>
          <a:p>
            <a:pPr algn="l"/>
            <a:endParaRPr lang="en-GB" sz="2240" dirty="0">
              <a:latin typeface="Acumin Pro Light"/>
            </a:endParaRPr>
          </a:p>
          <a:p>
            <a:pPr algn="l"/>
            <a:r>
              <a:rPr lang="en-GB" sz="2240" dirty="0">
                <a:latin typeface="Acumin Pro Light"/>
              </a:rPr>
              <a:t>  The full implementation of the UN Convention on the Rights of Persons with Disabilities.</a:t>
            </a:r>
          </a:p>
          <a:p>
            <a:pPr algn="l"/>
            <a:endParaRPr lang="en-GB" sz="2240" dirty="0">
              <a:latin typeface="Acumin Pro Light"/>
            </a:endParaRPr>
          </a:p>
          <a:p>
            <a:pPr lvl="2"/>
            <a:endParaRPr lang="en-GB" sz="160" dirty="0">
              <a:latin typeface="Acumin Pro Light"/>
            </a:endParaRPr>
          </a:p>
          <a:p>
            <a:pPr lvl="2"/>
            <a:endParaRPr lang="en-GB" sz="160" dirty="0">
              <a:latin typeface="Acumin Pro Light"/>
            </a:endParaRPr>
          </a:p>
          <a:p>
            <a:pPr lvl="2"/>
            <a:endParaRPr lang="en-GB" sz="160" dirty="0">
              <a:latin typeface="Acumin Pro Light"/>
            </a:endParaRPr>
          </a:p>
          <a:p>
            <a:pPr lvl="2"/>
            <a:endParaRPr lang="en-GB" sz="2240" dirty="0">
              <a:latin typeface="Acumin Pro Light"/>
            </a:endParaRPr>
          </a:p>
          <a:p>
            <a:pPr lvl="2"/>
            <a:r>
              <a:rPr lang="en-GB" sz="2240" dirty="0">
                <a:latin typeface="Acumin Pro Light"/>
              </a:rPr>
              <a:t>The provision of high-quality, and user-centred services running in an accountable, efficient and effective way.</a:t>
            </a:r>
          </a:p>
          <a:p>
            <a:pPr algn="l"/>
            <a:endParaRPr lang="en-GB" sz="2240" dirty="0">
              <a:latin typeface="Acumin Pro Light"/>
            </a:endParaRPr>
          </a:p>
          <a:p>
            <a:pPr algn="l"/>
            <a:endParaRPr lang="en-GB" sz="2240" dirty="0">
              <a:latin typeface="Acumin Pro Light"/>
            </a:endParaRPr>
          </a:p>
          <a:p>
            <a:pPr algn="l"/>
            <a:r>
              <a:rPr lang="en-GB" sz="2240" dirty="0">
                <a:latin typeface="Acumin Pro Light"/>
              </a:rPr>
              <a:t>                                        Fair working conditions and lifelong learning opportunities for staff</a:t>
            </a:r>
          </a:p>
          <a:p>
            <a:pPr algn="l"/>
            <a:r>
              <a:rPr lang="en-GB" sz="2240" dirty="0">
                <a:latin typeface="Acumin Pro Light"/>
              </a:rPr>
              <a:t>                                        employed in services.</a:t>
            </a:r>
          </a:p>
        </p:txBody>
      </p:sp>
      <p:grpSp>
        <p:nvGrpSpPr>
          <p:cNvPr id="4" name="Group 3">
            <a:extLst>
              <a:ext uri="{FF2B5EF4-FFF2-40B4-BE49-F238E27FC236}">
                <a16:creationId xmlns:a16="http://schemas.microsoft.com/office/drawing/2014/main" id="{D8D739DE-85F3-408B-8B31-A29E12CC39A6}"/>
              </a:ext>
            </a:extLst>
          </p:cNvPr>
          <p:cNvGrpSpPr/>
          <p:nvPr/>
        </p:nvGrpSpPr>
        <p:grpSpPr>
          <a:xfrm>
            <a:off x="2830545" y="4760609"/>
            <a:ext cx="863194" cy="1009498"/>
            <a:chOff x="2860877" y="1065637"/>
            <a:chExt cx="1092191" cy="1255392"/>
          </a:xfrm>
        </p:grpSpPr>
        <p:sp>
          <p:nvSpPr>
            <p:cNvPr id="5" name="Hexagon 4">
              <a:extLst>
                <a:ext uri="{FF2B5EF4-FFF2-40B4-BE49-F238E27FC236}">
                  <a16:creationId xmlns:a16="http://schemas.microsoft.com/office/drawing/2014/main" id="{42E43EF9-6CB8-4300-A815-A297AC5A5208}"/>
                </a:ext>
              </a:extLst>
            </p:cNvPr>
            <p:cNvSpPr/>
            <p:nvPr/>
          </p:nvSpPr>
          <p:spPr>
            <a:xfrm rot="5400000">
              <a:off x="2779277" y="1147237"/>
              <a:ext cx="1255392" cy="1092191"/>
            </a:xfrm>
            <a:prstGeom prst="hexagon">
              <a:avLst>
                <a:gd name="adj" fmla="val 25000"/>
                <a:gd name="vf" fmla="val 115470"/>
              </a:avLst>
            </a:prstGeom>
            <a:solidFill>
              <a:srgbClr val="389BD6"/>
            </a:solidFill>
            <a:ln>
              <a:solidFill>
                <a:srgbClr val="389B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6" name="Hexagon 4">
              <a:extLst>
                <a:ext uri="{FF2B5EF4-FFF2-40B4-BE49-F238E27FC236}">
                  <a16:creationId xmlns:a16="http://schemas.microsoft.com/office/drawing/2014/main" id="{D167BDFB-E1C2-462D-9300-E07D398B3742}"/>
                </a:ext>
              </a:extLst>
            </p:cNvPr>
            <p:cNvSpPr txBox="1"/>
            <p:nvPr/>
          </p:nvSpPr>
          <p:spPr>
            <a:xfrm>
              <a:off x="3031077" y="1261269"/>
              <a:ext cx="751791" cy="8641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algn="ctr" defTabSz="924560">
                <a:lnSpc>
                  <a:spcPct val="90000"/>
                </a:lnSpc>
                <a:spcBef>
                  <a:spcPct val="0"/>
                </a:spcBef>
                <a:spcAft>
                  <a:spcPct val="35000"/>
                </a:spcAft>
              </a:pPr>
              <a:r>
                <a:rPr lang="it-IT" sz="3840" dirty="0"/>
                <a:t>3</a:t>
              </a:r>
              <a:endParaRPr lang="en-GB" sz="3840" dirty="0"/>
            </a:p>
          </p:txBody>
        </p:sp>
      </p:grpSp>
      <p:grpSp>
        <p:nvGrpSpPr>
          <p:cNvPr id="7" name="Group 6">
            <a:extLst>
              <a:ext uri="{FF2B5EF4-FFF2-40B4-BE49-F238E27FC236}">
                <a16:creationId xmlns:a16="http://schemas.microsoft.com/office/drawing/2014/main" id="{2D20EF76-3309-44F9-9A43-31C9A09BE393}"/>
              </a:ext>
            </a:extLst>
          </p:cNvPr>
          <p:cNvGrpSpPr/>
          <p:nvPr/>
        </p:nvGrpSpPr>
        <p:grpSpPr>
          <a:xfrm>
            <a:off x="440059" y="2113298"/>
            <a:ext cx="855856" cy="1002194"/>
            <a:chOff x="2273354" y="60"/>
            <a:chExt cx="1092191" cy="1255392"/>
          </a:xfrm>
        </p:grpSpPr>
        <p:sp>
          <p:nvSpPr>
            <p:cNvPr id="8" name="Hexagon 7">
              <a:extLst>
                <a:ext uri="{FF2B5EF4-FFF2-40B4-BE49-F238E27FC236}">
                  <a16:creationId xmlns:a16="http://schemas.microsoft.com/office/drawing/2014/main" id="{19BC4F54-CD2D-4540-A2EF-C24B398A609C}"/>
                </a:ext>
              </a:extLst>
            </p:cNvPr>
            <p:cNvSpPr/>
            <p:nvPr/>
          </p:nvSpPr>
          <p:spPr>
            <a:xfrm rot="5400000">
              <a:off x="2191754" y="81660"/>
              <a:ext cx="1255392" cy="1092191"/>
            </a:xfrm>
            <a:prstGeom prst="hexagon">
              <a:avLst>
                <a:gd name="adj" fmla="val 25000"/>
                <a:gd name="vf" fmla="val 115470"/>
              </a:avLst>
            </a:prstGeom>
            <a:solidFill>
              <a:srgbClr val="F2AA40"/>
            </a:solidFill>
            <a:ln>
              <a:solidFill>
                <a:srgbClr val="F2AA4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9" name="Hexagon 4">
              <a:extLst>
                <a:ext uri="{FF2B5EF4-FFF2-40B4-BE49-F238E27FC236}">
                  <a16:creationId xmlns:a16="http://schemas.microsoft.com/office/drawing/2014/main" id="{470EADEF-F770-47F1-B258-4C308E716B33}"/>
                </a:ext>
              </a:extLst>
            </p:cNvPr>
            <p:cNvSpPr txBox="1"/>
            <p:nvPr/>
          </p:nvSpPr>
          <p:spPr>
            <a:xfrm>
              <a:off x="2443554" y="195692"/>
              <a:ext cx="751791" cy="8641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7056" tIns="67056" rIns="67056" bIns="67056" numCol="1" spcCol="1270" anchor="ctr" anchorCtr="0">
              <a:noAutofit/>
            </a:bodyPr>
            <a:lstStyle/>
            <a:p>
              <a:pPr algn="ctr" defTabSz="746760">
                <a:lnSpc>
                  <a:spcPct val="90000"/>
                </a:lnSpc>
                <a:spcBef>
                  <a:spcPct val="0"/>
                </a:spcBef>
                <a:spcAft>
                  <a:spcPct val="35000"/>
                </a:spcAft>
              </a:pPr>
              <a:r>
                <a:rPr lang="en-GB" sz="3840" dirty="0"/>
                <a:t>1</a:t>
              </a:r>
            </a:p>
          </p:txBody>
        </p:sp>
      </p:grpSp>
      <p:grpSp>
        <p:nvGrpSpPr>
          <p:cNvPr id="10" name="Group 9">
            <a:extLst>
              <a:ext uri="{FF2B5EF4-FFF2-40B4-BE49-F238E27FC236}">
                <a16:creationId xmlns:a16="http://schemas.microsoft.com/office/drawing/2014/main" id="{1F4F6B3F-30A9-46CA-A498-686B7853CF9D}"/>
              </a:ext>
            </a:extLst>
          </p:cNvPr>
          <p:cNvGrpSpPr/>
          <p:nvPr/>
        </p:nvGrpSpPr>
        <p:grpSpPr>
          <a:xfrm>
            <a:off x="1181367" y="3403310"/>
            <a:ext cx="863194" cy="1009498"/>
            <a:chOff x="5015970" y="1497701"/>
            <a:chExt cx="1092191" cy="1255392"/>
          </a:xfrm>
        </p:grpSpPr>
        <p:sp>
          <p:nvSpPr>
            <p:cNvPr id="11" name="Hexagon 10">
              <a:extLst>
                <a:ext uri="{FF2B5EF4-FFF2-40B4-BE49-F238E27FC236}">
                  <a16:creationId xmlns:a16="http://schemas.microsoft.com/office/drawing/2014/main" id="{677565E8-A38F-424B-B265-B806FFF4712A}"/>
                </a:ext>
              </a:extLst>
            </p:cNvPr>
            <p:cNvSpPr/>
            <p:nvPr/>
          </p:nvSpPr>
          <p:spPr>
            <a:xfrm rot="5400000">
              <a:off x="4934370" y="1579301"/>
              <a:ext cx="1255392" cy="1092191"/>
            </a:xfrm>
            <a:prstGeom prst="hexagon">
              <a:avLst>
                <a:gd name="adj" fmla="val 25000"/>
                <a:gd name="vf" fmla="val 115470"/>
              </a:avLst>
            </a:prstGeom>
            <a:solidFill>
              <a:srgbClr val="008249"/>
            </a:solidFill>
            <a:ln>
              <a:solidFill>
                <a:srgbClr val="008249"/>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12" name="Hexagon 4">
              <a:extLst>
                <a:ext uri="{FF2B5EF4-FFF2-40B4-BE49-F238E27FC236}">
                  <a16:creationId xmlns:a16="http://schemas.microsoft.com/office/drawing/2014/main" id="{F3B7B97D-7137-4241-9BFE-3FA4F41B552C}"/>
                </a:ext>
              </a:extLst>
            </p:cNvPr>
            <p:cNvSpPr txBox="1"/>
            <p:nvPr/>
          </p:nvSpPr>
          <p:spPr>
            <a:xfrm>
              <a:off x="5194008" y="1693333"/>
              <a:ext cx="751791" cy="8641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4864" tIns="54864" rIns="54864" bIns="54864" numCol="1" spcCol="1270" anchor="ctr" anchorCtr="0">
              <a:noAutofit/>
            </a:bodyPr>
            <a:lstStyle/>
            <a:p>
              <a:pPr algn="ctr" defTabSz="640080">
                <a:lnSpc>
                  <a:spcPct val="90000"/>
                </a:lnSpc>
                <a:spcBef>
                  <a:spcPct val="0"/>
                </a:spcBef>
                <a:spcAft>
                  <a:spcPct val="35000"/>
                </a:spcAft>
              </a:pPr>
              <a:r>
                <a:rPr lang="en-GB" sz="3840" dirty="0"/>
                <a:t>2</a:t>
              </a:r>
            </a:p>
          </p:txBody>
        </p:sp>
      </p:grpSp>
      <p:grpSp>
        <p:nvGrpSpPr>
          <p:cNvPr id="13" name="Group 12">
            <a:extLst>
              <a:ext uri="{FF2B5EF4-FFF2-40B4-BE49-F238E27FC236}">
                <a16:creationId xmlns:a16="http://schemas.microsoft.com/office/drawing/2014/main" id="{7FA696B1-D9B0-4508-A4B4-D06C47158AE8}"/>
              </a:ext>
            </a:extLst>
          </p:cNvPr>
          <p:cNvGrpSpPr/>
          <p:nvPr/>
        </p:nvGrpSpPr>
        <p:grpSpPr>
          <a:xfrm>
            <a:off x="440060" y="2113297"/>
            <a:ext cx="855856" cy="1002194"/>
            <a:chOff x="2273354" y="60"/>
            <a:chExt cx="1092191" cy="1255392"/>
          </a:xfrm>
        </p:grpSpPr>
        <p:sp>
          <p:nvSpPr>
            <p:cNvPr id="14" name="Hexagon 13">
              <a:extLst>
                <a:ext uri="{FF2B5EF4-FFF2-40B4-BE49-F238E27FC236}">
                  <a16:creationId xmlns:a16="http://schemas.microsoft.com/office/drawing/2014/main" id="{71986135-79BD-416A-B526-5DA4242B6E15}"/>
                </a:ext>
              </a:extLst>
            </p:cNvPr>
            <p:cNvSpPr/>
            <p:nvPr/>
          </p:nvSpPr>
          <p:spPr>
            <a:xfrm rot="5400000">
              <a:off x="2191754" y="81660"/>
              <a:ext cx="1255392" cy="1092191"/>
            </a:xfrm>
            <a:prstGeom prst="hexagon">
              <a:avLst>
                <a:gd name="adj" fmla="val 25000"/>
                <a:gd name="vf" fmla="val 115470"/>
              </a:avLst>
            </a:prstGeom>
            <a:solidFill>
              <a:srgbClr val="F2AA40"/>
            </a:solidFill>
            <a:ln>
              <a:solidFill>
                <a:srgbClr val="F2AA4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15" name="Hexagon 4">
              <a:extLst>
                <a:ext uri="{FF2B5EF4-FFF2-40B4-BE49-F238E27FC236}">
                  <a16:creationId xmlns:a16="http://schemas.microsoft.com/office/drawing/2014/main" id="{B02C4497-2689-44CC-9E82-26911AEBDDFD}"/>
                </a:ext>
              </a:extLst>
            </p:cNvPr>
            <p:cNvSpPr txBox="1"/>
            <p:nvPr/>
          </p:nvSpPr>
          <p:spPr>
            <a:xfrm>
              <a:off x="2443554" y="195692"/>
              <a:ext cx="751791" cy="8641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7056" tIns="67056" rIns="67056" bIns="67056" numCol="1" spcCol="1270" anchor="ctr" anchorCtr="0">
              <a:noAutofit/>
            </a:bodyPr>
            <a:lstStyle/>
            <a:p>
              <a:pPr algn="ctr" defTabSz="746760">
                <a:lnSpc>
                  <a:spcPct val="90000"/>
                </a:lnSpc>
                <a:spcBef>
                  <a:spcPct val="0"/>
                </a:spcBef>
                <a:spcAft>
                  <a:spcPct val="35000"/>
                </a:spcAft>
              </a:pPr>
              <a:r>
                <a:rPr lang="en-GB" sz="3840" dirty="0"/>
                <a:t>1</a:t>
              </a:r>
            </a:p>
          </p:txBody>
        </p:sp>
      </p:grpSp>
    </p:spTree>
    <p:extLst>
      <p:ext uri="{BB962C8B-B14F-4D97-AF65-F5344CB8AC3E}">
        <p14:creationId xmlns:p14="http://schemas.microsoft.com/office/powerpoint/2010/main" val="1641676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12">
            <a:extLst>
              <a:ext uri="{FF2B5EF4-FFF2-40B4-BE49-F238E27FC236}">
                <a16:creationId xmlns:a16="http://schemas.microsoft.com/office/drawing/2014/main" id="{E59D679C-E05B-451A-95C4-B7F0CF1887D1}"/>
              </a:ext>
            </a:extLst>
          </p:cNvPr>
          <p:cNvSpPr txBox="1"/>
          <p:nvPr/>
        </p:nvSpPr>
        <p:spPr>
          <a:xfrm>
            <a:off x="1102139" y="896659"/>
            <a:ext cx="6557840" cy="3693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dirty="0">
                <a:solidFill>
                  <a:srgbClr val="008249"/>
                </a:solidFill>
                <a:latin typeface="Montserrat Regular"/>
                <a:ea typeface="Montserrat Regular"/>
                <a:cs typeface="Montserrat Regular"/>
                <a:sym typeface="Montserrat Regular"/>
              </a:rPr>
              <a:t>EASPD’s key working areas</a:t>
            </a:r>
            <a:endParaRPr sz="2400" kern="0" spc="400" dirty="0">
              <a:solidFill>
                <a:srgbClr val="008249"/>
              </a:solidFill>
              <a:latin typeface="Montserrat Regular"/>
              <a:ea typeface="Montserrat Regular"/>
              <a:cs typeface="Montserrat Regular"/>
              <a:sym typeface="Montserrat Regular"/>
            </a:endParaRPr>
          </a:p>
        </p:txBody>
      </p:sp>
      <p:sp>
        <p:nvSpPr>
          <p:cNvPr id="12" name="Lorem ipsum dolor sit met, consectetur adipiscing elit, sed do eiusmod tempor incididunt ut labore et dolore magna liqua. Ut enim ad minim veniam, quis exercitation.">
            <a:extLst>
              <a:ext uri="{FF2B5EF4-FFF2-40B4-BE49-F238E27FC236}">
                <a16:creationId xmlns:a16="http://schemas.microsoft.com/office/drawing/2014/main" id="{9612AB55-E146-4B88-AEA5-1D2483B1B845}"/>
              </a:ext>
            </a:extLst>
          </p:cNvPr>
          <p:cNvSpPr txBox="1"/>
          <p:nvPr/>
        </p:nvSpPr>
        <p:spPr>
          <a:xfrm>
            <a:off x="1102139" y="1434467"/>
            <a:ext cx="8313205" cy="45268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3149" tIns="73149" rIns="73149" bIns="73149">
            <a:spAutoFit/>
          </a:bodyPr>
          <a:lstStyle>
            <a:lvl1pPr>
              <a:lnSpc>
                <a:spcPct val="120000"/>
              </a:lnSpc>
              <a:defRPr sz="900">
                <a:latin typeface="Acumin Pro Light"/>
                <a:ea typeface="Acumin Pro Light"/>
                <a:cs typeface="Acumin Pro Light"/>
                <a:sym typeface="Acumin Pro Light"/>
              </a:defRPr>
            </a:lvl1pPr>
          </a:lstStyle>
          <a:p>
            <a:r>
              <a:rPr lang="en-GB" sz="1920" b="1" dirty="0"/>
              <a:t>TOPICS:</a:t>
            </a:r>
          </a:p>
          <a:p>
            <a:endParaRPr lang="en-GB" sz="800" b="1" dirty="0"/>
          </a:p>
          <a:p>
            <a:pPr marL="548640" indent="-548640">
              <a:buFont typeface="Arial" panose="020B0604020202020204" pitchFamily="34" charset="0"/>
              <a:buChar char="•"/>
            </a:pPr>
            <a:r>
              <a:rPr lang="en-GB" sz="1920" dirty="0"/>
              <a:t>Work and employment </a:t>
            </a:r>
          </a:p>
          <a:p>
            <a:pPr marL="548640" indent="-548640">
              <a:buFont typeface="Arial" panose="020B0604020202020204" pitchFamily="34" charset="0"/>
              <a:buChar char="•"/>
            </a:pPr>
            <a:r>
              <a:rPr lang="en-GB" sz="1920" dirty="0"/>
              <a:t>Inclusive education</a:t>
            </a:r>
          </a:p>
          <a:p>
            <a:pPr marL="548640" indent="-548640">
              <a:buFont typeface="Arial" panose="020B0604020202020204" pitchFamily="34" charset="0"/>
              <a:buChar char="•"/>
            </a:pPr>
            <a:r>
              <a:rPr lang="en-GB" sz="1920"/>
              <a:t>Person Centred Technology</a:t>
            </a:r>
            <a:endParaRPr lang="en-GB" sz="1920" dirty="0"/>
          </a:p>
          <a:p>
            <a:pPr marL="548640" indent="-548640">
              <a:buFont typeface="Arial" panose="020B0604020202020204" pitchFamily="34" charset="0"/>
              <a:buChar char="•"/>
            </a:pPr>
            <a:r>
              <a:rPr lang="en-GB" sz="1920" dirty="0"/>
              <a:t>Independent living &amp; Community-based services</a:t>
            </a:r>
          </a:p>
          <a:p>
            <a:pPr marL="548640" indent="-548640">
              <a:buFont typeface="Arial" panose="020B0604020202020204" pitchFamily="34" charset="0"/>
              <a:buChar char="•"/>
            </a:pPr>
            <a:r>
              <a:rPr lang="en-GB" sz="1920" dirty="0"/>
              <a:t>Early Childhood Intervention</a:t>
            </a:r>
          </a:p>
          <a:p>
            <a:pPr marL="548640" indent="-548640">
              <a:buFont typeface="Arial" panose="020B0604020202020204" pitchFamily="34" charset="0"/>
              <a:buChar char="•"/>
            </a:pPr>
            <a:r>
              <a:rPr lang="en-GB" sz="1920" dirty="0"/>
              <a:t>Inclusive Arts</a:t>
            </a:r>
          </a:p>
          <a:p>
            <a:pPr marL="548640" indent="-548640">
              <a:buFont typeface="Arial" panose="020B0604020202020204" pitchFamily="34" charset="0"/>
              <a:buChar char="•"/>
            </a:pPr>
            <a:r>
              <a:rPr lang="en-GB" sz="1920" dirty="0"/>
              <a:t>Workforce Development and Human resources</a:t>
            </a:r>
          </a:p>
          <a:p>
            <a:pPr marL="548640" indent="-548640">
              <a:buFont typeface="Arial" panose="020B0604020202020204" pitchFamily="34" charset="0"/>
              <a:buChar char="•"/>
            </a:pPr>
            <a:r>
              <a:rPr lang="en-GB" sz="1920" dirty="0"/>
              <a:t>Social economy</a:t>
            </a:r>
          </a:p>
          <a:p>
            <a:pPr marL="548640" indent="-548640">
              <a:buFont typeface="Arial" panose="020B0604020202020204" pitchFamily="34" charset="0"/>
              <a:buChar char="•"/>
            </a:pPr>
            <a:r>
              <a:rPr lang="en-GB" sz="1920" dirty="0"/>
              <a:t>Migration</a:t>
            </a:r>
          </a:p>
          <a:p>
            <a:pPr marL="548640" indent="-548640">
              <a:buFont typeface="Arial" panose="020B0604020202020204" pitchFamily="34" charset="0"/>
              <a:buChar char="•"/>
            </a:pPr>
            <a:r>
              <a:rPr lang="en-GB" sz="1920" dirty="0"/>
              <a:t>Health</a:t>
            </a:r>
          </a:p>
          <a:p>
            <a:pPr marL="548640" indent="-548640">
              <a:buFont typeface="Arial" panose="020B0604020202020204" pitchFamily="34" charset="0"/>
              <a:buChar char="•"/>
            </a:pPr>
            <a:r>
              <a:rPr lang="en-GB" sz="1920" dirty="0">
                <a:latin typeface="Calibri" panose="020F0502020204030204" pitchFamily="34" charset="0"/>
              </a:rPr>
              <a:t>Funding of social services </a:t>
            </a:r>
          </a:p>
        </p:txBody>
      </p:sp>
    </p:spTree>
    <p:extLst>
      <p:ext uri="{BB962C8B-B14F-4D97-AF65-F5344CB8AC3E}">
        <p14:creationId xmlns:p14="http://schemas.microsoft.com/office/powerpoint/2010/main" val="3797165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15619-4146-B109-9E12-05CA944172E2}"/>
            </a:ext>
          </a:extLst>
        </p:cNvPr>
        <p:cNvGrpSpPr/>
        <p:nvPr/>
      </p:nvGrpSpPr>
      <p:grpSpPr>
        <a:xfrm>
          <a:off x="0" y="0"/>
          <a:ext cx="0" cy="0"/>
          <a:chOff x="0" y="0"/>
          <a:chExt cx="0" cy="0"/>
        </a:xfrm>
      </p:grpSpPr>
      <p:sp>
        <p:nvSpPr>
          <p:cNvPr id="2" name="object 12">
            <a:extLst>
              <a:ext uri="{FF2B5EF4-FFF2-40B4-BE49-F238E27FC236}">
                <a16:creationId xmlns:a16="http://schemas.microsoft.com/office/drawing/2014/main" id="{D09CB40A-982C-7041-A8AA-113E57E7C70A}"/>
              </a:ext>
            </a:extLst>
          </p:cNvPr>
          <p:cNvSpPr txBox="1"/>
          <p:nvPr/>
        </p:nvSpPr>
        <p:spPr>
          <a:xfrm>
            <a:off x="1335245" y="1247869"/>
            <a:ext cx="9676884"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a:solidFill>
                  <a:srgbClr val="008249"/>
                </a:solidFill>
                <a:latin typeface="Montserrat Regular"/>
                <a:ea typeface="Montserrat Regular"/>
                <a:cs typeface="Montserrat Regular"/>
                <a:sym typeface="Montserrat Regular"/>
              </a:rPr>
              <a:t>Our work on inclusive education</a:t>
            </a:r>
            <a:endParaRPr sz="2400" kern="0" spc="400" dirty="0">
              <a:solidFill>
                <a:srgbClr val="008249"/>
              </a:solidFill>
              <a:latin typeface="Montserrat Regular"/>
              <a:ea typeface="Montserrat Regular"/>
              <a:cs typeface="Montserrat Regular"/>
              <a:sym typeface="Montserrat Regular"/>
            </a:endParaRPr>
          </a:p>
        </p:txBody>
      </p:sp>
      <p:sp>
        <p:nvSpPr>
          <p:cNvPr id="3" name="TextBox 2">
            <a:extLst>
              <a:ext uri="{FF2B5EF4-FFF2-40B4-BE49-F238E27FC236}">
                <a16:creationId xmlns:a16="http://schemas.microsoft.com/office/drawing/2014/main" id="{8E85CBAD-FB9D-A921-810D-D02BD46565EB}"/>
              </a:ext>
            </a:extLst>
          </p:cNvPr>
          <p:cNvSpPr txBox="1"/>
          <p:nvPr/>
        </p:nvSpPr>
        <p:spPr>
          <a:xfrm>
            <a:off x="1181367" y="2101411"/>
            <a:ext cx="10786819" cy="1815882"/>
          </a:xfrm>
          <a:prstGeom prst="rect">
            <a:avLst/>
          </a:prstGeom>
          <a:noFill/>
        </p:spPr>
        <p:txBody>
          <a:bodyPr wrap="square">
            <a:spAutoFit/>
          </a:bodyPr>
          <a:lstStyle/>
          <a:p>
            <a:pPr algn="l"/>
            <a:endParaRPr lang="en-GB" sz="2240">
              <a:latin typeface="Acumin Pro Light"/>
            </a:endParaRPr>
          </a:p>
          <a:p>
            <a:pPr marL="342900" indent="-342900" algn="l">
              <a:buFont typeface="Arial" panose="020B0604020202020204" pitchFamily="34" charset="0"/>
              <a:buChar char="•"/>
            </a:pPr>
            <a:r>
              <a:rPr lang="en-GB" sz="2240">
                <a:latin typeface="Acumin Pro Light"/>
              </a:rPr>
              <a:t>Inclusive education environments adapt the design and physical structures, teaching methods, and curriculum as well as the culture, policy and practice of education environments so that they are accessible to all pupils without discrimination</a:t>
            </a:r>
          </a:p>
          <a:p>
            <a:pPr marL="342900" indent="-342900" algn="l">
              <a:buFont typeface="Arial" panose="020B0604020202020204" pitchFamily="34" charset="0"/>
              <a:buChar char="•"/>
            </a:pPr>
            <a:endParaRPr lang="en-GB" sz="2240">
              <a:latin typeface="Acumin Pro Light"/>
            </a:endParaRPr>
          </a:p>
        </p:txBody>
      </p:sp>
      <p:sp>
        <p:nvSpPr>
          <p:cNvPr id="4" name="Cloud 3">
            <a:extLst>
              <a:ext uri="{FF2B5EF4-FFF2-40B4-BE49-F238E27FC236}">
                <a16:creationId xmlns:a16="http://schemas.microsoft.com/office/drawing/2014/main" id="{0932388D-E92F-C091-A0C8-594ADEE6B843}"/>
              </a:ext>
            </a:extLst>
          </p:cNvPr>
          <p:cNvSpPr/>
          <p:nvPr/>
        </p:nvSpPr>
        <p:spPr>
          <a:xfrm>
            <a:off x="6574776" y="4148386"/>
            <a:ext cx="3720578" cy="1461745"/>
          </a:xfrm>
          <a:prstGeom prst="cloud">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3149" tIns="73149" rIns="73149" bIns="73149" numCol="1" spcCol="38100" rtlCol="0" anchor="ctr">
            <a:spAutoFit/>
          </a:bodyPr>
          <a:lstStyle/>
          <a:p>
            <a:pPr defTabSz="1463040" hangingPunct="0"/>
            <a:r>
              <a:rPr lang="en-GB" sz="1760">
                <a:solidFill>
                  <a:srgbClr val="000000"/>
                </a:solidFill>
                <a:latin typeface="Calibri" panose="020F0502020204030204" pitchFamily="34" charset="0"/>
                <a:ea typeface="Calibri" panose="020F0502020204030204" pitchFamily="34" charset="0"/>
                <a:cs typeface="Calibri" panose="020F0502020204030204" pitchFamily="34" charset="0"/>
                <a:sym typeface="Helvetica Neue"/>
              </a:rPr>
              <a:t>See </a:t>
            </a:r>
            <a:r>
              <a:rPr lang="en-GB" sz="1760">
                <a:solidFill>
                  <a:srgbClr val="000000"/>
                </a:solidFill>
                <a:latin typeface="Calibri" panose="020F0502020204030204" pitchFamily="34" charset="0"/>
                <a:ea typeface="Calibri" panose="020F0502020204030204" pitchFamily="34" charset="0"/>
                <a:cs typeface="Calibri" panose="020F0502020204030204" pitchFamily="34" charset="0"/>
                <a:sym typeface="Helvetica Neue"/>
                <a:hlinkClick r:id="rId2"/>
              </a:rPr>
              <a:t>EASPD’s Lisbon Declaration on Inclusive Education</a:t>
            </a:r>
            <a:endParaRPr lang="en-GB" sz="1760">
              <a:solidFill>
                <a:srgbClr val="000000"/>
              </a:solidFill>
              <a:latin typeface="Calibri" panose="020F0502020204030204" pitchFamily="34" charset="0"/>
              <a:ea typeface="Calibri" panose="020F0502020204030204" pitchFamily="34" charset="0"/>
              <a:cs typeface="Calibri" panose="020F0502020204030204" pitchFamily="34" charset="0"/>
              <a:sym typeface="Helvetica Neue"/>
            </a:endParaRPr>
          </a:p>
        </p:txBody>
      </p:sp>
      <p:cxnSp>
        <p:nvCxnSpPr>
          <p:cNvPr id="5" name="Straight Arrow Connector 4">
            <a:extLst>
              <a:ext uri="{FF2B5EF4-FFF2-40B4-BE49-F238E27FC236}">
                <a16:creationId xmlns:a16="http://schemas.microsoft.com/office/drawing/2014/main" id="{75AC1995-FE70-0347-7FED-B62E5047232B}"/>
              </a:ext>
            </a:extLst>
          </p:cNvPr>
          <p:cNvCxnSpPr>
            <a:cxnSpLocks/>
          </p:cNvCxnSpPr>
          <p:nvPr/>
        </p:nvCxnSpPr>
        <p:spPr>
          <a:xfrm>
            <a:off x="5485429" y="3917293"/>
            <a:ext cx="688258" cy="670284"/>
          </a:xfrm>
          <a:prstGeom prst="straightConnector1">
            <a:avLst/>
          </a:prstGeom>
          <a:noFill/>
          <a:ln w="25400" cap="flat">
            <a:solidFill>
              <a:schemeClr val="accent1"/>
            </a:solidFill>
            <a:prstDash val="solid"/>
            <a:round/>
            <a:tailEnd type="triangle"/>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375948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7CA6F-59E0-5E0D-A070-C5241BD5F1BD}"/>
            </a:ext>
          </a:extLst>
        </p:cNvPr>
        <p:cNvGrpSpPr/>
        <p:nvPr/>
      </p:nvGrpSpPr>
      <p:grpSpPr>
        <a:xfrm>
          <a:off x="0" y="0"/>
          <a:ext cx="0" cy="0"/>
          <a:chOff x="0" y="0"/>
          <a:chExt cx="0" cy="0"/>
        </a:xfrm>
      </p:grpSpPr>
      <p:sp>
        <p:nvSpPr>
          <p:cNvPr id="2" name="object 12">
            <a:extLst>
              <a:ext uri="{FF2B5EF4-FFF2-40B4-BE49-F238E27FC236}">
                <a16:creationId xmlns:a16="http://schemas.microsoft.com/office/drawing/2014/main" id="{718D0299-A343-FAA3-37AC-7AD870104408}"/>
              </a:ext>
            </a:extLst>
          </p:cNvPr>
          <p:cNvSpPr txBox="1"/>
          <p:nvPr/>
        </p:nvSpPr>
        <p:spPr>
          <a:xfrm>
            <a:off x="1295916" y="1247869"/>
            <a:ext cx="9676884" cy="3693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20320" defTabSz="1463040" hangingPunct="0">
              <a:spcBef>
                <a:spcPts val="160"/>
              </a:spcBef>
              <a:defRPr sz="1500" spc="250">
                <a:solidFill>
                  <a:srgbClr val="008249"/>
                </a:solidFill>
                <a:latin typeface="Montserrat Regular"/>
                <a:ea typeface="Montserrat Regular"/>
                <a:cs typeface="Montserrat Regular"/>
                <a:sym typeface="Montserrat Regular"/>
              </a:defRPr>
            </a:pPr>
            <a:r>
              <a:rPr lang="en-GB" sz="2400" kern="0" spc="400">
                <a:solidFill>
                  <a:srgbClr val="008249"/>
                </a:solidFill>
                <a:latin typeface="Montserrat Regular"/>
                <a:ea typeface="Montserrat Regular"/>
                <a:cs typeface="Montserrat Regular"/>
                <a:sym typeface="Montserrat Regular"/>
              </a:rPr>
              <a:t>Our work on staff training</a:t>
            </a:r>
            <a:endParaRPr sz="2400" kern="0" spc="400" dirty="0">
              <a:solidFill>
                <a:srgbClr val="008249"/>
              </a:solidFill>
              <a:latin typeface="Montserrat Regular"/>
              <a:ea typeface="Montserrat Regular"/>
              <a:cs typeface="Montserrat Regular"/>
              <a:sym typeface="Montserrat Regular"/>
            </a:endParaRPr>
          </a:p>
        </p:txBody>
      </p:sp>
      <p:sp>
        <p:nvSpPr>
          <p:cNvPr id="3" name="TextBox 2">
            <a:extLst>
              <a:ext uri="{FF2B5EF4-FFF2-40B4-BE49-F238E27FC236}">
                <a16:creationId xmlns:a16="http://schemas.microsoft.com/office/drawing/2014/main" id="{AF30CB17-21D3-F29D-A126-1E78A5CE53A7}"/>
              </a:ext>
            </a:extLst>
          </p:cNvPr>
          <p:cNvSpPr txBox="1"/>
          <p:nvPr/>
        </p:nvSpPr>
        <p:spPr>
          <a:xfrm>
            <a:off x="1181367" y="2101411"/>
            <a:ext cx="10786819" cy="2850011"/>
          </a:xfrm>
          <a:prstGeom prst="rect">
            <a:avLst/>
          </a:prstGeom>
          <a:noFill/>
        </p:spPr>
        <p:txBody>
          <a:bodyPr wrap="square">
            <a:spAutoFit/>
          </a:bodyPr>
          <a:lstStyle/>
          <a:p>
            <a:pPr algn="l"/>
            <a:r>
              <a:rPr lang="en-GB" sz="2240" b="1">
                <a:latin typeface="Acumin Pro Light"/>
              </a:rPr>
              <a:t>Importance</a:t>
            </a:r>
            <a:r>
              <a:rPr lang="en-GB" sz="2240">
                <a:latin typeface="Acumin Pro Light"/>
              </a:rPr>
              <a:t> of staff training (in education, care and support, mainstream services, etc)</a:t>
            </a:r>
          </a:p>
          <a:p>
            <a:pPr algn="l"/>
            <a:endParaRPr lang="en-GB" sz="2240">
              <a:latin typeface="Acumin Pro Light"/>
            </a:endParaRPr>
          </a:p>
          <a:p>
            <a:pPr marL="342900" indent="-342900" algn="l">
              <a:buFont typeface="Arial" panose="020B0604020202020204" pitchFamily="34" charset="0"/>
              <a:buChar char="•"/>
            </a:pPr>
            <a:r>
              <a:rPr lang="en-GB" sz="2240">
                <a:latin typeface="Acumin Pro Light"/>
              </a:rPr>
              <a:t>Being able to provide person-centered support, in line with the UNCRPD</a:t>
            </a:r>
          </a:p>
          <a:p>
            <a:pPr marL="342900" indent="-342900" algn="l">
              <a:buFont typeface="Arial" panose="020B0604020202020204" pitchFamily="34" charset="0"/>
              <a:buChar char="•"/>
            </a:pPr>
            <a:r>
              <a:rPr lang="en-GB" sz="2240">
                <a:latin typeface="Acumin Pro Light"/>
              </a:rPr>
              <a:t>Being able to adapt to different needs and preferences</a:t>
            </a:r>
          </a:p>
          <a:p>
            <a:pPr marL="800100" lvl="1" indent="-342900">
              <a:buFont typeface="Arial" panose="020B0604020202020204" pitchFamily="34" charset="0"/>
              <a:buChar char="•"/>
            </a:pPr>
            <a:r>
              <a:rPr lang="en-GB" sz="2240">
                <a:latin typeface="Acumin Pro Light"/>
              </a:rPr>
              <a:t>Example: supported decision-making</a:t>
            </a:r>
          </a:p>
          <a:p>
            <a:pPr marL="800100" lvl="1" indent="-342900">
              <a:buFont typeface="Arial" panose="020B0604020202020204" pitchFamily="34" charset="0"/>
              <a:buChar char="•"/>
            </a:pPr>
            <a:r>
              <a:rPr lang="en-GB" sz="2240">
                <a:latin typeface="Acumin Pro Light"/>
              </a:rPr>
              <a:t>Example: Inclusive education by employing adapted teaching methods</a:t>
            </a:r>
            <a:endParaRPr lang="en-GB" sz="2240" dirty="0">
              <a:latin typeface="Acumin Pro Light"/>
            </a:endParaRPr>
          </a:p>
          <a:p>
            <a:pPr marL="342900" indent="-342900" algn="l">
              <a:buFont typeface="Arial" panose="020B0604020202020204" pitchFamily="34" charset="0"/>
              <a:buChar char="•"/>
            </a:pPr>
            <a:r>
              <a:rPr lang="en-GB" sz="2240">
                <a:latin typeface="Acumin Pro Light"/>
              </a:rPr>
              <a:t>Being able to adapt to evolving society (e.g. digitalisation)</a:t>
            </a:r>
          </a:p>
          <a:p>
            <a:pPr marL="342900" indent="-342900" algn="l">
              <a:buFont typeface="Arial" panose="020B0604020202020204" pitchFamily="34" charset="0"/>
              <a:buChar char="•"/>
            </a:pPr>
            <a:r>
              <a:rPr lang="en-GB" sz="2240">
                <a:latin typeface="Acumin Pro Light"/>
              </a:rPr>
              <a:t>Providing staff opportunities for continued learning</a:t>
            </a:r>
          </a:p>
        </p:txBody>
      </p:sp>
    </p:spTree>
    <p:extLst>
      <p:ext uri="{BB962C8B-B14F-4D97-AF65-F5344CB8AC3E}">
        <p14:creationId xmlns:p14="http://schemas.microsoft.com/office/powerpoint/2010/main" val="3249095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1">
            <a:extLst>
              <a:ext uri="{FF2B5EF4-FFF2-40B4-BE49-F238E27FC236}">
                <a16:creationId xmlns:a16="http://schemas.microsoft.com/office/drawing/2014/main" id="{32EC93B9-8108-4B40-AE0A-69E9860D2E4F}"/>
              </a:ext>
            </a:extLst>
          </p:cNvPr>
          <p:cNvSpPr txBox="1">
            <a:spLocks/>
          </p:cNvSpPr>
          <p:nvPr/>
        </p:nvSpPr>
        <p:spPr>
          <a:xfrm>
            <a:off x="1102120" y="1096876"/>
            <a:ext cx="10234473" cy="13245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sz="1500" b="0" i="0" u="none" strike="noStrike" cap="none" spc="0" baseline="0">
                <a:solidFill>
                  <a:srgbClr val="020303"/>
                </a:solidFill>
                <a:uFillTx/>
                <a:latin typeface="Calibri"/>
                <a:ea typeface="Calibri"/>
                <a:cs typeface="Calibri"/>
                <a:sym typeface="Calibri"/>
              </a:defRPr>
            </a:lvl9pPr>
          </a:lstStyle>
          <a:p>
            <a:pPr indent="17475" defTabSz="1258213">
              <a:defRPr sz="1800" spc="300">
                <a:solidFill>
                  <a:srgbClr val="D62132"/>
                </a:solidFill>
                <a:latin typeface="Montserrat Regular"/>
                <a:ea typeface="Montserrat Regular"/>
                <a:cs typeface="Montserrat Regular"/>
                <a:sym typeface="Montserrat Regular"/>
              </a:defRPr>
            </a:pPr>
            <a:r>
              <a:rPr lang="en-GB" sz="2880" kern="0" spc="480">
                <a:solidFill>
                  <a:srgbClr val="D62132"/>
                </a:solidFill>
                <a:latin typeface="Montserrat Regular"/>
                <a:ea typeface="Montserrat Regular"/>
                <a:cs typeface="Montserrat Regular"/>
                <a:sym typeface="Montserrat Regular"/>
              </a:rPr>
              <a:t>Our work on Staff training – CARE4SKILLS</a:t>
            </a:r>
            <a:endParaRPr lang="en-GB" sz="2880" kern="0" spc="320" dirty="0">
              <a:solidFill>
                <a:srgbClr val="D62132"/>
              </a:solidFill>
              <a:latin typeface="Montserrat Regular"/>
              <a:ea typeface="Montserrat Regular"/>
              <a:cs typeface="Montserrat Regular"/>
              <a:sym typeface="Montserrat Regular"/>
            </a:endParaRPr>
          </a:p>
        </p:txBody>
      </p:sp>
      <p:sp>
        <p:nvSpPr>
          <p:cNvPr id="6" name="Lorem ipsum dolor sit met, consectetur adipiscing elit, sed do eiusmod tempor incididunt ut labore et dolore magna liqua. Ut enim ad minim veniam, quis exercitation.">
            <a:extLst>
              <a:ext uri="{FF2B5EF4-FFF2-40B4-BE49-F238E27FC236}">
                <a16:creationId xmlns:a16="http://schemas.microsoft.com/office/drawing/2014/main" id="{421A6BE4-6D6B-444E-9F78-85F9EEE316C1}"/>
              </a:ext>
            </a:extLst>
          </p:cNvPr>
          <p:cNvSpPr txBox="1"/>
          <p:nvPr/>
        </p:nvSpPr>
        <p:spPr>
          <a:xfrm>
            <a:off x="1033930" y="1819130"/>
            <a:ext cx="6772884" cy="41499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3149" tIns="73149" rIns="73149" bIns="73149">
            <a:spAutoFit/>
          </a:bodyPr>
          <a:lstStyle>
            <a:lvl1pPr>
              <a:lnSpc>
                <a:spcPct val="150000"/>
              </a:lnSpc>
              <a:defRPr sz="1100">
                <a:latin typeface="Acumin Pro"/>
                <a:ea typeface="Acumin Pro"/>
                <a:cs typeface="Acumin Pro"/>
                <a:sym typeface="Acumin Pro"/>
              </a:defRPr>
            </a:lvl1pPr>
          </a:lstStyle>
          <a:p>
            <a:pPr marL="285750" indent="-285750" defTabSz="1463040" hangingPunct="0">
              <a:buFont typeface="Arial" panose="020B0604020202020204" pitchFamily="34" charset="0"/>
              <a:buChar char="•"/>
              <a:defRPr/>
            </a:pPr>
            <a:r>
              <a:rPr lang="en-GB" sz="2000" kern="0">
                <a:solidFill>
                  <a:srgbClr val="000000"/>
                </a:solidFill>
              </a:rPr>
              <a:t>Adresses training needs of long-term care force</a:t>
            </a:r>
          </a:p>
          <a:p>
            <a:pPr marL="285750" indent="-285750" defTabSz="1463040" hangingPunct="0">
              <a:buFont typeface="Arial" panose="020B0604020202020204" pitchFamily="34" charset="0"/>
              <a:buChar char="•"/>
              <a:defRPr/>
            </a:pPr>
            <a:r>
              <a:rPr lang="en-GB" sz="2000" kern="0">
                <a:solidFill>
                  <a:srgbClr val="000000"/>
                </a:solidFill>
              </a:rPr>
              <a:t>Target group: Social work assistants, nursing professionals, social care workers, social services managers</a:t>
            </a:r>
          </a:p>
          <a:p>
            <a:pPr marL="285750" indent="-285750" defTabSz="1463040" hangingPunct="0">
              <a:buFont typeface="Arial" panose="020B0604020202020204" pitchFamily="34" charset="0"/>
              <a:buChar char="•"/>
              <a:defRPr/>
            </a:pPr>
            <a:r>
              <a:rPr lang="en-GB" sz="2000" kern="0">
                <a:solidFill>
                  <a:srgbClr val="000000"/>
                </a:solidFill>
              </a:rPr>
              <a:t>Focus on digital skills and person-centered care principles</a:t>
            </a:r>
          </a:p>
          <a:p>
            <a:pPr marL="285750" indent="-285750" defTabSz="1463040" hangingPunct="0">
              <a:buFont typeface="Arial" panose="020B0604020202020204" pitchFamily="34" charset="0"/>
              <a:buChar char="•"/>
              <a:defRPr/>
            </a:pPr>
            <a:r>
              <a:rPr lang="en-GB" sz="2000" kern="0">
                <a:solidFill>
                  <a:srgbClr val="000000"/>
                </a:solidFill>
              </a:rPr>
              <a:t>Massive Open Online Course</a:t>
            </a:r>
          </a:p>
          <a:p>
            <a:pPr marL="285750" indent="-285750" defTabSz="1463040" hangingPunct="0">
              <a:buFont typeface="Arial" panose="020B0604020202020204" pitchFamily="34" charset="0"/>
              <a:buChar char="•"/>
              <a:defRPr/>
            </a:pPr>
            <a:r>
              <a:rPr lang="en-GB" sz="2000" kern="0">
                <a:solidFill>
                  <a:srgbClr val="000000"/>
                </a:solidFill>
              </a:rPr>
              <a:t>Implemented by 27 partners (representing social services and VET and higher education institutions)</a:t>
            </a:r>
          </a:p>
          <a:p>
            <a:pPr marL="285750" indent="-285750" defTabSz="1463040" hangingPunct="0">
              <a:buFont typeface="Arial" panose="020B0604020202020204" pitchFamily="34" charset="0"/>
              <a:buChar char="•"/>
              <a:defRPr/>
            </a:pPr>
            <a:endParaRPr lang="en-GB" sz="1760" kern="0">
              <a:solidFill>
                <a:srgbClr val="000000"/>
              </a:solidFill>
            </a:endParaRPr>
          </a:p>
          <a:p>
            <a:pPr marL="285750" indent="-285750" defTabSz="1463040" hangingPunct="0">
              <a:buFont typeface="Arial" panose="020B0604020202020204" pitchFamily="34" charset="0"/>
              <a:buChar char="•"/>
              <a:defRPr/>
            </a:pPr>
            <a:endParaRPr sz="1760" kern="0" dirty="0">
              <a:solidFill>
                <a:srgbClr val="000000"/>
              </a:solidFill>
            </a:endParaRPr>
          </a:p>
        </p:txBody>
      </p:sp>
      <p:sp>
        <p:nvSpPr>
          <p:cNvPr id="7" name="Lorem ipsum dolor sit met, consectetur adipiscing elit, sed do eiusmod tempor incididunt ut labore et dolore magna liqua. Ut enim ad minim veniam.">
            <a:extLst>
              <a:ext uri="{FF2B5EF4-FFF2-40B4-BE49-F238E27FC236}">
                <a16:creationId xmlns:a16="http://schemas.microsoft.com/office/drawing/2014/main" id="{1E644654-8583-4236-81D7-B217CDDBEE3C}"/>
              </a:ext>
            </a:extLst>
          </p:cNvPr>
          <p:cNvSpPr txBox="1"/>
          <p:nvPr/>
        </p:nvSpPr>
        <p:spPr>
          <a:xfrm>
            <a:off x="1022542" y="5000042"/>
            <a:ext cx="5591200" cy="478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3149" tIns="73149" rIns="73149" bIns="73149">
            <a:spAutoFit/>
          </a:bodyPr>
          <a:lstStyle>
            <a:lvl1pPr>
              <a:lnSpc>
                <a:spcPct val="150000"/>
              </a:lnSpc>
              <a:defRPr sz="700">
                <a:solidFill>
                  <a:srgbClr val="505050"/>
                </a:solidFill>
                <a:latin typeface="Acumin Pro"/>
                <a:ea typeface="Acumin Pro"/>
                <a:cs typeface="Acumin Pro"/>
                <a:sym typeface="Acumin Pro"/>
              </a:defRPr>
            </a:lvl1pPr>
          </a:lstStyle>
          <a:p>
            <a:pPr defTabSz="1463040" hangingPunct="0">
              <a:defRPr/>
            </a:pPr>
            <a:endParaRPr sz="1600" kern="0" dirty="0">
              <a:solidFill>
                <a:schemeClr val="tx1"/>
              </a:solidFill>
            </a:endParaRPr>
          </a:p>
        </p:txBody>
      </p:sp>
      <p:pic>
        <p:nvPicPr>
          <p:cNvPr id="3" name="Picture 2" descr="A logo for a company&#10;&#10;Description automatically generated">
            <a:extLst>
              <a:ext uri="{FF2B5EF4-FFF2-40B4-BE49-F238E27FC236}">
                <a16:creationId xmlns:a16="http://schemas.microsoft.com/office/drawing/2014/main" id="{41108939-45F0-DDF6-CDD6-8BCD4F0077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6730" y="1515199"/>
            <a:ext cx="2899841" cy="1812401"/>
          </a:xfrm>
          <a:prstGeom prst="rect">
            <a:avLst/>
          </a:prstGeom>
        </p:spPr>
      </p:pic>
    </p:spTree>
    <p:extLst>
      <p:ext uri="{BB962C8B-B14F-4D97-AF65-F5344CB8AC3E}">
        <p14:creationId xmlns:p14="http://schemas.microsoft.com/office/powerpoint/2010/main" val="987283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733F4810AB72642817D07682898C628" ma:contentTypeVersion="18" ma:contentTypeDescription="Een nieuw document maken." ma:contentTypeScope="" ma:versionID="3992fb01526cbda13f49f51a62dc92db">
  <xsd:schema xmlns:xsd="http://www.w3.org/2001/XMLSchema" xmlns:xs="http://www.w3.org/2001/XMLSchema" xmlns:p="http://schemas.microsoft.com/office/2006/metadata/properties" xmlns:ns2="0b4e6542-4a28-464b-916a-ac287e1e15ef" xmlns:ns3="cae8c1b8-3cee-434b-8da9-32960356a7de" targetNamespace="http://schemas.microsoft.com/office/2006/metadata/properties" ma:root="true" ma:fieldsID="c797c75de5fd9ca9a9ddc44700314d01" ns2:_="" ns3:_="">
    <xsd:import namespace="0b4e6542-4a28-464b-916a-ac287e1e15ef"/>
    <xsd:import namespace="cae8c1b8-3cee-434b-8da9-32960356a7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e6542-4a28-464b-916a-ac287e1e1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f60ac6d-2d98-46b4-814c-7165044f02d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e8c1b8-3cee-434b-8da9-32960356a7de" elementFormDefault="qualified">
    <xsd:import namespace="http://schemas.microsoft.com/office/2006/documentManagement/types"/>
    <xsd:import namespace="http://schemas.microsoft.com/office/infopath/2007/PartnerControls"/>
    <xsd:element name="SharedWithUsers" ma:index="17"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5d13aecc-10f9-435e-a0c0-6a8e69e4f875}" ma:internalName="TaxCatchAll" ma:showField="CatchAllData" ma:web="cae8c1b8-3cee-434b-8da9-32960356a7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4e6542-4a28-464b-916a-ac287e1e15ef">
      <Terms xmlns="http://schemas.microsoft.com/office/infopath/2007/PartnerControls"/>
    </lcf76f155ced4ddcb4097134ff3c332f>
    <TaxCatchAll xmlns="cae8c1b8-3cee-434b-8da9-32960356a7de" xsi:nil="true"/>
  </documentManagement>
</p:properties>
</file>

<file path=customXml/itemProps1.xml><?xml version="1.0" encoding="utf-8"?>
<ds:datastoreItem xmlns:ds="http://schemas.openxmlformats.org/officeDocument/2006/customXml" ds:itemID="{B0D6AD93-6BA5-4547-BE3A-CDD7850BE2F6}">
  <ds:schemaRefs>
    <ds:schemaRef ds:uri="http://schemas.microsoft.com/sharepoint/v3/contenttype/forms"/>
  </ds:schemaRefs>
</ds:datastoreItem>
</file>

<file path=customXml/itemProps2.xml><?xml version="1.0" encoding="utf-8"?>
<ds:datastoreItem xmlns:ds="http://schemas.openxmlformats.org/officeDocument/2006/customXml" ds:itemID="{3AD9546C-84A8-4232-95A7-0A3ED52374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4e6542-4a28-464b-916a-ac287e1e15ef"/>
    <ds:schemaRef ds:uri="cae8c1b8-3cee-434b-8da9-32960356a7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26F123-DDF1-4039-AEBB-150EDCBCE2C1}">
  <ds:schemaRefs>
    <ds:schemaRef ds:uri="http://schemas.microsoft.com/office/2006/metadata/properties"/>
    <ds:schemaRef ds:uri="0b4e6542-4a28-464b-916a-ac287e1e15ef"/>
    <ds:schemaRef ds:uri="http://purl.org/dc/terms/"/>
    <ds:schemaRef ds:uri="cae8c1b8-3cee-434b-8da9-32960356a7de"/>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964</TotalTime>
  <Words>689</Words>
  <Application>Microsoft Office PowerPoint</Application>
  <PresentationFormat>Widescreen</PresentationFormat>
  <Paragraphs>104</Paragraphs>
  <Slides>14</Slides>
  <Notes>8</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14</vt:i4>
      </vt:variant>
    </vt:vector>
  </HeadingPairs>
  <TitlesOfParts>
    <vt:vector size="24" baseType="lpstr">
      <vt:lpstr>Acumin Pro</vt:lpstr>
      <vt:lpstr>Acumin Pro Light</vt:lpstr>
      <vt:lpstr>Arial</vt:lpstr>
      <vt:lpstr>Calibri</vt:lpstr>
      <vt:lpstr>Calibri Light</vt:lpstr>
      <vt:lpstr>Helvetica Neue</vt:lpstr>
      <vt:lpstr>Montserrat Medium</vt:lpstr>
      <vt:lpstr>Montserrat Regular</vt:lpstr>
      <vt:lpstr>Office Theme</vt:lpstr>
      <vt:lpstr>1_Office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Fabiana Scarano [EASPD]</dc:creator>
  <cp:lastModifiedBy>Elena Curtopassi</cp:lastModifiedBy>
  <cp:revision>7</cp:revision>
  <dcterms:created xsi:type="dcterms:W3CDTF">2022-04-21T07:43:58Z</dcterms:created>
  <dcterms:modified xsi:type="dcterms:W3CDTF">2024-11-20T09:56:36Z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0x0101008733F4810AB72642817D07682898C628</vt:lpwstr>
  </property>
  <property fmtid="{D5CDD505-2E9C-101B-9397-08002B2CF9AE}" pid="3" name="MediaServiceImageTags">
    <vt:lpwstr/>
  </property>
</Properties>
</file>