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0" r:id="rId6"/>
    <p:sldMasterId id="2147483683" r:id="rId7"/>
    <p:sldMasterId id="2147483717" r:id="rId8"/>
  </p:sldMasterIdLst>
  <p:notesMasterIdLst>
    <p:notesMasterId r:id="rId20"/>
  </p:notesMasterIdLst>
  <p:handoutMasterIdLst>
    <p:handoutMasterId r:id="rId21"/>
  </p:handoutMasterIdLst>
  <p:sldIdLst>
    <p:sldId id="311" r:id="rId9"/>
    <p:sldId id="414" r:id="rId10"/>
    <p:sldId id="722" r:id="rId11"/>
    <p:sldId id="721" r:id="rId12"/>
    <p:sldId id="2140754577" r:id="rId13"/>
    <p:sldId id="2140754570" r:id="rId14"/>
    <p:sldId id="2140754571" r:id="rId15"/>
    <p:sldId id="2140754572" r:id="rId16"/>
    <p:sldId id="2140754575" r:id="rId17"/>
    <p:sldId id="2140754574" r:id="rId18"/>
    <p:sldId id="2140754576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itsers Lise" initials="SL" lastIdx="13" clrIdx="0">
    <p:extLst>
      <p:ext uri="{19B8F6BF-5375-455C-9EA6-DF929625EA0E}">
        <p15:presenceInfo xmlns:p15="http://schemas.microsoft.com/office/powerpoint/2012/main" userId="S::lise.switsers@vlaanderen.be::da3ff916-ed21-45ee-a33f-dfd09e3dc6cd" providerId="AD"/>
      </p:ext>
    </p:extLst>
  </p:cmAuthor>
  <p:cmAuthor id="2" name="Daenen Erwin 1G2B" initials="DE1" lastIdx="4" clrIdx="1">
    <p:extLst>
      <p:ext uri="{19B8F6BF-5375-455C-9EA6-DF929625EA0E}">
        <p15:presenceInfo xmlns:p15="http://schemas.microsoft.com/office/powerpoint/2012/main" userId="S::erwin.daenen@vlaanderen.be::1c5d1deb-1fcb-41a9-96dd-44a719dac775" providerId="AD"/>
      </p:ext>
    </p:extLst>
  </p:cmAuthor>
  <p:cmAuthor id="3" name="Van Vreckem Isabelle" initials="VVI" lastIdx="10" clrIdx="2">
    <p:extLst>
      <p:ext uri="{19B8F6BF-5375-455C-9EA6-DF929625EA0E}">
        <p15:presenceInfo xmlns:p15="http://schemas.microsoft.com/office/powerpoint/2012/main" userId="S::isabelle.vanvreckem@vlaanderen.be::ab4c79dc-592e-4681-9ab1-646bdbd109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95F"/>
    <a:srgbClr val="657F00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DC2FF-B15A-4D0D-B34F-FCD7FDCD72CF}" v="2" dt="2023-06-26T12:30:12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71" autoAdjust="0"/>
  </p:normalViewPr>
  <p:slideViewPr>
    <p:cSldViewPr snapToGrid="0">
      <p:cViewPr varScale="1">
        <p:scale>
          <a:sx n="69" d="100"/>
          <a:sy n="69" d="100"/>
        </p:scale>
        <p:origin x="1128" y="58"/>
      </p:cViewPr>
      <p:guideLst>
        <p:guide orient="horz" pos="2160"/>
        <p:guide pos="3840"/>
        <p:guide pos="74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28-6-2023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28/06/2023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77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The person is at the </a:t>
            </a:r>
            <a:r>
              <a:rPr lang="en-US" sz="1800" err="1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1800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 of this model and calls on a mix of support -&gt; so a caring </a:t>
            </a:r>
            <a:r>
              <a:rPr lang="en-US" sz="1800" err="1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1800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 is an indispensable link toward integrated care.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Focus lies on quality of life </a:t>
            </a:r>
            <a:r>
              <a:rPr lang="en-US" sz="1800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therefore we need a connection in caring </a:t>
            </a:r>
            <a:r>
              <a:rPr lang="en-US" sz="1800" err="1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neighbourhoods</a:t>
            </a:r>
            <a:r>
              <a:rPr lang="en-US" sz="1800">
                <a:effectLst/>
                <a:latin typeface="FlandersArtSans-Light" panose="00000400000000000000" pitchFamily="2" charset="0"/>
                <a:ea typeface="Times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between wellbeing and health and other sectors…</a:t>
            </a:r>
            <a:endParaRPr lang="en-US" sz="1800">
              <a:effectLst/>
              <a:latin typeface="FlandersArtSans-Light" panose="00000400000000000000" pitchFamily="2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48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BE" dirty="0" err="1"/>
              <a:t>Why</a:t>
            </a:r>
            <a:r>
              <a:rPr lang="nl-BE" dirty="0"/>
              <a:t> are we </a:t>
            </a: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caring</a:t>
            </a:r>
            <a:r>
              <a:rPr lang="nl-BE" dirty="0"/>
              <a:t> </a:t>
            </a:r>
            <a:r>
              <a:rPr lang="nl-BE" dirty="0" err="1"/>
              <a:t>neighbourhoods</a:t>
            </a:r>
            <a:r>
              <a:rPr lang="nl-BE" dirty="0"/>
              <a:t>?</a:t>
            </a:r>
          </a:p>
          <a:p>
            <a:pPr marL="0" indent="0">
              <a:buFontTx/>
              <a:buNone/>
            </a:pPr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 err="1"/>
              <a:t>Participation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inclusion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it</a:t>
            </a:r>
            <a:r>
              <a:rPr lang="nl-BE" dirty="0">
                <a:sym typeface="Wingdings" panose="05000000000000000000" pitchFamily="2" charset="2"/>
              </a:rPr>
              <a:t> is </a:t>
            </a:r>
            <a:r>
              <a:rPr lang="nl-BE" dirty="0" err="1">
                <a:sym typeface="Wingdings" panose="05000000000000000000" pitchFamily="2" charset="2"/>
              </a:rPr>
              <a:t>not</a:t>
            </a:r>
            <a:r>
              <a:rPr lang="nl-BE" dirty="0">
                <a:sym typeface="Wingdings" panose="05000000000000000000" pitchFamily="2" charset="2"/>
              </a:rPr>
              <a:t> a </a:t>
            </a:r>
            <a:r>
              <a:rPr lang="nl-BE" dirty="0" err="1">
                <a:sym typeface="Wingdings" panose="05000000000000000000" pitchFamily="2" charset="2"/>
              </a:rPr>
              <a:t>cost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cutting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operation</a:t>
            </a:r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 err="1"/>
              <a:t>Connecting</a:t>
            </a:r>
            <a:r>
              <a:rPr lang="nl-BE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dirty="0" err="1"/>
              <a:t>Intersectoral</a:t>
            </a:r>
            <a:r>
              <a:rPr lang="nl-BE" sz="1200" dirty="0"/>
              <a:t> </a:t>
            </a:r>
            <a:r>
              <a:rPr lang="nl-BE" sz="1200" dirty="0" err="1"/>
              <a:t>collaboration</a:t>
            </a:r>
            <a:r>
              <a:rPr lang="nl-BE" sz="1200" dirty="0"/>
              <a:t> </a:t>
            </a:r>
            <a:r>
              <a:rPr lang="nl-BE" sz="1200" dirty="0" err="1"/>
              <a:t>that</a:t>
            </a:r>
            <a:r>
              <a:rPr lang="nl-BE" sz="1200" dirty="0"/>
              <a:t> </a:t>
            </a:r>
            <a:r>
              <a:rPr lang="nl-BE" sz="1200" dirty="0" err="1"/>
              <a:t>focuses</a:t>
            </a:r>
            <a:r>
              <a:rPr lang="nl-BE" sz="1200" dirty="0"/>
              <a:t> on prevention, health promotion, </a:t>
            </a:r>
            <a:r>
              <a:rPr lang="nl-BE" sz="1200" dirty="0" err="1"/>
              <a:t>provision</a:t>
            </a:r>
            <a:r>
              <a:rPr lang="nl-BE" sz="1200" dirty="0"/>
              <a:t> of </a:t>
            </a:r>
            <a:r>
              <a:rPr lang="nl-BE" sz="1200" dirty="0" err="1"/>
              <a:t>integrated</a:t>
            </a:r>
            <a:r>
              <a:rPr lang="nl-BE" sz="1200" dirty="0"/>
              <a:t> care </a:t>
            </a:r>
            <a:r>
              <a:rPr lang="nl-BE" sz="1200" dirty="0" err="1"/>
              <a:t>and</a:t>
            </a:r>
            <a:r>
              <a:rPr lang="nl-BE" sz="1200" dirty="0"/>
              <a:t> support </a:t>
            </a:r>
            <a:r>
              <a:rPr lang="nl-BE" sz="1200" dirty="0" err="1"/>
              <a:t>with</a:t>
            </a:r>
            <a:r>
              <a:rPr lang="nl-BE" sz="1200" dirty="0"/>
              <a:t> a focus on </a:t>
            </a:r>
            <a:r>
              <a:rPr lang="nl-BE" sz="1200" dirty="0" err="1"/>
              <a:t>quality</a:t>
            </a:r>
            <a:r>
              <a:rPr lang="nl-BE" sz="1200" dirty="0"/>
              <a:t> of life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This is the core of a caring </a:t>
            </a:r>
            <a:r>
              <a:rPr lang="en-US" sz="1200" dirty="0" err="1"/>
              <a:t>neighbourhood.Welfare</a:t>
            </a:r>
            <a:r>
              <a:rPr lang="en-US" sz="1200" dirty="0"/>
              <a:t> and health challenges are such that </a:t>
            </a:r>
            <a:r>
              <a:rPr lang="en-US" sz="1200" dirty="0" err="1"/>
              <a:t>organisations</a:t>
            </a:r>
            <a:r>
              <a:rPr lang="en-US" sz="1200" dirty="0"/>
              <a:t> need to work together to achieve the best, integrated care for </a:t>
            </a:r>
            <a:r>
              <a:rPr lang="en-US" sz="1200" dirty="0" err="1"/>
              <a:t>people.From</a:t>
            </a:r>
            <a:r>
              <a:rPr lang="en-US" sz="1200" dirty="0"/>
              <a:t> Flanders, we set the framework. But we leave it to the </a:t>
            </a:r>
            <a:r>
              <a:rPr lang="en-US" sz="1200" dirty="0" err="1"/>
              <a:t>neighbourhood</a:t>
            </a:r>
            <a:r>
              <a:rPr lang="en-US" sz="1200" dirty="0"/>
              <a:t> (</a:t>
            </a:r>
            <a:r>
              <a:rPr lang="en-US" sz="1200" dirty="0" err="1"/>
              <a:t>neighbours</a:t>
            </a:r>
            <a:r>
              <a:rPr lang="en-US" sz="1200" dirty="0"/>
              <a:t> and formal care providers) to set priorities on which they want to focus. </a:t>
            </a:r>
            <a:endParaRPr lang="nl-BE" sz="12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These priorities can be very different: for example: more encounters, better support for informal </a:t>
            </a:r>
            <a:r>
              <a:rPr lang="en-US" sz="1200" dirty="0" err="1"/>
              <a:t>carers</a:t>
            </a:r>
            <a:r>
              <a:rPr lang="en-US" sz="1200" dirty="0"/>
              <a:t>, combating loneliness, combating mental problems among young people, but it could therefore just as easily be about building a footpath or creating a meeting place such as a community garden.</a:t>
            </a:r>
            <a:endParaRPr lang="nl-BE" sz="1200" dirty="0"/>
          </a:p>
          <a:p>
            <a:pPr marL="171450" indent="-171450">
              <a:buFontTx/>
              <a:buChar char="-"/>
            </a:pPr>
            <a:endParaRPr lang="nl-BE" dirty="0"/>
          </a:p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51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01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917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64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22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A9A47-C421-4D44-8C3F-4094E01C230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CED3B-AEF0-45A4-BB9E-97121D36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4387AF-747D-4876-9C10-55DE9C238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9C32E7-8CD2-4866-B2E2-E700ED790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AFAD6C4-215A-41D2-91C9-8E07AAE6E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088" y="2115126"/>
            <a:ext cx="10569312" cy="353687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58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persoon, buiten&#10;&#10;Automatisch gegenereerde beschrijving">
            <a:extLst>
              <a:ext uri="{FF2B5EF4-FFF2-40B4-BE49-F238E27FC236}">
                <a16:creationId xmlns:a16="http://schemas.microsoft.com/office/drawing/2014/main" id="{F6051558-9BB6-4A0C-8F04-B17C90D0E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7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82EFEB0-23F9-45F2-96EE-98809474E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2" y="5909761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787B46-DBBA-4435-861E-6A422B165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oom, buiten&#10;&#10;Automatisch gegenereerde beschrijving">
            <a:extLst>
              <a:ext uri="{FF2B5EF4-FFF2-40B4-BE49-F238E27FC236}">
                <a16:creationId xmlns:a16="http://schemas.microsoft.com/office/drawing/2014/main" id="{A5289839-AB43-47F0-986A-775A13534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2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82EFEB0-23F9-45F2-96EE-98809474E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2" y="5909761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787B46-DBBA-4435-861E-6A422B165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79747" y="297001"/>
            <a:ext cx="11508928" cy="6265475"/>
            <a:chOff x="288000" y="288000"/>
            <a:chExt cx="8553506" cy="6265475"/>
          </a:xfrm>
          <a:solidFill>
            <a:srgbClr val="EB595F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8826" y="2520002"/>
            <a:ext cx="8022736" cy="1528124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26380" y="4174702"/>
            <a:ext cx="8041545" cy="101929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DAF1E00-B493-4AA5-AC61-E93D84773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99FA3F6-B5E9-49BB-8E89-2910D3AE4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ACC6401-E5EE-4808-B334-F15A1E766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C9FA522-79CE-44C5-A5EE-B339FF036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A7896A3-BF97-45CB-90E7-9AFFC396EFF7}"/>
              </a:ext>
            </a:extLst>
          </p:cNvPr>
          <p:cNvSpPr/>
          <p:nvPr userDrawn="1"/>
        </p:nvSpPr>
        <p:spPr>
          <a:xfrm>
            <a:off x="4671276" y="294049"/>
            <a:ext cx="7240976" cy="6264000"/>
          </a:xfrm>
          <a:prstGeom prst="rect">
            <a:avLst/>
          </a:prstGeom>
          <a:pattFill prst="wdUpDiag">
            <a:fgClr>
              <a:srgbClr val="EB595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ACC6401-E5EE-4808-B334-F15A1E766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C9FA522-79CE-44C5-A5EE-B339FF036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persoon, park&#10;&#10;Automatisch gegenereerde beschrijving">
            <a:extLst>
              <a:ext uri="{FF2B5EF4-FFF2-40B4-BE49-F238E27FC236}">
                <a16:creationId xmlns:a16="http://schemas.microsoft.com/office/drawing/2014/main" id="{F260DA0D-4673-4408-8099-E27D515B2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6688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E545FB3-7B14-4F90-B642-2EF699396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C58A866-A540-4A52-BAF8-B0693F034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EAC8BD1-240A-4876-89A3-B702B59C2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4000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611247D-A4E9-4E5D-A1D9-C0BB845805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6F12B58-6C5E-4560-A454-0E0B67CC8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&#10;&#10;Automatisch gegenereerde beschrijving">
            <a:extLst>
              <a:ext uri="{FF2B5EF4-FFF2-40B4-BE49-F238E27FC236}">
                <a16:creationId xmlns:a16="http://schemas.microsoft.com/office/drawing/2014/main" id="{2D5CDA88-4DE4-485A-978C-471116D89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6688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611247D-A4E9-4E5D-A1D9-C0BB845805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C58BF63-D13C-48F4-BB4C-B3D0AEE3A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ouder&#10;&#10;Automatisch gegenereerde beschrijving">
            <a:extLst>
              <a:ext uri="{FF2B5EF4-FFF2-40B4-BE49-F238E27FC236}">
                <a16:creationId xmlns:a16="http://schemas.microsoft.com/office/drawing/2014/main" id="{D13205A2-D1A9-4581-9B61-DB9EC174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6688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611247D-A4E9-4E5D-A1D9-C0BB845805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57E9D87-0E5F-4D59-9B0C-460C055FC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40332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884219" y="304525"/>
            <a:ext cx="9972316" cy="6265475"/>
            <a:chOff x="1476000" y="288000"/>
            <a:chExt cx="7379999" cy="6265475"/>
          </a:xfrm>
          <a:solidFill>
            <a:srgbClr val="EB595F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9430" y="2104574"/>
            <a:ext cx="6364319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95804" y="4631622"/>
            <a:ext cx="6364319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4848029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51B45B3-10AF-4F7C-8DB6-C88C5A8AC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5" y="303050"/>
            <a:ext cx="2089371" cy="68500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9AE5E53-1CE7-4745-BA06-BA5EA8574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0418" r="17331" b="9068"/>
          <a:stretch/>
        </p:blipFill>
        <p:spPr>
          <a:xfrm>
            <a:off x="10618764" y="387927"/>
            <a:ext cx="1083731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EF00A-AC77-4BA0-A939-C5093A65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904CC8-9642-4418-A2BC-AB9C8F16B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9D6F92-B292-437E-9847-BB085E8D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AFA8B8E-8AD1-409B-97E6-3AA2A0FD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400" y="2105890"/>
            <a:ext cx="5328000" cy="354611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27314146-928E-4C6D-BC48-A65169E710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5088" y="2105890"/>
            <a:ext cx="4680000" cy="3546109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857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B779B0B-0489-4A01-8610-21E9BACC2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D3EB53-C6DB-4A9D-8E1D-C87142F17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5938" r="17332" b="11258"/>
          <a:stretch/>
        </p:blipFill>
        <p:spPr>
          <a:xfrm>
            <a:off x="591127" y="193964"/>
            <a:ext cx="1080655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4212B49-3C63-4A29-8649-3A6466161F02}"/>
              </a:ext>
            </a:extLst>
          </p:cNvPr>
          <p:cNvSpPr/>
          <p:nvPr userDrawn="1"/>
        </p:nvSpPr>
        <p:spPr>
          <a:xfrm>
            <a:off x="-1" y="0"/>
            <a:ext cx="12192001" cy="6856386"/>
          </a:xfrm>
          <a:prstGeom prst="rect">
            <a:avLst/>
          </a:prstGeom>
          <a:pattFill prst="wdUpDiag">
            <a:fgClr>
              <a:srgbClr val="EB595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B779B0B-0489-4A01-8610-21E9BACC2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D3EB53-C6DB-4A9D-8E1D-C87142F17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5938" r="17332" b="11258"/>
          <a:stretch/>
        </p:blipFill>
        <p:spPr>
          <a:xfrm>
            <a:off x="591127" y="193964"/>
            <a:ext cx="1080655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boom, persoon, park&#10;&#10;Automatisch gegenereerde beschrijving">
            <a:extLst>
              <a:ext uri="{FF2B5EF4-FFF2-40B4-BE49-F238E27FC236}">
                <a16:creationId xmlns:a16="http://schemas.microsoft.com/office/drawing/2014/main" id="{1307E960-BC42-4286-851A-553360489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883174A-BA22-4E68-B7B7-042DD658F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1330CD-F653-4809-9E4F-604A5FBC1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5938" r="17332" b="11258"/>
          <a:stretch/>
        </p:blipFill>
        <p:spPr>
          <a:xfrm>
            <a:off x="591127" y="193964"/>
            <a:ext cx="1080655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FF937756-C4FA-413F-9ABD-025E3B5F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883174A-BA22-4E68-B7B7-042DD658F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1330CD-F653-4809-9E4F-604A5FBC1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5938" r="17332" b="11258"/>
          <a:stretch/>
        </p:blipFill>
        <p:spPr>
          <a:xfrm>
            <a:off x="591127" y="193964"/>
            <a:ext cx="1080655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4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persoon&#10;&#10;Automatisch gegenereerde beschrijving">
            <a:extLst>
              <a:ext uri="{FF2B5EF4-FFF2-40B4-BE49-F238E27FC236}">
                <a16:creationId xmlns:a16="http://schemas.microsoft.com/office/drawing/2014/main" id="{052AF127-B795-439D-9D6F-6F63975D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883174A-BA22-4E68-B7B7-042DD658F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1330CD-F653-4809-9E4F-604A5FBC1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5938" r="17332" b="11258"/>
          <a:stretch/>
        </p:blipFill>
        <p:spPr>
          <a:xfrm>
            <a:off x="591127" y="193964"/>
            <a:ext cx="1080655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, ouder&#10;&#10;Automatisch gegenereerde beschrijving">
            <a:extLst>
              <a:ext uri="{FF2B5EF4-FFF2-40B4-BE49-F238E27FC236}">
                <a16:creationId xmlns:a16="http://schemas.microsoft.com/office/drawing/2014/main" id="{AD28F6B1-817A-4D83-929E-7B718D24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883174A-BA22-4E68-B7B7-042DD658F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1330CD-F653-4809-9E4F-604A5FBC1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5938" r="17332" b="11258"/>
          <a:stretch/>
        </p:blipFill>
        <p:spPr>
          <a:xfrm>
            <a:off x="591127" y="193964"/>
            <a:ext cx="1080655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ndertit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0611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233FB0-DB1C-4E84-A293-7F2170E06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8409B6D-6F60-4B4F-8E47-7D540FB3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1080654"/>
            <a:ext cx="10569312" cy="8993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A14BFA8-48AE-4A67-98B8-56778054D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088" y="2115126"/>
            <a:ext cx="10569312" cy="353687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827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 wi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83999" y="0"/>
            <a:ext cx="11808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23200"/>
            <a:ext cx="6073200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54400"/>
            <a:ext cx="9888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3034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233FB0-DB1C-4E84-A293-7F2170E06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878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EF00A-AC77-4BA0-A939-C5093A65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904CC8-9642-4418-A2BC-AB9C8F16B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9D6F92-B292-437E-9847-BB085E8D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AFA8B8E-8AD1-409B-97E6-3AA2A0FD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400" y="2115126"/>
            <a:ext cx="5220000" cy="3536874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23AD9AC-BCFD-4500-A65A-DFAEDB35656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85088" y="2115126"/>
            <a:ext cx="5220000" cy="3536873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62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7C89BD5-DE8E-42D9-BE4F-C9A53C9BA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50" y="734265"/>
            <a:ext cx="8503920" cy="1100093"/>
          </a:xfrm>
        </p:spPr>
        <p:txBody>
          <a:bodyPr>
            <a:noAutofit/>
          </a:bodyPr>
          <a:lstStyle>
            <a:lvl1pPr marL="0" indent="0">
              <a:buNone/>
              <a:defRPr sz="3500" b="1" spc="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 LINE 2</a:t>
            </a:r>
          </a:p>
        </p:txBody>
      </p:sp>
      <p:sp>
        <p:nvSpPr>
          <p:cNvPr id="8" name="Titel 20">
            <a:extLst>
              <a:ext uri="{FF2B5EF4-FFF2-40B4-BE49-F238E27FC236}">
                <a16:creationId xmlns:a16="http://schemas.microsoft.com/office/drawing/2014/main" id="{76658AB6-1F9B-4424-B8FA-EB8A08F87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0" y="229439"/>
            <a:ext cx="8503920" cy="504826"/>
          </a:xfrm>
        </p:spPr>
        <p:txBody>
          <a:bodyPr anchor="t">
            <a:noAutofit/>
          </a:bodyPr>
          <a:lstStyle>
            <a:lvl1pPr>
              <a:defRPr sz="3500" b="1" spc="80" baseline="0">
                <a:solidFill>
                  <a:srgbClr val="009F80"/>
                </a:solidFill>
              </a:defRPr>
            </a:lvl1pPr>
          </a:lstStyle>
          <a:p>
            <a:r>
              <a:rPr lang="en-US" noProof="0"/>
              <a:t>TITLE LINE 1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A16398-3FB7-43CA-9307-9AB46DB5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476" y="2231911"/>
            <a:ext cx="7830589" cy="3945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spc="50" baseline="0"/>
            </a:lvl1pPr>
            <a:lvl2pPr marL="685800" indent="-228600">
              <a:lnSpc>
                <a:spcPct val="100000"/>
              </a:lnSpc>
              <a:buClr>
                <a:srgbClr val="009F80"/>
              </a:buClr>
              <a:buFont typeface="Arial" panose="020B0604020202020204" pitchFamily="34" charset="0"/>
              <a:buChar char="‒"/>
              <a:defRPr sz="1600" spc="50" baseline="0"/>
            </a:lvl2pPr>
            <a:lvl3pPr marL="1143000" indent="-228600">
              <a:lnSpc>
                <a:spcPct val="100000"/>
              </a:lnSpc>
              <a:buClr>
                <a:srgbClr val="009F80"/>
              </a:buClr>
              <a:buFont typeface="Arial" panose="020B0604020202020204" pitchFamily="34" charset="0"/>
              <a:buChar char="‒"/>
              <a:defRPr sz="1400" spc="50" baseline="0"/>
            </a:lvl3pPr>
            <a:lvl4pPr marL="1600200" indent="-228600">
              <a:lnSpc>
                <a:spcPct val="100000"/>
              </a:lnSpc>
              <a:buClr>
                <a:srgbClr val="009F80"/>
              </a:buClr>
              <a:buFont typeface="Courier New" panose="02070309020205020404" pitchFamily="49" charset="0"/>
              <a:buChar char="o"/>
              <a:defRPr sz="1200" spc="50" baseline="0"/>
            </a:lvl4pPr>
            <a:lvl5pPr marL="2057400" indent="-228600">
              <a:lnSpc>
                <a:spcPct val="100000"/>
              </a:lnSpc>
              <a:buClr>
                <a:srgbClr val="009F80"/>
              </a:buClr>
              <a:buFont typeface="Arial" panose="020B0604020202020204" pitchFamily="34" charset="0"/>
              <a:buChar char="•"/>
              <a:defRPr sz="12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894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1" y="6336000"/>
            <a:ext cx="2855495" cy="365125"/>
          </a:xfrm>
        </p:spPr>
        <p:txBody>
          <a:bodyPr/>
          <a:lstStyle>
            <a:lvl1pPr>
              <a:defRPr sz="12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28/06/2023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933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933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0" y="5857201"/>
            <a:ext cx="1733763" cy="7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73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boom, weg, persoon&#10;&#10;Automatisch gegenereerde beschrijving">
            <a:extLst>
              <a:ext uri="{FF2B5EF4-FFF2-40B4-BE49-F238E27FC236}">
                <a16:creationId xmlns:a16="http://schemas.microsoft.com/office/drawing/2014/main" id="{70D8800D-50F0-458D-B0E4-CCA408BB2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AC509CC-686B-4562-9297-EB951870874B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3790171-C124-418F-B85E-D787D1010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75A6C3-07AA-4BF9-840A-B17F980C6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6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CE38DF-4915-4BD1-8E44-3BFDC942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DB8D027-960D-49A1-AA1B-BD63AE187F56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598763D-D0E0-4B32-9EAD-33DFB2EB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3D17B0B-94DC-4B70-8325-3335425D5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4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persoon, buiten&#10;&#10;Automatisch gegenereerde beschrijving">
            <a:extLst>
              <a:ext uri="{FF2B5EF4-FFF2-40B4-BE49-F238E27FC236}">
                <a16:creationId xmlns:a16="http://schemas.microsoft.com/office/drawing/2014/main" id="{F6051558-9BB6-4A0C-8F04-B17C90D0E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7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1E8CBD0-5163-4F18-B33D-31521450ED87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EAB0355-F3D8-41A5-B153-4B69E3A41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DBD8FE3-B756-49EB-8A5C-0C100F41B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9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oom, buiten&#10;&#10;Automatisch gegenereerde beschrijving">
            <a:extLst>
              <a:ext uri="{FF2B5EF4-FFF2-40B4-BE49-F238E27FC236}">
                <a16:creationId xmlns:a16="http://schemas.microsoft.com/office/drawing/2014/main" id="{A5289839-AB43-47F0-986A-775A13534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2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15E895-8FFA-48AE-B86A-3E164522B2B2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F656744-9180-4374-B184-8625EAA88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9E434D-980E-4D4A-AD07-25B73C17F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902255" y="4191643"/>
            <a:ext cx="454467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4ECBC1C-2888-4DC7-A876-1A3534B86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0144" y="0"/>
            <a:ext cx="11801856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boom, weg, persoon&#10;&#10;Automatisch gegenereerde beschrijving">
            <a:extLst>
              <a:ext uri="{FF2B5EF4-FFF2-40B4-BE49-F238E27FC236}">
                <a16:creationId xmlns:a16="http://schemas.microsoft.com/office/drawing/2014/main" id="{70D8800D-50F0-458D-B0E4-CCA408BB2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82EFEB0-23F9-45F2-96EE-98809474E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2" y="5909761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787B46-DBBA-4435-861E-6A422B165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CE38DF-4915-4BD1-8E44-3BFDC942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82EFEB0-23F9-45F2-96EE-98809474E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2" y="5909761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787B46-DBBA-4435-861E-6A422B165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8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5088" y="1080654"/>
            <a:ext cx="10569312" cy="8993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5088" y="2120899"/>
            <a:ext cx="10569312" cy="353110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dianummer 6">
            <a:extLst>
              <a:ext uri="{FF2B5EF4-FFF2-40B4-BE49-F238E27FC236}">
                <a16:creationId xmlns:a16="http://schemas.microsoft.com/office/drawing/2014/main" id="{E7F3D085-D90D-485D-855D-6C8EC7C8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922" y="6336000"/>
            <a:ext cx="2685478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CC38977-7811-49D0-BF7A-AB91AA03D5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2" y="5909761"/>
            <a:ext cx="2089371" cy="6850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B5C1054-6EA6-468F-9D02-0B4EAA3738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2" y="263235"/>
            <a:ext cx="946719" cy="6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73" r:id="rId4"/>
    <p:sldLayoutId id="2147483674" r:id="rId5"/>
    <p:sldLayoutId id="2147483649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64B71D-75FD-41AA-A1B4-055F34D8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FCA054-81C3-4E38-8AF0-75A9F1729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44646-3FDE-44B5-A718-E41324D5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6034-ADB6-4390-9BEA-C4B4B7CD8206}" type="datetimeFigureOut">
              <a:rPr lang="nl-BE" smtClean="0"/>
              <a:t>28/06/2023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645F6-97FC-4960-AFB4-876143E2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09DE1-5B64-4428-90D9-7A44943B0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663D-5E35-4A50-880B-326A320CEF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78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7999" y="756000"/>
            <a:ext cx="9926399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28/06/2023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520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12" name="Tijdelijke aanduiding voor dianummer 6">
            <a:extLst>
              <a:ext uri="{FF2B5EF4-FFF2-40B4-BE49-F238E27FC236}">
                <a16:creationId xmlns:a16="http://schemas.microsoft.com/office/drawing/2014/main" id="{ACC953A9-BE0B-4394-A00F-15232AFA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922" y="6336000"/>
            <a:ext cx="2685478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727" r:id="rId3"/>
    <p:sldLayoutId id="2147483695" r:id="rId4"/>
    <p:sldLayoutId id="2147483697" r:id="rId5"/>
    <p:sldLayoutId id="2147483698" r:id="rId6"/>
    <p:sldLayoutId id="2147483699" r:id="rId7"/>
    <p:sldLayoutId id="2147483677" r:id="rId8"/>
    <p:sldLayoutId id="2147483676" r:id="rId9"/>
    <p:sldLayoutId id="2147483726" r:id="rId10"/>
    <p:sldLayoutId id="2147483696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200" b="1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5088" y="1043708"/>
            <a:ext cx="10569312" cy="828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5088" y="1980001"/>
            <a:ext cx="10569312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dianummer 6">
            <a:extLst>
              <a:ext uri="{FF2B5EF4-FFF2-40B4-BE49-F238E27FC236}">
                <a16:creationId xmlns:a16="http://schemas.microsoft.com/office/drawing/2014/main" id="{E7F3D085-D90D-485D-855D-6C8EC7C8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922" y="6336000"/>
            <a:ext cx="2685478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8D10717-78FF-4437-9D08-AE9D81B242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1" y="294052"/>
            <a:ext cx="2089371" cy="685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77459F-B93F-4606-A8EB-E82CC2655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9949" r="16490" b="11682"/>
          <a:stretch/>
        </p:blipFill>
        <p:spPr>
          <a:xfrm>
            <a:off x="555178" y="133924"/>
            <a:ext cx="1136073" cy="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3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3" r:id="rId3"/>
    <p:sldLayoutId id="2147483728" r:id="rId4"/>
    <p:sldLayoutId id="2147483729" r:id="rId5"/>
    <p:sldLayoutId id="2147483730" r:id="rId6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64B71D-75FD-41AA-A1B4-055F34D8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FCA054-81C3-4E38-8AF0-75A9F1729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44646-3FDE-44B5-A718-E41324D5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6034-ADB6-4390-9BEA-C4B4B7CD8206}" type="datetimeFigureOut">
              <a:rPr lang="nl-BE" smtClean="0"/>
              <a:t>28/06/2023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645F6-97FC-4960-AFB4-876143E2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09DE1-5B64-4428-90D9-7A44943B0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663D-5E35-4A50-880B-326A320CEF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38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3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rgzamebuurten.b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zorgenvoormorgen.be/zorgzamebuurten/caring-neighborhood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2F98C95-07AD-47F6-98E2-9B94C988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394" y="2499608"/>
            <a:ext cx="5626306" cy="1943998"/>
          </a:xfrm>
        </p:spPr>
        <p:txBody>
          <a:bodyPr/>
          <a:lstStyle/>
          <a:p>
            <a:r>
              <a:rPr lang="nl-BE" dirty="0" err="1"/>
              <a:t>Caring</a:t>
            </a:r>
            <a:r>
              <a:rPr lang="nl-BE" dirty="0"/>
              <a:t> </a:t>
            </a:r>
            <a:r>
              <a:rPr lang="nl-BE" dirty="0" err="1"/>
              <a:t>Neighbourhoods</a:t>
            </a:r>
            <a:br>
              <a:rPr lang="nl-BE" dirty="0"/>
            </a:br>
            <a:endParaRPr lang="nl-BE" sz="2500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9CA77F7D-233A-44BA-862C-4B0FD4EA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394" y="5497975"/>
            <a:ext cx="7060536" cy="69674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 err="1">
                <a:latin typeface="Calibri"/>
                <a:cs typeface="Calibri"/>
              </a:rPr>
              <a:t>Department</a:t>
            </a:r>
            <a:r>
              <a:rPr lang="nl-BE" sz="2000" dirty="0">
                <a:latin typeface="Calibri"/>
                <a:cs typeface="Calibri"/>
              </a:rPr>
              <a:t> of Care, </a:t>
            </a:r>
            <a:r>
              <a:rPr lang="nl-BE" sz="2000" dirty="0" err="1">
                <a:latin typeface="Calibri"/>
                <a:cs typeface="Calibri"/>
              </a:rPr>
              <a:t>Flemish</a:t>
            </a:r>
            <a:r>
              <a:rPr lang="nl-BE" sz="2000" dirty="0">
                <a:latin typeface="Calibri"/>
                <a:cs typeface="Calibri"/>
              </a:rPr>
              <a:t> </a:t>
            </a:r>
            <a:r>
              <a:rPr lang="nl-BE" sz="2000" dirty="0" err="1">
                <a:latin typeface="Calibri"/>
                <a:cs typeface="Calibri"/>
              </a:rPr>
              <a:t>Government</a:t>
            </a: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ENSA Network - 29 </a:t>
            </a:r>
            <a:r>
              <a:rPr lang="nl-BE" sz="2000" dirty="0" err="1"/>
              <a:t>June</a:t>
            </a:r>
            <a:r>
              <a:rPr lang="nl-BE" sz="2000" dirty="0"/>
              <a:t> 2023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183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>
            <a:extLst>
              <a:ext uri="{FF2B5EF4-FFF2-40B4-BE49-F238E27FC236}">
                <a16:creationId xmlns:a16="http://schemas.microsoft.com/office/drawing/2014/main" id="{7AA5617E-0860-4FA6-80B9-622F04E5F59F}"/>
              </a:ext>
            </a:extLst>
          </p:cNvPr>
          <p:cNvSpPr txBox="1"/>
          <p:nvPr/>
        </p:nvSpPr>
        <p:spPr>
          <a:xfrm>
            <a:off x="1461519" y="1095073"/>
            <a:ext cx="40165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endParaRPr lang="nl-BE" sz="3200" cap="all">
              <a:latin typeface="FlandersArtSans-Regular" panose="00000500000000000000" pitchFamily="2" charset="0"/>
            </a:endParaRP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71B8388F-A4E1-8D6D-3628-8D48B263C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077" y="1985887"/>
            <a:ext cx="9262382" cy="35253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sz="2500">
                <a:latin typeface="Calibri" panose="020F0502020204030204" pitchFamily="34" charset="0"/>
              </a:rPr>
              <a:t>Website </a:t>
            </a:r>
            <a:r>
              <a:rPr lang="nl-BE" sz="2500">
                <a:latin typeface="Calibri" panose="020F0502020204030204" pitchFamily="34" charset="0"/>
                <a:hlinkClick r:id="rId3"/>
              </a:rPr>
              <a:t>www.zorgzamebuurten.be</a:t>
            </a:r>
            <a:endParaRPr lang="nl-BE" sz="2500">
              <a:latin typeface="Calibri" panose="020F0502020204030204" pitchFamily="34" charset="0"/>
            </a:endParaRPr>
          </a:p>
          <a:p>
            <a:pPr marL="575945" lvl="1" indent="-287655"/>
            <a:r>
              <a:rPr lang="nl-BE" sz="2200" err="1">
                <a:latin typeface="Calibri" panose="020F0502020204030204" pitchFamily="34" charset="0"/>
              </a:rPr>
              <a:t>One</a:t>
            </a:r>
            <a:r>
              <a:rPr lang="nl-BE" sz="2200">
                <a:latin typeface="Calibri" panose="020F0502020204030204" pitchFamily="34" charset="0"/>
              </a:rPr>
              <a:t> page </a:t>
            </a:r>
            <a:r>
              <a:rPr lang="nl-BE" sz="2200" err="1">
                <a:latin typeface="Calibri" panose="020F0502020204030204" pitchFamily="34" charset="0"/>
              </a:rPr>
              <a:t>with</a:t>
            </a:r>
            <a:r>
              <a:rPr lang="nl-BE" sz="2200">
                <a:latin typeface="Calibri" panose="020F0502020204030204" pitchFamily="34" charset="0"/>
              </a:rPr>
              <a:t> </a:t>
            </a:r>
            <a:r>
              <a:rPr lang="nl-BE" sz="2200">
                <a:latin typeface="Calibri" panose="020F0502020204030204" pitchFamily="34" charset="0"/>
                <a:hlinkClick r:id="rId4"/>
              </a:rPr>
              <a:t>information in English</a:t>
            </a:r>
            <a:endParaRPr lang="nl-BE" sz="2200">
              <a:latin typeface="Calibri" panose="020F0502020204030204" pitchFamily="34" charset="0"/>
            </a:endParaRPr>
          </a:p>
          <a:p>
            <a:pPr marL="863600" lvl="2" indent="-287655"/>
            <a:r>
              <a:rPr lang="nl-BE" sz="2200" err="1">
                <a:latin typeface="Calibri" panose="020F0502020204030204" pitchFamily="34" charset="0"/>
              </a:rPr>
              <a:t>Flemish</a:t>
            </a:r>
            <a:r>
              <a:rPr lang="nl-BE" sz="2200">
                <a:latin typeface="Calibri" panose="020F0502020204030204" pitchFamily="34" charset="0"/>
              </a:rPr>
              <a:t> policy</a:t>
            </a:r>
          </a:p>
          <a:p>
            <a:pPr marL="863600" lvl="2" indent="-287655"/>
            <a:r>
              <a:rPr lang="nl-BE" sz="2200" err="1">
                <a:latin typeface="Calibri"/>
                <a:cs typeface="Calibri"/>
              </a:rPr>
              <a:t>Publication</a:t>
            </a:r>
            <a:r>
              <a:rPr lang="nl-BE" sz="2200">
                <a:latin typeface="Calibri"/>
                <a:cs typeface="Calibri"/>
              </a:rPr>
              <a:t> </a:t>
            </a:r>
            <a:r>
              <a:rPr lang="en-US" sz="2200">
                <a:latin typeface="FlandersArtSans-Regular"/>
                <a:cs typeface="Calibri"/>
              </a:rPr>
              <a:t>"Less loopholes, less slipping through the net“ (SAAMO) </a:t>
            </a:r>
            <a:endParaRPr lang="nl-BE" sz="2200">
              <a:latin typeface="FlandersArtSans-Regular"/>
              <a:cs typeface="Calibri"/>
              <a:sym typeface="Wingdings" panose="05000000000000000000" pitchFamily="2" charset="2"/>
            </a:endParaRPr>
          </a:p>
          <a:p>
            <a:pPr marL="1151890" lvl="3" indent="-287655"/>
            <a:r>
              <a:rPr lang="en-US" sz="2200">
                <a:latin typeface="FlandersArtSans-Regular"/>
                <a:cs typeface="Calibri"/>
                <a:sym typeface="Wingdings" panose="05000000000000000000" pitchFamily="2" charset="2"/>
              </a:rPr>
              <a:t>how to get started </a:t>
            </a:r>
            <a:r>
              <a:rPr lang="en-US" sz="2200">
                <a:latin typeface="FlandersArtSans-Regular"/>
                <a:cs typeface="Calibri"/>
              </a:rPr>
              <a:t>with the framework with 8 building blocks?</a:t>
            </a:r>
            <a:endParaRPr lang="nl-BE" sz="2200">
              <a:latin typeface="FlandersArtSans-Regular"/>
              <a:cs typeface="Calibri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AD87403E-BE89-899F-A188-2FBA4F7A6AEE}"/>
              </a:ext>
            </a:extLst>
          </p:cNvPr>
          <p:cNvSpPr txBox="1">
            <a:spLocks/>
          </p:cNvSpPr>
          <p:nvPr/>
        </p:nvSpPr>
        <p:spPr>
          <a:xfrm>
            <a:off x="873077" y="1040762"/>
            <a:ext cx="8916382" cy="8993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 sz="4000" b="1" err="1">
                <a:latin typeface="Calibri" panose="020F0502020204030204" pitchFamily="34" charset="0"/>
                <a:cs typeface="Calibri" panose="020F0502020204030204" pitchFamily="34" charset="0"/>
              </a:rPr>
              <a:t>Caring</a:t>
            </a:r>
            <a:r>
              <a:rPr lang="nl-BE" sz="4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000" b="1" err="1">
                <a:latin typeface="Calibri" panose="020F0502020204030204" pitchFamily="34" charset="0"/>
                <a:cs typeface="Calibri" panose="020F0502020204030204" pitchFamily="34" charset="0"/>
              </a:rPr>
              <a:t>Neighbourhoods</a:t>
            </a:r>
            <a:r>
              <a:rPr lang="nl-BE" sz="4000" b="1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4000" b="1" err="1">
                <a:latin typeface="Calibri" panose="020F0502020204030204" pitchFamily="34" charset="0"/>
                <a:cs typeface="Calibri" panose="020F0502020204030204" pitchFamily="34" charset="0"/>
              </a:rPr>
              <a:t>Flanders</a:t>
            </a:r>
            <a:endParaRPr lang="nl-BE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6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A116675-6FE5-2A81-55DC-71DB09E7D897}"/>
              </a:ext>
            </a:extLst>
          </p:cNvPr>
          <p:cNvSpPr txBox="1"/>
          <p:nvPr/>
        </p:nvSpPr>
        <p:spPr>
          <a:xfrm>
            <a:off x="320198" y="1548254"/>
            <a:ext cx="682610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nl-BE" sz="2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nl-BE" sz="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details</a:t>
            </a:r>
          </a:p>
          <a:p>
            <a:r>
              <a:rPr lang="nl-BE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Isabelle Van Vreckem</a:t>
            </a:r>
          </a:p>
          <a:p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BE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Caring</a:t>
            </a:r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Neighbourhoods</a:t>
            </a:r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policy</a:t>
            </a:r>
          </a:p>
          <a:p>
            <a:r>
              <a:rPr lang="nl-BE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Care, </a:t>
            </a:r>
            <a:r>
              <a:rPr lang="nl-BE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Flemish</a:t>
            </a:r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Administration</a:t>
            </a:r>
          </a:p>
          <a:p>
            <a:r>
              <a:rPr lang="nl-B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isabelle.vanvreckem@vlaanderen.be</a:t>
            </a:r>
          </a:p>
          <a:p>
            <a:endParaRPr lang="nl-BE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575038-0F85-4FE9-9075-2401AFEE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Meaning</a:t>
            </a:r>
            <a:r>
              <a:rPr lang="nl-BE"/>
              <a:t> ‘</a:t>
            </a:r>
            <a:r>
              <a:rPr lang="nl-BE" err="1"/>
              <a:t>Caring</a:t>
            </a:r>
            <a:r>
              <a:rPr lang="nl-BE"/>
              <a:t> </a:t>
            </a:r>
            <a:r>
              <a:rPr lang="nl-BE" err="1"/>
              <a:t>Neighbourhoods</a:t>
            </a:r>
            <a:r>
              <a:rPr lang="nl-BE"/>
              <a:t>’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738F0D6-14E9-4060-B2F1-342BAAEE9A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b="0">
                <a:effectLst/>
                <a:ea typeface="Times" panose="02020603050405020304" pitchFamily="18" charset="0"/>
              </a:rPr>
              <a:t>“In a caring </a:t>
            </a:r>
            <a:r>
              <a:rPr lang="en-US" sz="2400" b="0" err="1">
                <a:effectLst/>
                <a:ea typeface="Times" panose="02020603050405020304" pitchFamily="18" charset="0"/>
              </a:rPr>
              <a:t>neighbourhood</a:t>
            </a:r>
            <a:r>
              <a:rPr lang="en-US" sz="2400" b="0">
                <a:effectLst/>
                <a:ea typeface="Times" panose="02020603050405020304" pitchFamily="18" charset="0"/>
              </a:rPr>
              <a:t> conditions are met so that people, </a:t>
            </a:r>
            <a:r>
              <a:rPr lang="en-US">
                <a:solidFill>
                  <a:srgbClr val="EB595F"/>
                </a:solidFill>
              </a:rPr>
              <a:t>regardless of age </a:t>
            </a:r>
            <a:r>
              <a:rPr lang="en-US" sz="2400" b="0">
                <a:effectLst/>
                <a:ea typeface="Times" panose="02020603050405020304" pitchFamily="18" charset="0"/>
              </a:rPr>
              <a:t>and large or small support </a:t>
            </a:r>
            <a:r>
              <a:rPr lang="en-US">
                <a:solidFill>
                  <a:srgbClr val="EB595F"/>
                </a:solidFill>
              </a:rPr>
              <a:t>needs in multiple life domains</a:t>
            </a:r>
            <a:r>
              <a:rPr lang="en-US" sz="2400" b="0">
                <a:effectLst/>
                <a:ea typeface="Times" panose="02020603050405020304" pitchFamily="18" charset="0"/>
              </a:rPr>
              <a:t>, can (continue to) live </a:t>
            </a:r>
            <a:r>
              <a:rPr lang="en-US">
                <a:solidFill>
                  <a:srgbClr val="EB595F"/>
                </a:solidFill>
              </a:rPr>
              <a:t>comfortably in their home or familiar </a:t>
            </a:r>
            <a:r>
              <a:rPr lang="en-US" err="1">
                <a:solidFill>
                  <a:srgbClr val="EB595F"/>
                </a:solidFill>
              </a:rPr>
              <a:t>neighbourhood</a:t>
            </a:r>
            <a:r>
              <a:rPr lang="en-US" sz="2400" b="0">
                <a:effectLst/>
                <a:ea typeface="Times" panose="02020603050405020304" pitchFamily="18" charset="0"/>
              </a:rPr>
              <a:t>. It is a </a:t>
            </a:r>
            <a:r>
              <a:rPr lang="en-US" sz="2400" b="0" err="1">
                <a:effectLst/>
                <a:ea typeface="Times" panose="02020603050405020304" pitchFamily="18" charset="0"/>
              </a:rPr>
              <a:t>neighbourhood</a:t>
            </a:r>
            <a:r>
              <a:rPr lang="en-US" sz="2400" b="0">
                <a:effectLst/>
                <a:ea typeface="Times" panose="02020603050405020304" pitchFamily="18" charset="0"/>
              </a:rPr>
              <a:t> where young and old live together, where people feel good and safe, where </a:t>
            </a:r>
            <a:r>
              <a:rPr lang="en-US">
                <a:solidFill>
                  <a:srgbClr val="EB595F"/>
                </a:solidFill>
              </a:rPr>
              <a:t>quality of life is central</a:t>
            </a:r>
            <a:r>
              <a:rPr lang="en-US" sz="2400" b="0">
                <a:effectLst/>
                <a:ea typeface="Times" panose="02020603050405020304" pitchFamily="18" charset="0"/>
              </a:rPr>
              <a:t>, where residents </a:t>
            </a:r>
            <a:r>
              <a:rPr lang="en-US">
                <a:solidFill>
                  <a:srgbClr val="EB595F"/>
                </a:solidFill>
              </a:rPr>
              <a:t>know and help each other</a:t>
            </a:r>
            <a:r>
              <a:rPr lang="en-US" sz="2400" b="0">
                <a:effectLst/>
                <a:ea typeface="Times" panose="02020603050405020304" pitchFamily="18" charset="0"/>
              </a:rPr>
              <a:t>, where people and families with </a:t>
            </a:r>
            <a:r>
              <a:rPr lang="en-US" sz="2400" b="0"/>
              <a:t>large and small support needs </a:t>
            </a:r>
            <a:r>
              <a:rPr lang="en-US">
                <a:solidFill>
                  <a:srgbClr val="EB595F"/>
                </a:solidFill>
              </a:rPr>
              <a:t>receive support </a:t>
            </a:r>
            <a:r>
              <a:rPr lang="en-US" sz="2400" b="0">
                <a:effectLst/>
                <a:ea typeface="Times" panose="02020603050405020304" pitchFamily="18" charset="0"/>
              </a:rPr>
              <a:t>and where </a:t>
            </a:r>
            <a:r>
              <a:rPr lang="en-US" sz="2400" b="0"/>
              <a:t>services and facilities are </a:t>
            </a:r>
            <a:r>
              <a:rPr lang="en-US">
                <a:solidFill>
                  <a:srgbClr val="EB595F"/>
                </a:solidFill>
              </a:rPr>
              <a:t>accessible</a:t>
            </a:r>
            <a:r>
              <a:rPr lang="en-US" sz="2400">
                <a:effectLst/>
                <a:ea typeface="Times" panose="02020603050405020304" pitchFamily="18" charset="0"/>
              </a:rPr>
              <a:t> </a:t>
            </a:r>
            <a:r>
              <a:rPr lang="en-US" sz="2400" b="0"/>
              <a:t>and</a:t>
            </a:r>
            <a:r>
              <a:rPr lang="en-US" sz="2400">
                <a:effectLst/>
                <a:ea typeface="Times" panose="02020603050405020304" pitchFamily="18" charset="0"/>
              </a:rPr>
              <a:t> </a:t>
            </a:r>
            <a:r>
              <a:rPr lang="en-US">
                <a:solidFill>
                  <a:srgbClr val="EB595F"/>
                </a:solidFill>
              </a:rPr>
              <a:t>available</a:t>
            </a:r>
            <a:r>
              <a:rPr lang="en-US" sz="2400">
                <a:effectLst/>
                <a:ea typeface="Times" panose="02020603050405020304" pitchFamily="18" charset="0"/>
              </a:rPr>
              <a:t>.</a:t>
            </a:r>
            <a:r>
              <a:rPr lang="en-US" sz="2400" b="0">
                <a:effectLst/>
                <a:ea typeface="Times" panose="02020603050405020304" pitchFamily="18" charset="0"/>
              </a:rPr>
              <a:t>”</a:t>
            </a:r>
            <a:endParaRPr lang="nl-BE" sz="2400" b="0">
              <a:effectLst/>
              <a:ea typeface="Times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787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5B34065-DFB1-4D91-91A9-B161F1F86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734" r="4156" b="8151"/>
          <a:stretch/>
        </p:blipFill>
        <p:spPr>
          <a:xfrm>
            <a:off x="5022093" y="1612476"/>
            <a:ext cx="6876289" cy="4469589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701B07B-7694-46FD-8AFF-F0610B8E1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C04B57-CDB3-40E3-9C0D-8F908AC67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000" y="2272800"/>
            <a:ext cx="4020219" cy="3536873"/>
          </a:xfrm>
        </p:spPr>
        <p:txBody>
          <a:bodyPr/>
          <a:lstStyle/>
          <a:p>
            <a:r>
              <a:rPr lang="nl-BE" sz="2533" err="1"/>
              <a:t>Based</a:t>
            </a:r>
            <a:r>
              <a:rPr lang="nl-BE" sz="2533"/>
              <a:t> on model on </a:t>
            </a:r>
            <a:r>
              <a:rPr lang="nl-BE" sz="2533" err="1"/>
              <a:t>integrated</a:t>
            </a:r>
            <a:r>
              <a:rPr lang="nl-BE" sz="2533"/>
              <a:t>  </a:t>
            </a:r>
            <a:r>
              <a:rPr lang="nl-BE" sz="2533" err="1"/>
              <a:t>people-centred</a:t>
            </a:r>
            <a:r>
              <a:rPr lang="nl-BE" sz="2533"/>
              <a:t> health services of </a:t>
            </a:r>
            <a:r>
              <a:rPr lang="nl-BE" sz="2533" err="1"/>
              <a:t>the</a:t>
            </a:r>
            <a:r>
              <a:rPr lang="nl-BE" sz="2533"/>
              <a:t> WHO</a:t>
            </a:r>
          </a:p>
          <a:p>
            <a:r>
              <a:rPr lang="nl-BE" sz="2533"/>
              <a:t>Health </a:t>
            </a:r>
            <a:r>
              <a:rPr lang="nl-BE" sz="2533" u="sng" err="1"/>
              <a:t>and</a:t>
            </a:r>
            <a:r>
              <a:rPr lang="nl-BE" sz="2533"/>
              <a:t> well-</a:t>
            </a:r>
            <a:r>
              <a:rPr lang="nl-BE" sz="2533" err="1"/>
              <a:t>being</a:t>
            </a:r>
            <a:endParaRPr lang="nl-BE" sz="2533"/>
          </a:p>
          <a:p>
            <a:r>
              <a:rPr lang="nl-BE" sz="2533"/>
              <a:t>Focus on </a:t>
            </a:r>
            <a:r>
              <a:rPr lang="nl-BE" sz="2533" err="1"/>
              <a:t>quality</a:t>
            </a:r>
            <a:r>
              <a:rPr lang="nl-BE" sz="2533"/>
              <a:t> of life</a:t>
            </a:r>
          </a:p>
          <a:p>
            <a:r>
              <a:rPr lang="nl-BE" sz="2533" err="1"/>
              <a:t>Caring</a:t>
            </a:r>
            <a:r>
              <a:rPr lang="nl-BE" sz="2533"/>
              <a:t> </a:t>
            </a:r>
            <a:r>
              <a:rPr lang="nl-BE" sz="2533" err="1"/>
              <a:t>neighbourhood</a:t>
            </a:r>
            <a:r>
              <a:rPr lang="nl-BE" sz="2533"/>
              <a:t> </a:t>
            </a:r>
            <a:r>
              <a:rPr lang="nl-BE" sz="2533" err="1"/>
              <a:t>indispensable</a:t>
            </a:r>
            <a:r>
              <a:rPr lang="nl-BE" sz="2533"/>
              <a:t> link </a:t>
            </a:r>
            <a:r>
              <a:rPr lang="en-US" sz="2533"/>
              <a:t>in this   model towards integrated care</a:t>
            </a:r>
            <a:endParaRPr lang="nl-BE" sz="2533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FF6E5DE2-9B1F-B87A-AD41-38804336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99" y="1052634"/>
            <a:ext cx="10569312" cy="899347"/>
          </a:xfrm>
        </p:spPr>
        <p:txBody>
          <a:bodyPr/>
          <a:lstStyle/>
          <a:p>
            <a:r>
              <a:rPr lang="nl-BE" sz="4000" err="1"/>
              <a:t>Vision</a:t>
            </a:r>
            <a:r>
              <a:rPr lang="nl-BE" sz="4000"/>
              <a:t> on </a:t>
            </a:r>
            <a:r>
              <a:rPr lang="nl-BE" sz="4000" err="1"/>
              <a:t>Caring</a:t>
            </a:r>
            <a:r>
              <a:rPr lang="nl-BE" sz="4000"/>
              <a:t> </a:t>
            </a:r>
            <a:r>
              <a:rPr lang="nl-BE" sz="4000" err="1"/>
              <a:t>Neighbourhoods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33698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nl-BE">
                <a:solidFill>
                  <a:srgbClr val="373636"/>
                </a:solidFill>
              </a:rPr>
              <a:t>│</a:t>
            </a:r>
            <a:fld id="{B263F6C6-2226-4286-8995-C42CB1E7C290}" type="slidenum">
              <a:rPr lang="nl-BE">
                <a:solidFill>
                  <a:srgbClr val="373636"/>
                </a:solidFill>
              </a:rPr>
              <a:pPr defTabSz="914377">
                <a:defRPr/>
              </a:pPr>
              <a:t>4</a:t>
            </a:fld>
            <a:endParaRPr lang="nl-BE">
              <a:solidFill>
                <a:srgbClr val="373636"/>
              </a:solidFill>
            </a:endParaRP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B461131C-B56C-4F30-9785-66BBBD135DFA}"/>
              </a:ext>
            </a:extLst>
          </p:cNvPr>
          <p:cNvSpPr txBox="1">
            <a:spLocks/>
          </p:cNvSpPr>
          <p:nvPr/>
        </p:nvSpPr>
        <p:spPr>
          <a:xfrm>
            <a:off x="1031532" y="1921163"/>
            <a:ext cx="10128936" cy="41471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533" err="1"/>
              <a:t>Participation</a:t>
            </a:r>
            <a:r>
              <a:rPr lang="nl-BE" sz="2533"/>
              <a:t> </a:t>
            </a:r>
            <a:r>
              <a:rPr lang="nl-BE" sz="2533" err="1"/>
              <a:t>and</a:t>
            </a:r>
            <a:r>
              <a:rPr lang="nl-BE" sz="2533"/>
              <a:t> </a:t>
            </a:r>
            <a:r>
              <a:rPr lang="nl-BE" sz="2533" err="1"/>
              <a:t>inclusion</a:t>
            </a:r>
            <a:endParaRPr lang="nl-BE" sz="2533"/>
          </a:p>
          <a:p>
            <a:pPr lvl="1"/>
            <a:r>
              <a:rPr lang="nl-BE" sz="2400"/>
              <a:t>Building up a </a:t>
            </a:r>
            <a:r>
              <a:rPr lang="nl-BE" sz="2400" err="1"/>
              <a:t>social</a:t>
            </a:r>
            <a:r>
              <a:rPr lang="nl-BE" sz="2400"/>
              <a:t> </a:t>
            </a:r>
            <a:r>
              <a:rPr lang="nl-BE" sz="2400" err="1"/>
              <a:t>network</a:t>
            </a:r>
            <a:r>
              <a:rPr lang="nl-BE" sz="2400"/>
              <a:t>, </a:t>
            </a:r>
            <a:r>
              <a:rPr lang="nl-BE" sz="2400" err="1"/>
              <a:t>solidarity</a:t>
            </a:r>
            <a:r>
              <a:rPr lang="nl-BE" sz="2400"/>
              <a:t>, </a:t>
            </a:r>
            <a:r>
              <a:rPr lang="nl-BE" sz="2400" err="1"/>
              <a:t>caring</a:t>
            </a:r>
            <a:r>
              <a:rPr lang="nl-BE" sz="2400"/>
              <a:t> </a:t>
            </a:r>
            <a:r>
              <a:rPr lang="nl-BE" sz="2400" err="1"/>
              <a:t>coexistence</a:t>
            </a:r>
            <a:endParaRPr lang="nl-BE" sz="2400"/>
          </a:p>
          <a:p>
            <a:pPr lvl="1"/>
            <a:r>
              <a:rPr lang="nl-BE" sz="2400" err="1"/>
              <a:t>Social</a:t>
            </a:r>
            <a:r>
              <a:rPr lang="nl-BE" sz="2400"/>
              <a:t> </a:t>
            </a:r>
            <a:r>
              <a:rPr lang="nl-BE" sz="2400" err="1"/>
              <a:t>encounters</a:t>
            </a:r>
            <a:r>
              <a:rPr lang="nl-BE" sz="2400"/>
              <a:t> </a:t>
            </a:r>
            <a:r>
              <a:rPr lang="nl-BE" sz="2400">
                <a:sym typeface="Wingdings" panose="05000000000000000000" pitchFamily="2" charset="2"/>
              </a:rPr>
              <a:t> </a:t>
            </a:r>
            <a:r>
              <a:rPr lang="nl-BE" sz="2400" err="1">
                <a:sym typeface="Wingdings" panose="05000000000000000000" pitchFamily="2" charset="2"/>
              </a:rPr>
              <a:t>knowing</a:t>
            </a:r>
            <a:r>
              <a:rPr lang="nl-BE" sz="2400">
                <a:sym typeface="Wingdings" panose="05000000000000000000" pitchFamily="2" charset="2"/>
              </a:rPr>
              <a:t> </a:t>
            </a:r>
            <a:r>
              <a:rPr lang="nl-BE" sz="2400" err="1">
                <a:sym typeface="Wingdings" panose="05000000000000000000" pitchFamily="2" charset="2"/>
              </a:rPr>
              <a:t>each</a:t>
            </a:r>
            <a:r>
              <a:rPr lang="nl-BE" sz="2400">
                <a:sym typeface="Wingdings" panose="05000000000000000000" pitchFamily="2" charset="2"/>
              </a:rPr>
              <a:t> </a:t>
            </a:r>
            <a:r>
              <a:rPr lang="nl-BE" sz="2400" err="1">
                <a:sym typeface="Wingdings" panose="05000000000000000000" pitchFamily="2" charset="2"/>
              </a:rPr>
              <a:t>other</a:t>
            </a:r>
            <a:r>
              <a:rPr lang="nl-BE" sz="2400">
                <a:sym typeface="Wingdings" panose="05000000000000000000" pitchFamily="2" charset="2"/>
              </a:rPr>
              <a:t>  small support</a:t>
            </a:r>
            <a:endParaRPr lang="nl-BE" sz="1600"/>
          </a:p>
          <a:p>
            <a:r>
              <a:rPr lang="nl-BE" sz="2533" err="1"/>
              <a:t>Connecting</a:t>
            </a:r>
            <a:r>
              <a:rPr lang="nl-BE" sz="2533"/>
              <a:t> </a:t>
            </a:r>
            <a:r>
              <a:rPr lang="nl-BE" sz="2533" err="1"/>
              <a:t>informal</a:t>
            </a:r>
            <a:r>
              <a:rPr lang="nl-BE" sz="2533"/>
              <a:t> </a:t>
            </a:r>
            <a:r>
              <a:rPr lang="nl-BE" sz="2533" err="1"/>
              <a:t>and</a:t>
            </a:r>
            <a:r>
              <a:rPr lang="nl-BE" sz="2533"/>
              <a:t> </a:t>
            </a:r>
            <a:r>
              <a:rPr lang="nl-BE" sz="2533" err="1"/>
              <a:t>formal</a:t>
            </a:r>
            <a:r>
              <a:rPr lang="nl-BE" sz="2533"/>
              <a:t> care</a:t>
            </a:r>
          </a:p>
          <a:p>
            <a:pPr lvl="1"/>
            <a:r>
              <a:rPr lang="nl-BE" sz="2400" err="1"/>
              <a:t>Early</a:t>
            </a:r>
            <a:r>
              <a:rPr lang="nl-BE" sz="2400"/>
              <a:t> </a:t>
            </a:r>
            <a:r>
              <a:rPr lang="nl-BE" sz="2400" err="1"/>
              <a:t>detection</a:t>
            </a:r>
            <a:r>
              <a:rPr lang="nl-BE" sz="2400"/>
              <a:t> of </a:t>
            </a:r>
            <a:r>
              <a:rPr lang="nl-BE" sz="2400" err="1"/>
              <a:t>vulnerable</a:t>
            </a:r>
            <a:r>
              <a:rPr lang="nl-BE" sz="2400"/>
              <a:t> </a:t>
            </a:r>
            <a:r>
              <a:rPr lang="nl-BE" sz="2400" err="1"/>
              <a:t>people</a:t>
            </a:r>
            <a:r>
              <a:rPr lang="nl-BE" sz="2400"/>
              <a:t> + </a:t>
            </a:r>
            <a:r>
              <a:rPr lang="nl-BE" sz="2400" err="1"/>
              <a:t>better</a:t>
            </a:r>
            <a:r>
              <a:rPr lang="nl-BE" sz="2400"/>
              <a:t> access </a:t>
            </a:r>
            <a:r>
              <a:rPr lang="nl-BE" sz="2400" err="1"/>
              <a:t>to</a:t>
            </a:r>
            <a:r>
              <a:rPr lang="nl-BE" sz="2400"/>
              <a:t> professional care</a:t>
            </a:r>
          </a:p>
          <a:p>
            <a:pPr lvl="1"/>
            <a:r>
              <a:rPr lang="nl-BE" sz="2400"/>
              <a:t>Support </a:t>
            </a:r>
            <a:r>
              <a:rPr lang="nl-BE" sz="2400" err="1"/>
              <a:t>informal</a:t>
            </a:r>
            <a:r>
              <a:rPr lang="nl-BE" sz="2400"/>
              <a:t> care </a:t>
            </a:r>
            <a:r>
              <a:rPr lang="nl-BE" sz="2400" err="1"/>
              <a:t>givers</a:t>
            </a:r>
            <a:endParaRPr lang="nl-BE" sz="2400" b="1"/>
          </a:p>
          <a:p>
            <a:r>
              <a:rPr lang="nl-BE" sz="2533" err="1"/>
              <a:t>Intersectoral</a:t>
            </a:r>
            <a:r>
              <a:rPr lang="nl-BE" sz="2533"/>
              <a:t> </a:t>
            </a:r>
            <a:r>
              <a:rPr lang="nl-BE" sz="2533" err="1"/>
              <a:t>collaboration</a:t>
            </a:r>
            <a:r>
              <a:rPr lang="nl-BE" sz="2533"/>
              <a:t> </a:t>
            </a:r>
            <a:r>
              <a:rPr lang="nl-BE" sz="2533" err="1"/>
              <a:t>that</a:t>
            </a:r>
            <a:r>
              <a:rPr lang="nl-BE" sz="2533"/>
              <a:t> </a:t>
            </a:r>
            <a:r>
              <a:rPr lang="nl-BE" sz="2533" err="1"/>
              <a:t>focuses</a:t>
            </a:r>
            <a:r>
              <a:rPr lang="nl-BE" sz="2533"/>
              <a:t> on prevention, health promotion, </a:t>
            </a:r>
            <a:r>
              <a:rPr lang="nl-BE" sz="2533" err="1"/>
              <a:t>provision</a:t>
            </a:r>
            <a:r>
              <a:rPr lang="nl-BE" sz="2533"/>
              <a:t> of </a:t>
            </a:r>
            <a:r>
              <a:rPr lang="nl-BE" sz="2533" err="1"/>
              <a:t>integrated</a:t>
            </a:r>
            <a:r>
              <a:rPr lang="nl-BE" sz="2533"/>
              <a:t> care </a:t>
            </a:r>
            <a:r>
              <a:rPr lang="nl-BE" sz="2533" err="1"/>
              <a:t>and</a:t>
            </a:r>
            <a:r>
              <a:rPr lang="nl-BE" sz="2533"/>
              <a:t> support </a:t>
            </a:r>
            <a:r>
              <a:rPr lang="nl-BE" sz="2533" err="1"/>
              <a:t>with</a:t>
            </a:r>
            <a:r>
              <a:rPr lang="nl-BE" sz="2533"/>
              <a:t> a focus on </a:t>
            </a:r>
            <a:r>
              <a:rPr lang="nl-BE" sz="2533" err="1"/>
              <a:t>quality</a:t>
            </a:r>
            <a:r>
              <a:rPr lang="nl-BE" sz="2533"/>
              <a:t> of life</a:t>
            </a:r>
          </a:p>
          <a:p>
            <a:pPr lvl="1"/>
            <a:r>
              <a:rPr lang="nl-BE" sz="2400" err="1"/>
              <a:t>Collaboration</a:t>
            </a:r>
            <a:r>
              <a:rPr lang="nl-BE" sz="2400"/>
              <a:t> </a:t>
            </a:r>
            <a:r>
              <a:rPr lang="nl-BE" sz="2400" err="1"/>
              <a:t>between</a:t>
            </a:r>
            <a:r>
              <a:rPr lang="nl-BE" sz="2400"/>
              <a:t> health </a:t>
            </a:r>
            <a:r>
              <a:rPr lang="nl-BE" sz="2400" err="1"/>
              <a:t>and</a:t>
            </a:r>
            <a:r>
              <a:rPr lang="nl-BE" sz="2400"/>
              <a:t> </a:t>
            </a:r>
            <a:r>
              <a:rPr lang="nl-BE" sz="2400" err="1"/>
              <a:t>wellbeing</a:t>
            </a:r>
            <a:r>
              <a:rPr lang="nl-BE" sz="2400"/>
              <a:t> + </a:t>
            </a:r>
            <a:r>
              <a:rPr lang="nl-BE" sz="2400" err="1"/>
              <a:t>housing</a:t>
            </a:r>
            <a:r>
              <a:rPr lang="nl-BE" sz="2400"/>
              <a:t>, </a:t>
            </a:r>
            <a:r>
              <a:rPr lang="nl-BE" sz="2400" err="1"/>
              <a:t>spatial</a:t>
            </a:r>
            <a:r>
              <a:rPr lang="nl-BE" sz="2400"/>
              <a:t> planning, </a:t>
            </a:r>
            <a:r>
              <a:rPr lang="nl-BE" sz="2400" err="1"/>
              <a:t>youth</a:t>
            </a:r>
            <a:r>
              <a:rPr lang="nl-BE" sz="2400"/>
              <a:t>, </a:t>
            </a:r>
            <a:r>
              <a:rPr lang="nl-BE" sz="2400" err="1"/>
              <a:t>sports</a:t>
            </a:r>
            <a:r>
              <a:rPr lang="nl-BE" sz="2400"/>
              <a:t>, </a:t>
            </a:r>
            <a:r>
              <a:rPr lang="nl-BE" sz="2400" err="1"/>
              <a:t>education</a:t>
            </a:r>
            <a:r>
              <a:rPr lang="nl-BE" sz="2400"/>
              <a:t>, </a:t>
            </a:r>
            <a:r>
              <a:rPr lang="nl-BE" sz="2400" err="1"/>
              <a:t>etc</a:t>
            </a:r>
            <a:endParaRPr lang="nl-BE" sz="240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B16D478-C6DC-8771-4DB5-0D96C6CE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99" y="1060405"/>
            <a:ext cx="10569312" cy="899347"/>
          </a:xfrm>
        </p:spPr>
        <p:txBody>
          <a:bodyPr/>
          <a:lstStyle/>
          <a:p>
            <a:r>
              <a:rPr lang="nl-BE" sz="4000"/>
              <a:t>Goals of </a:t>
            </a:r>
            <a:r>
              <a:rPr lang="nl-BE" sz="4000" err="1"/>
              <a:t>Caring</a:t>
            </a:r>
            <a:r>
              <a:rPr lang="nl-BE" sz="4000"/>
              <a:t> </a:t>
            </a:r>
            <a:r>
              <a:rPr lang="nl-BE" sz="4000" err="1"/>
              <a:t>Neighbourhoods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190102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nl-BE">
                <a:solidFill>
                  <a:srgbClr val="373636"/>
                </a:solidFill>
              </a:rPr>
              <a:t>│</a:t>
            </a:r>
            <a:fld id="{B263F6C6-2226-4286-8995-C42CB1E7C290}" type="slidenum">
              <a:rPr lang="nl-BE">
                <a:solidFill>
                  <a:srgbClr val="373636"/>
                </a:solidFill>
              </a:rPr>
              <a:pPr defTabSz="914377">
                <a:defRPr/>
              </a:pPr>
              <a:t>5</a:t>
            </a:fld>
            <a:endParaRPr lang="nl-BE">
              <a:solidFill>
                <a:srgbClr val="373636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B16D478-C6DC-8771-4DB5-0D96C6CE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5" y="1169308"/>
            <a:ext cx="5118386" cy="899347"/>
          </a:xfrm>
        </p:spPr>
        <p:txBody>
          <a:bodyPr/>
          <a:lstStyle/>
          <a:p>
            <a:r>
              <a:rPr lang="nl-BE" sz="4000" dirty="0">
                <a:latin typeface="Calibri"/>
                <a:cs typeface="Calibri"/>
              </a:rPr>
              <a:t>Frame of </a:t>
            </a:r>
            <a:r>
              <a:rPr lang="nl-BE" sz="4000" dirty="0" err="1">
                <a:latin typeface="Calibri"/>
                <a:cs typeface="Calibri"/>
              </a:rPr>
              <a:t>reference</a:t>
            </a:r>
            <a:br>
              <a:rPr lang="nl-BE" sz="4000" dirty="0">
                <a:latin typeface="Calibri"/>
                <a:cs typeface="Calibri"/>
              </a:rPr>
            </a:br>
            <a:r>
              <a:rPr lang="nl-BE" sz="4000" dirty="0">
                <a:latin typeface="Calibri"/>
                <a:cs typeface="Calibri"/>
              </a:rPr>
              <a:t> </a:t>
            </a:r>
            <a:r>
              <a:rPr lang="nl-BE" sz="4000" dirty="0" err="1">
                <a:latin typeface="Calibri"/>
                <a:cs typeface="Calibri"/>
              </a:rPr>
              <a:t>with</a:t>
            </a:r>
            <a:r>
              <a:rPr lang="nl-BE" sz="4000" dirty="0">
                <a:latin typeface="Calibri"/>
                <a:cs typeface="Calibri"/>
              </a:rPr>
              <a:t> 8 building </a:t>
            </a:r>
            <a:r>
              <a:rPr lang="nl-BE" sz="4000" dirty="0" err="1">
                <a:latin typeface="Calibri"/>
                <a:cs typeface="Calibri"/>
              </a:rPr>
              <a:t>stones</a:t>
            </a:r>
            <a:endParaRPr lang="nl-BE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3E538B-5FF4-8F76-8539-5F4E17FCE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0" t="20549" r="21647" b="14510"/>
          <a:stretch/>
        </p:blipFill>
        <p:spPr>
          <a:xfrm>
            <a:off x="5959737" y="283073"/>
            <a:ext cx="5859961" cy="6418052"/>
          </a:xfrm>
          <a:prstGeom prst="rect">
            <a:avLst/>
          </a:prstGeom>
        </p:spPr>
      </p:pic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C6729AD9-94BC-42F0-C0BC-5D0DE9B432E0}"/>
              </a:ext>
            </a:extLst>
          </p:cNvPr>
          <p:cNvSpPr txBox="1">
            <a:spLocks/>
          </p:cNvSpPr>
          <p:nvPr/>
        </p:nvSpPr>
        <p:spPr>
          <a:xfrm>
            <a:off x="733775" y="2603790"/>
            <a:ext cx="4403424" cy="3084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err="1"/>
              <a:t>Developed</a:t>
            </a:r>
            <a:r>
              <a:rPr lang="nl-BE" sz="2400" dirty="0"/>
              <a:t> </a:t>
            </a:r>
            <a:r>
              <a:rPr lang="nl-BE" sz="2400" dirty="0" err="1"/>
              <a:t>by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Flemish</a:t>
            </a:r>
            <a:r>
              <a:rPr lang="nl-BE" sz="2400" dirty="0"/>
              <a:t> Association of </a:t>
            </a:r>
            <a:r>
              <a:rPr lang="nl-BE" sz="2400" dirty="0" err="1"/>
              <a:t>Cities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Municipalities</a:t>
            </a:r>
            <a:r>
              <a:rPr lang="nl-BE" sz="2400" dirty="0"/>
              <a:t> (VVSG)</a:t>
            </a:r>
          </a:p>
          <a:p>
            <a:r>
              <a:rPr lang="nl-BE" sz="2400" dirty="0" err="1"/>
              <a:t>Further</a:t>
            </a:r>
            <a:r>
              <a:rPr lang="nl-BE" sz="2400" dirty="0"/>
              <a:t> </a:t>
            </a:r>
            <a:r>
              <a:rPr lang="nl-BE" sz="2400" dirty="0" err="1"/>
              <a:t>elaborated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tested</a:t>
            </a:r>
            <a:r>
              <a:rPr lang="nl-BE" sz="2400" dirty="0"/>
              <a:t> </a:t>
            </a:r>
            <a:r>
              <a:rPr lang="nl-BE" sz="2400" dirty="0" err="1"/>
              <a:t>by</a:t>
            </a:r>
            <a:r>
              <a:rPr lang="nl-BE" sz="2400" dirty="0"/>
              <a:t> SAAMO (community building)</a:t>
            </a:r>
          </a:p>
          <a:p>
            <a:r>
              <a:rPr lang="nl-BE" sz="2400" dirty="0"/>
              <a:t>…Tool </a:t>
            </a:r>
            <a:r>
              <a:rPr lang="nl-BE" sz="2400" dirty="0" err="1"/>
              <a:t>which</a:t>
            </a:r>
            <a:r>
              <a:rPr lang="nl-BE" sz="2400" dirty="0"/>
              <a:t>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</a:t>
            </a:r>
            <a:r>
              <a:rPr lang="nl-BE" sz="2400" dirty="0" err="1"/>
              <a:t>used</a:t>
            </a:r>
            <a:r>
              <a:rPr lang="nl-BE" sz="2400" dirty="0"/>
              <a:t> in </a:t>
            </a:r>
            <a:r>
              <a:rPr lang="nl-BE" sz="2400" dirty="0" err="1"/>
              <a:t>other</a:t>
            </a:r>
            <a:r>
              <a:rPr lang="nl-BE" sz="2400" dirty="0"/>
              <a:t> </a:t>
            </a:r>
            <a:r>
              <a:rPr lang="nl-BE" sz="2400" dirty="0" err="1"/>
              <a:t>regions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countries</a:t>
            </a:r>
            <a:endParaRPr lang="nl-BE" sz="2400" dirty="0"/>
          </a:p>
          <a:p>
            <a:r>
              <a:rPr lang="nl-BE" sz="2400" dirty="0"/>
              <a:t>Brochure in English on </a:t>
            </a:r>
            <a:r>
              <a:rPr lang="nl-BE" sz="2400" dirty="0" err="1"/>
              <a:t>our</a:t>
            </a:r>
            <a:r>
              <a:rPr lang="nl-BE" sz="2400" dirty="0"/>
              <a:t> website</a:t>
            </a:r>
          </a:p>
          <a:p>
            <a:endParaRPr lang="nl-BE" sz="2267" spc="-80" dirty="0"/>
          </a:p>
          <a:p>
            <a:pPr lvl="1"/>
            <a:endParaRPr lang="nl-BE" sz="2267" dirty="0"/>
          </a:p>
          <a:p>
            <a:pPr lvl="1"/>
            <a:endParaRPr lang="nl-BE" sz="2267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9790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8651C8ED-21F9-6D17-5C7A-B61EB7E8E1CC}"/>
              </a:ext>
            </a:extLst>
          </p:cNvPr>
          <p:cNvSpPr txBox="1">
            <a:spLocks/>
          </p:cNvSpPr>
          <p:nvPr/>
        </p:nvSpPr>
        <p:spPr>
          <a:xfrm>
            <a:off x="7718473" y="883726"/>
            <a:ext cx="3951556" cy="5184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40C58F-FC57-48DD-C364-64D68FA09B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25" t="19606" r="35964" b="9916"/>
          <a:stretch/>
        </p:blipFill>
        <p:spPr bwMode="auto">
          <a:xfrm>
            <a:off x="5876002" y="1088898"/>
            <a:ext cx="6003199" cy="5342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F2A4C0A1-95E3-CA78-E95A-A12CE2C84405}"/>
              </a:ext>
            </a:extLst>
          </p:cNvPr>
          <p:cNvSpPr txBox="1">
            <a:spLocks/>
          </p:cNvSpPr>
          <p:nvPr/>
        </p:nvSpPr>
        <p:spPr>
          <a:xfrm>
            <a:off x="787931" y="1094263"/>
            <a:ext cx="4791268" cy="5406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err="1"/>
              <a:t>Situation</a:t>
            </a:r>
            <a:endParaRPr lang="nl-BE" sz="2400"/>
          </a:p>
          <a:p>
            <a:pPr lvl="1"/>
            <a:r>
              <a:rPr lang="nl-BE" sz="2267"/>
              <a:t>Quarter in Oostende</a:t>
            </a:r>
          </a:p>
          <a:p>
            <a:pPr lvl="1"/>
            <a:r>
              <a:rPr lang="nl-BE" sz="2267"/>
              <a:t>Diverse </a:t>
            </a:r>
            <a:r>
              <a:rPr lang="nl-BE" sz="2267" err="1"/>
              <a:t>population</a:t>
            </a:r>
            <a:r>
              <a:rPr lang="nl-BE" sz="2267"/>
              <a:t> (different cultures </a:t>
            </a:r>
            <a:r>
              <a:rPr lang="nl-BE" sz="2267" err="1"/>
              <a:t>and</a:t>
            </a:r>
            <a:r>
              <a:rPr lang="nl-BE" sz="2267"/>
              <a:t> </a:t>
            </a:r>
            <a:r>
              <a:rPr lang="nl-BE" sz="2267" err="1"/>
              <a:t>languages</a:t>
            </a:r>
            <a:r>
              <a:rPr lang="nl-BE" sz="2267"/>
              <a:t>)</a:t>
            </a:r>
          </a:p>
          <a:p>
            <a:pPr lvl="1"/>
            <a:r>
              <a:rPr lang="nl-BE" sz="2267"/>
              <a:t>25% </a:t>
            </a:r>
            <a:r>
              <a:rPr lang="nl-BE" sz="2267" err="1"/>
              <a:t>age</a:t>
            </a:r>
            <a:r>
              <a:rPr lang="nl-BE" sz="2267"/>
              <a:t> </a:t>
            </a:r>
            <a:r>
              <a:rPr lang="nl-BE" sz="2267" err="1"/>
              <a:t>under</a:t>
            </a:r>
            <a:r>
              <a:rPr lang="nl-BE" sz="2267"/>
              <a:t> 18</a:t>
            </a:r>
          </a:p>
          <a:p>
            <a:pPr lvl="1"/>
            <a:r>
              <a:rPr lang="nl-BE" sz="2267" spc="-80"/>
              <a:t>6 </a:t>
            </a:r>
            <a:r>
              <a:rPr lang="nl-BE" sz="2267" spc="-80" err="1"/>
              <a:t>places</a:t>
            </a:r>
            <a:r>
              <a:rPr lang="nl-BE" sz="2267" spc="-80"/>
              <a:t> </a:t>
            </a:r>
            <a:r>
              <a:rPr lang="nl-BE" sz="2267" spc="-80" err="1"/>
              <a:t>where</a:t>
            </a:r>
            <a:r>
              <a:rPr lang="nl-BE" sz="2267" spc="-80"/>
              <a:t> </a:t>
            </a:r>
            <a:r>
              <a:rPr lang="nl-BE" sz="2267" spc="-80" err="1"/>
              <a:t>people</a:t>
            </a:r>
            <a:r>
              <a:rPr lang="nl-BE" sz="2267" spc="-80"/>
              <a:t> meet in </a:t>
            </a:r>
            <a:r>
              <a:rPr lang="nl-BE" sz="2267" spc="-80" err="1"/>
              <a:t>the</a:t>
            </a:r>
            <a:r>
              <a:rPr lang="nl-BE" sz="2267" spc="-80"/>
              <a:t> </a:t>
            </a:r>
            <a:r>
              <a:rPr lang="nl-BE" sz="2267" spc="-80" err="1"/>
              <a:t>quarter</a:t>
            </a:r>
            <a:r>
              <a:rPr lang="nl-BE" sz="2267" spc="-80"/>
              <a:t> (</a:t>
            </a:r>
            <a:r>
              <a:rPr lang="nl-BE" sz="2267" spc="-80" err="1"/>
              <a:t>social</a:t>
            </a:r>
            <a:r>
              <a:rPr lang="nl-BE" sz="2267" spc="-80"/>
              <a:t> </a:t>
            </a:r>
            <a:r>
              <a:rPr lang="nl-BE" sz="2267" spc="-80" err="1"/>
              <a:t>grocery</a:t>
            </a:r>
            <a:r>
              <a:rPr lang="nl-BE" sz="2267" spc="-80"/>
              <a:t>, </a:t>
            </a:r>
            <a:r>
              <a:rPr lang="nl-BE" sz="2267" spc="-80" err="1"/>
              <a:t>two</a:t>
            </a:r>
            <a:r>
              <a:rPr lang="nl-BE" sz="2267" spc="-80"/>
              <a:t> </a:t>
            </a:r>
            <a:r>
              <a:rPr lang="nl-BE" sz="2267" spc="-80" err="1"/>
              <a:t>youth</a:t>
            </a:r>
            <a:r>
              <a:rPr lang="nl-BE" sz="2267" spc="-80"/>
              <a:t> </a:t>
            </a:r>
            <a:r>
              <a:rPr lang="nl-BE" sz="2267" spc="-80" err="1"/>
              <a:t>organisations</a:t>
            </a:r>
            <a:r>
              <a:rPr lang="nl-BE" sz="2267" spc="-80"/>
              <a:t>, community health center, home </a:t>
            </a:r>
            <a:r>
              <a:rPr lang="nl-BE" sz="2267" spc="-80" err="1"/>
              <a:t>for</a:t>
            </a:r>
            <a:r>
              <a:rPr lang="nl-BE" sz="2267" spc="-80"/>
              <a:t> </a:t>
            </a:r>
            <a:r>
              <a:rPr lang="nl-BE" sz="2267" spc="-80" err="1"/>
              <a:t>elderly</a:t>
            </a:r>
            <a:r>
              <a:rPr lang="nl-BE" sz="2267" spc="-80"/>
              <a:t>, </a:t>
            </a:r>
            <a:r>
              <a:rPr lang="nl-BE" sz="2267" spc="-80" err="1"/>
              <a:t>organisation</a:t>
            </a:r>
            <a:r>
              <a:rPr lang="nl-BE" sz="2267" spc="-80"/>
              <a:t> </a:t>
            </a:r>
            <a:r>
              <a:rPr lang="nl-BE" sz="2267" spc="-80" err="1"/>
              <a:t>diversity</a:t>
            </a:r>
            <a:r>
              <a:rPr lang="nl-BE" sz="2267" spc="-80"/>
              <a:t>)</a:t>
            </a:r>
          </a:p>
          <a:p>
            <a:r>
              <a:rPr lang="nl-BE" sz="2400" spc="-80" err="1"/>
              <a:t>Investing</a:t>
            </a:r>
            <a:r>
              <a:rPr lang="nl-BE" sz="2400" spc="-80"/>
              <a:t> in </a:t>
            </a:r>
            <a:r>
              <a:rPr lang="nl-BE" sz="2400" spc="-80" err="1"/>
              <a:t>connection</a:t>
            </a:r>
            <a:r>
              <a:rPr lang="nl-BE" sz="2400" spc="-80"/>
              <a:t> </a:t>
            </a:r>
            <a:r>
              <a:rPr lang="nl-BE" sz="2400" spc="-80" err="1"/>
              <a:t>between</a:t>
            </a:r>
            <a:r>
              <a:rPr lang="nl-BE" sz="2400" spc="-80"/>
              <a:t> </a:t>
            </a:r>
            <a:r>
              <a:rPr lang="nl-BE" sz="2400" spc="-80" err="1"/>
              <a:t>people</a:t>
            </a:r>
            <a:r>
              <a:rPr lang="nl-BE" sz="2400" spc="-80"/>
              <a:t> </a:t>
            </a:r>
            <a:r>
              <a:rPr lang="nl-BE" sz="2400" spc="-80" err="1"/>
              <a:t>and</a:t>
            </a:r>
            <a:r>
              <a:rPr lang="nl-BE" sz="2400" spc="-80"/>
              <a:t> </a:t>
            </a:r>
            <a:r>
              <a:rPr lang="nl-BE" sz="2400" spc="-80" err="1"/>
              <a:t>organisations</a:t>
            </a:r>
            <a:endParaRPr lang="nl-BE" sz="2400" spc="-80"/>
          </a:p>
          <a:p>
            <a:r>
              <a:rPr lang="nl-BE" sz="2400" spc="-80"/>
              <a:t>Connection </a:t>
            </a:r>
            <a:r>
              <a:rPr lang="nl-BE" sz="2400" spc="-80" err="1"/>
              <a:t>with</a:t>
            </a:r>
            <a:r>
              <a:rPr lang="nl-BE" sz="2400" spc="-80"/>
              <a:t> </a:t>
            </a:r>
            <a:r>
              <a:rPr lang="nl-BE" sz="2400" spc="-80" err="1"/>
              <a:t>the</a:t>
            </a:r>
            <a:r>
              <a:rPr lang="nl-BE" sz="2400" spc="-80"/>
              <a:t> school -&gt; school “</a:t>
            </a:r>
            <a:r>
              <a:rPr lang="nl-BE" sz="2400" spc="-80" err="1"/>
              <a:t>informal</a:t>
            </a:r>
            <a:r>
              <a:rPr lang="nl-BE" sz="2400" spc="-80"/>
              <a:t> care </a:t>
            </a:r>
            <a:r>
              <a:rPr lang="nl-BE" sz="2400" spc="-80" err="1"/>
              <a:t>giver</a:t>
            </a:r>
            <a:r>
              <a:rPr lang="nl-BE" sz="2400" spc="-80"/>
              <a:t> </a:t>
            </a:r>
            <a:r>
              <a:rPr lang="nl-BE" sz="2400" spc="-80" err="1"/>
              <a:t>friendly</a:t>
            </a:r>
            <a:r>
              <a:rPr lang="nl-BE" sz="2400" spc="-80"/>
              <a:t>”</a:t>
            </a:r>
          </a:p>
          <a:p>
            <a:pPr lvl="1"/>
            <a:r>
              <a:rPr lang="nl-BE" sz="2267" spc="-80" err="1"/>
              <a:t>Detection</a:t>
            </a:r>
            <a:r>
              <a:rPr lang="nl-BE" sz="2267" spc="-80"/>
              <a:t> of 40 </a:t>
            </a:r>
            <a:r>
              <a:rPr lang="nl-BE" sz="2267" spc="-80" err="1"/>
              <a:t>young</a:t>
            </a:r>
            <a:r>
              <a:rPr lang="nl-BE" sz="2267" spc="-80"/>
              <a:t> </a:t>
            </a:r>
            <a:r>
              <a:rPr lang="nl-BE" sz="2267" spc="-80" err="1"/>
              <a:t>informal</a:t>
            </a:r>
            <a:r>
              <a:rPr lang="nl-BE" sz="2267" spc="-80"/>
              <a:t> care </a:t>
            </a:r>
            <a:r>
              <a:rPr lang="nl-BE" sz="2267" spc="-80" err="1"/>
              <a:t>givers</a:t>
            </a:r>
            <a:endParaRPr lang="nl-BE" sz="2267" spc="-80"/>
          </a:p>
          <a:p>
            <a:pPr lvl="1"/>
            <a:endParaRPr lang="nl-BE" sz="2267"/>
          </a:p>
          <a:p>
            <a:pPr lvl="1"/>
            <a:endParaRPr lang="nl-BE" sz="2267"/>
          </a:p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426286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nl-BE">
                <a:solidFill>
                  <a:srgbClr val="373636"/>
                </a:solidFill>
              </a:rPr>
              <a:t>│</a:t>
            </a:r>
            <a:fld id="{B263F6C6-2226-4286-8995-C42CB1E7C290}" type="slidenum">
              <a:rPr lang="nl-BE">
                <a:solidFill>
                  <a:srgbClr val="373636"/>
                </a:solidFill>
              </a:rPr>
              <a:pPr defTabSz="914377">
                <a:defRPr/>
              </a:pPr>
              <a:t>7</a:t>
            </a:fld>
            <a:endParaRPr lang="nl-BE">
              <a:solidFill>
                <a:srgbClr val="373636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430A65-BD44-4D4F-8E20-0949A5D34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3" t="31105" r="53674" b="33292"/>
          <a:stretch/>
        </p:blipFill>
        <p:spPr>
          <a:xfrm>
            <a:off x="1643521" y="3246744"/>
            <a:ext cx="9477617" cy="3190856"/>
          </a:xfrm>
          <a:prstGeom prst="rect">
            <a:avLst/>
          </a:prstGeom>
        </p:spPr>
      </p:pic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96A16EC-DC8D-4035-A21B-03AEEAE64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999" y="1716272"/>
            <a:ext cx="10569312" cy="1530473"/>
          </a:xfrm>
        </p:spPr>
        <p:txBody>
          <a:bodyPr/>
          <a:lstStyle/>
          <a:p>
            <a:r>
              <a:rPr lang="nl-BE" sz="2533"/>
              <a:t>Project call in 2021</a:t>
            </a:r>
          </a:p>
          <a:p>
            <a:r>
              <a:rPr lang="en-US" sz="2533"/>
              <a:t>132 caring </a:t>
            </a:r>
            <a:r>
              <a:rPr lang="en-US" sz="2533" err="1"/>
              <a:t>neighbourhood</a:t>
            </a:r>
            <a:r>
              <a:rPr lang="en-US" sz="2533"/>
              <a:t> projects started March 1, 2022, for two years</a:t>
            </a:r>
          </a:p>
          <a:p>
            <a:r>
              <a:rPr lang="en-US" sz="2533"/>
              <a:t>Projects initiated by municipalities and health and wellbeing </a:t>
            </a:r>
            <a:r>
              <a:rPr lang="en-US" sz="2533" err="1"/>
              <a:t>organisations</a:t>
            </a:r>
            <a:endParaRPr lang="en-US" sz="2533"/>
          </a:p>
          <a:p>
            <a:r>
              <a:rPr lang="en-US" sz="2533"/>
              <a:t>Local partnerships in which local residents </a:t>
            </a:r>
            <a:r>
              <a:rPr lang="nl-BE" sz="2533" err="1"/>
              <a:t>cocreate</a:t>
            </a:r>
            <a:endParaRPr lang="nl-BE" sz="2533"/>
          </a:p>
          <a:p>
            <a:pPr marL="287993" lvl="1" indent="0">
              <a:buNone/>
            </a:pPr>
            <a:endParaRPr lang="en-US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F1643281-DB4F-BBE1-60E3-F4B80CBF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99" y="1051577"/>
            <a:ext cx="10569312" cy="899347"/>
          </a:xfrm>
        </p:spPr>
        <p:txBody>
          <a:bodyPr/>
          <a:lstStyle/>
          <a:p>
            <a:r>
              <a:rPr lang="nl-BE" sz="4000" err="1"/>
              <a:t>Flemish</a:t>
            </a:r>
            <a:r>
              <a:rPr lang="nl-BE" sz="4000"/>
              <a:t> policy on </a:t>
            </a:r>
            <a:r>
              <a:rPr lang="nl-BE" sz="4000" err="1"/>
              <a:t>Caring</a:t>
            </a:r>
            <a:r>
              <a:rPr lang="nl-BE" sz="4000"/>
              <a:t> </a:t>
            </a:r>
            <a:r>
              <a:rPr lang="nl-BE" sz="4000" err="1"/>
              <a:t>Neighbourhoods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395234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nl-BE">
                <a:solidFill>
                  <a:srgbClr val="373636"/>
                </a:solidFill>
              </a:rPr>
              <a:t>│</a:t>
            </a:r>
            <a:fld id="{B263F6C6-2226-4286-8995-C42CB1E7C290}" type="slidenum">
              <a:rPr lang="nl-BE">
                <a:solidFill>
                  <a:srgbClr val="373636"/>
                </a:solidFill>
              </a:rPr>
              <a:pPr defTabSz="914377">
                <a:defRPr/>
              </a:pPr>
              <a:t>8</a:t>
            </a:fld>
            <a:endParaRPr lang="nl-BE">
              <a:solidFill>
                <a:srgbClr val="373636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4410E5E-3EB4-433D-AC89-8F023914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999" y="2115124"/>
            <a:ext cx="10742401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533" spc="-40" dirty="0">
                <a:latin typeface="Calibri"/>
                <a:cs typeface="Calibri"/>
              </a:rPr>
              <a:t>Projects supported by a consortium, coordinated by King Baudouin Foundation</a:t>
            </a:r>
          </a:p>
          <a:p>
            <a:pPr marL="575931" lvl="1" indent="-287647"/>
            <a:r>
              <a:rPr lang="en-US" sz="2400" dirty="0">
                <a:latin typeface="Calibri"/>
                <a:cs typeface="Calibri"/>
              </a:rPr>
              <a:t>More than 15 different colleges, universities, research centers and midfield</a:t>
            </a:r>
          </a:p>
          <a:p>
            <a:pPr marL="575931" lvl="1" indent="-287647"/>
            <a:r>
              <a:rPr lang="en-US" sz="2400" dirty="0">
                <a:latin typeface="Calibri"/>
                <a:cs typeface="Calibri"/>
              </a:rPr>
              <a:t>Coaching and trainings on key topics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(</a:t>
            </a:r>
            <a:r>
              <a:rPr lang="en-US" sz="1800" i="1" dirty="0" err="1">
                <a:latin typeface="Calibri"/>
                <a:cs typeface="Calibri"/>
              </a:rPr>
              <a:t>neighbourhood</a:t>
            </a:r>
            <a:r>
              <a:rPr lang="en-US" sz="1800" i="1" dirty="0">
                <a:latin typeface="Calibri"/>
                <a:cs typeface="Calibri"/>
              </a:rPr>
              <a:t> analysis, theory of change, participation, inclusion, intersectoral collaboration, healthy public space, asset based community development, </a:t>
            </a:r>
            <a:r>
              <a:rPr lang="en-US" sz="1800" i="1" dirty="0" err="1">
                <a:latin typeface="Calibri"/>
                <a:cs typeface="Calibri"/>
              </a:rPr>
              <a:t>etc</a:t>
            </a:r>
            <a:r>
              <a:rPr lang="en-US" sz="1800" i="1" dirty="0">
                <a:latin typeface="Calibri"/>
                <a:cs typeface="Calibri"/>
              </a:rPr>
              <a:t>)</a:t>
            </a:r>
          </a:p>
          <a:p>
            <a:pPr marL="0" lvl="1" indent="0">
              <a:buSzPct val="90000"/>
              <a:buBlip>
                <a:blip r:embed="rId3"/>
              </a:buBlip>
            </a:pPr>
            <a:r>
              <a:rPr lang="en-US" sz="2533" b="1" spc="-40" dirty="0">
                <a:solidFill>
                  <a:schemeClr val="tx1"/>
                </a:solidFill>
              </a:rPr>
              <a:t>Flanking research - Policy Research Centre for Welfare, Public Health and Family</a:t>
            </a:r>
          </a:p>
          <a:p>
            <a:pPr lvl="1"/>
            <a:r>
              <a:rPr lang="en-US" sz="2400" dirty="0"/>
              <a:t>Vrije Universiteit Brussel (VUB), Thomas More and the University of Antwerp</a:t>
            </a:r>
          </a:p>
          <a:p>
            <a:pPr lvl="1"/>
            <a:r>
              <a:rPr lang="en-US" sz="2400" dirty="0"/>
              <a:t>Aim: Developing practical tools to support </a:t>
            </a:r>
            <a:r>
              <a:rPr lang="en-US" sz="2400" dirty="0" err="1"/>
              <a:t>neighbourhoods</a:t>
            </a:r>
            <a:r>
              <a:rPr lang="en-US" sz="2400" dirty="0"/>
              <a:t> in developing a sustainable caring </a:t>
            </a:r>
            <a:r>
              <a:rPr lang="en-US" sz="2400" dirty="0" err="1"/>
              <a:t>neighbourhood</a:t>
            </a:r>
            <a:r>
              <a:rPr lang="en-US" sz="2400" dirty="0"/>
              <a:t> and giving concrete policy recommendations </a:t>
            </a:r>
          </a:p>
          <a:p>
            <a:r>
              <a:rPr lang="en-US" sz="2533" spc="-40" dirty="0"/>
              <a:t>Scaling up number of caring </a:t>
            </a:r>
            <a:r>
              <a:rPr lang="en-US" sz="2533" spc="-40" dirty="0" err="1"/>
              <a:t>neighbourhoods</a:t>
            </a:r>
            <a:r>
              <a:rPr lang="en-US" sz="2533" spc="-40" dirty="0"/>
              <a:t> </a:t>
            </a:r>
            <a:r>
              <a:rPr lang="en-US" sz="2533" spc="-40" dirty="0">
                <a:sym typeface="Wingdings" panose="05000000000000000000" pitchFamily="2" charset="2"/>
              </a:rPr>
              <a:t> i</a:t>
            </a:r>
            <a:r>
              <a:rPr lang="en-US" sz="2533" spc="-40" dirty="0"/>
              <a:t>nspire + inform wider work field</a:t>
            </a:r>
          </a:p>
          <a:p>
            <a:r>
              <a:rPr lang="en-US" sz="2533" spc="-40" dirty="0"/>
              <a:t>Stakeholders meeting</a:t>
            </a:r>
          </a:p>
          <a:p>
            <a:pPr>
              <a:buNone/>
            </a:pPr>
            <a:endParaRPr lang="en-US" sz="2000" dirty="0">
              <a:solidFill>
                <a:srgbClr val="37363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DCAA58-8899-CA8B-B766-B8D1A6722B47}"/>
              </a:ext>
            </a:extLst>
          </p:cNvPr>
          <p:cNvSpPr txBox="1"/>
          <p:nvPr/>
        </p:nvSpPr>
        <p:spPr>
          <a:xfrm>
            <a:off x="10744200" y="6807201"/>
            <a:ext cx="1126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183AB233-4BC0-CB45-85B8-32FE697F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99" y="1117855"/>
            <a:ext cx="10569312" cy="899347"/>
          </a:xfrm>
        </p:spPr>
        <p:txBody>
          <a:bodyPr/>
          <a:lstStyle/>
          <a:p>
            <a:r>
              <a:rPr lang="nl-BE" sz="4000" err="1"/>
              <a:t>Flemish</a:t>
            </a:r>
            <a:r>
              <a:rPr lang="nl-BE" sz="4000"/>
              <a:t> policy on </a:t>
            </a:r>
            <a:r>
              <a:rPr lang="nl-BE" sz="4000" err="1"/>
              <a:t>Caring</a:t>
            </a:r>
            <a:r>
              <a:rPr lang="nl-BE" sz="4000"/>
              <a:t> </a:t>
            </a:r>
            <a:r>
              <a:rPr lang="nl-BE" sz="4000" err="1"/>
              <a:t>Neighbourhoods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424327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nl-BE">
                <a:solidFill>
                  <a:srgbClr val="373636"/>
                </a:solidFill>
              </a:rPr>
              <a:t>│</a:t>
            </a:r>
            <a:fld id="{B263F6C6-2226-4286-8995-C42CB1E7C290}" type="slidenum">
              <a:rPr lang="nl-BE">
                <a:solidFill>
                  <a:srgbClr val="373636"/>
                </a:solidFill>
              </a:rPr>
              <a:pPr defTabSz="914377">
                <a:defRPr/>
              </a:pPr>
              <a:t>9</a:t>
            </a:fld>
            <a:endParaRPr lang="nl-BE">
              <a:solidFill>
                <a:srgbClr val="373636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4410E5E-3EB4-433D-AC89-8F023914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998" y="2075191"/>
            <a:ext cx="10670401" cy="42608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533" spc="-40">
                <a:sym typeface="Wingdings" panose="05000000000000000000" pitchFamily="2" charset="2"/>
              </a:rPr>
              <a:t>Quick wins + first building blocks towards structural policy</a:t>
            </a:r>
          </a:p>
          <a:p>
            <a:r>
              <a:rPr lang="en-US" sz="2533" spc="-40">
                <a:sym typeface="Wingdings" panose="05000000000000000000" pitchFamily="2" charset="2"/>
              </a:rPr>
              <a:t>Work together with the WHO</a:t>
            </a:r>
          </a:p>
          <a:p>
            <a:r>
              <a:rPr lang="en-US" sz="2533" spc="-40">
                <a:sym typeface="Wingdings" panose="05000000000000000000" pitchFamily="2" charset="2"/>
              </a:rPr>
              <a:t>Share findings for international public in a symposium on 3 May 2024 in Leuven</a:t>
            </a:r>
            <a:endParaRPr lang="nl-BE" sz="2533" spc="-40"/>
          </a:p>
          <a:p>
            <a:pPr>
              <a:buNone/>
            </a:pPr>
            <a:endParaRPr lang="en-US" sz="2000">
              <a:solidFill>
                <a:srgbClr val="37363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DCAA58-8899-CA8B-B766-B8D1A6722B47}"/>
              </a:ext>
            </a:extLst>
          </p:cNvPr>
          <p:cNvSpPr txBox="1"/>
          <p:nvPr/>
        </p:nvSpPr>
        <p:spPr>
          <a:xfrm>
            <a:off x="10744200" y="6807201"/>
            <a:ext cx="1126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E878759C-230E-D5A3-22A8-B9B008FBE31D}"/>
              </a:ext>
            </a:extLst>
          </p:cNvPr>
          <p:cNvSpPr txBox="1">
            <a:spLocks/>
          </p:cNvSpPr>
          <p:nvPr/>
        </p:nvSpPr>
        <p:spPr>
          <a:xfrm>
            <a:off x="1185232" y="2818626"/>
            <a:ext cx="5184512" cy="29696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183AB233-4BC0-CB45-85B8-32FE697F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98" y="1069767"/>
            <a:ext cx="10569312" cy="682977"/>
          </a:xfrm>
        </p:spPr>
        <p:txBody>
          <a:bodyPr/>
          <a:lstStyle/>
          <a:p>
            <a:r>
              <a:rPr lang="nl-BE" sz="4000" err="1"/>
              <a:t>Flemish</a:t>
            </a:r>
            <a:r>
              <a:rPr lang="nl-BE" sz="4000"/>
              <a:t> policy on </a:t>
            </a:r>
            <a:r>
              <a:rPr lang="nl-BE" sz="4000" err="1"/>
              <a:t>Caring</a:t>
            </a:r>
            <a:r>
              <a:rPr lang="nl-BE" sz="4000"/>
              <a:t> </a:t>
            </a:r>
            <a:r>
              <a:rPr lang="nl-BE" sz="4000" err="1"/>
              <a:t>Neighbourhoods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290247817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Zorgzamebuurten">
  <a:themeElements>
    <a:clrScheme name="Aangepast 9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EB595F"/>
      </a:accent1>
      <a:accent2>
        <a:srgbClr val="373636"/>
      </a:accent2>
      <a:accent3>
        <a:srgbClr val="127FA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epWVG_breedbeeld_calibri_2021.potx" id="{E48F9D0E-6836-44D1-BF31-C1F72FDA7832}" vid="{D39B5FD1-0321-41AC-A22B-2C56B951A5B8}"/>
    </a:ext>
  </a:extLst>
</a:theme>
</file>

<file path=ppt/theme/theme2.xml><?xml version="1.0" encoding="utf-8"?>
<a:theme xmlns:a="http://schemas.openxmlformats.org/drawingml/2006/main" name="Presentatie_Zorgzamebuurten_foto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e_Zorgzamebuurten_titelpagina's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epWVG_breedbeeld_calibri_2021.potx" id="{E48F9D0E-6836-44D1-BF31-C1F72FDA7832}" vid="{D34DE2DF-2836-4BD5-B9DF-84005500CF25}"/>
    </a:ext>
  </a:extLst>
</a:theme>
</file>

<file path=ppt/theme/theme4.xml><?xml version="1.0" encoding="utf-8"?>
<a:theme xmlns:a="http://schemas.openxmlformats.org/drawingml/2006/main" name="Presentatie_Zorgzamebuurten_logorechts">
  <a:themeElements>
    <a:clrScheme name="DWVG-202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657F00"/>
      </a:accent1>
      <a:accent2>
        <a:srgbClr val="373636"/>
      </a:accent2>
      <a:accent3>
        <a:srgbClr val="127FA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epWVG_breedbeeld_calibri_2021.potx" id="{E48F9D0E-6836-44D1-BF31-C1F72FDA7832}" vid="{83E26688-610F-43C6-B104-D3F0E0CD393E}"/>
    </a:ext>
  </a:extLst>
</a:theme>
</file>

<file path=ppt/theme/theme5.xml><?xml version="1.0" encoding="utf-8"?>
<a:theme xmlns:a="http://schemas.openxmlformats.org/drawingml/2006/main" name="Presentatie_Zorgzamebuurten_logorechts_foto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3BBF4F0FDD447B67CBD23494C8B0F" ma:contentTypeVersion="10" ma:contentTypeDescription="Een nieuw document maken." ma:contentTypeScope="" ma:versionID="30033be4ee575f2eb8bda25bd21f1282">
  <xsd:schema xmlns:xsd="http://www.w3.org/2001/XMLSchema" xmlns:xs="http://www.w3.org/2001/XMLSchema" xmlns:p="http://schemas.microsoft.com/office/2006/metadata/properties" xmlns:ns2="5e52b44a-3c6b-4f37-b0c6-d5ce40996458" targetNamespace="http://schemas.microsoft.com/office/2006/metadata/properties" ma:root="true" ma:fieldsID="1b5c4e3f2beae40ccc0ec2e497e82982" ns2:_="">
    <xsd:import namespace="5e52b44a-3c6b-4f37-b0c6-d5ce40996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b44a-3c6b-4f37-b0c6-d5ce40996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C17353-C2C7-4136-9379-B6F66F6A81AA}">
  <ds:schemaRefs>
    <ds:schemaRef ds:uri="http://schemas.openxmlformats.org/package/2006/metadata/core-properties"/>
    <ds:schemaRef ds:uri="http://purl.org/dc/dcmitype/"/>
    <ds:schemaRef ds:uri="5e52b44a-3c6b-4f37-b0c6-d5ce4099645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EF5189-C958-4B7A-A925-9ABBC887C8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A0B14-2329-489F-9635-C8360DB2FF88}">
  <ds:schemaRefs>
    <ds:schemaRef ds:uri="5e52b44a-3c6b-4f37-b0c6-d5ce409964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Presentatie_DepWVG_breedbeeld_calibri</Template>
  <TotalTime>76</TotalTime>
  <Words>853</Words>
  <Application>Microsoft Office PowerPoint</Application>
  <PresentationFormat>Breedbeeld</PresentationFormat>
  <Paragraphs>92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FlandersArtSans-Bold</vt:lpstr>
      <vt:lpstr>FlandersArtSans-Light</vt:lpstr>
      <vt:lpstr>FlandersArtSans-Regular</vt:lpstr>
      <vt:lpstr>FlandersArtSerif-Regular</vt:lpstr>
      <vt:lpstr>Presentatie_Zorgzamebuurten</vt:lpstr>
      <vt:lpstr>Presentatie_Zorgzamebuurten_foto's</vt:lpstr>
      <vt:lpstr>Presentatie_Zorgzamebuurten_titelpagina's</vt:lpstr>
      <vt:lpstr>Presentatie_Zorgzamebuurten_logorechts</vt:lpstr>
      <vt:lpstr>Presentatie_Zorgzamebuurten_logorechts_foto's</vt:lpstr>
      <vt:lpstr>Caring Neighbourhoods </vt:lpstr>
      <vt:lpstr>Meaning ‘Caring Neighbourhoods’</vt:lpstr>
      <vt:lpstr>Vision on Caring Neighbourhoods</vt:lpstr>
      <vt:lpstr>Goals of Caring Neighbourhoods</vt:lpstr>
      <vt:lpstr>Frame of reference  with 8 building stones</vt:lpstr>
      <vt:lpstr>PowerPoint-presentatie</vt:lpstr>
      <vt:lpstr>Flemish policy on Caring Neighbourhoods</vt:lpstr>
      <vt:lpstr>Flemish policy on Caring Neighbourhoods</vt:lpstr>
      <vt:lpstr>Flemish policy on Caring Neighbourhoods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Demeulemeester Oele</dc:creator>
  <cp:lastModifiedBy>Van Vreckem Isabelle</cp:lastModifiedBy>
  <cp:revision>3</cp:revision>
  <dcterms:created xsi:type="dcterms:W3CDTF">2021-06-14T09:55:19Z</dcterms:created>
  <dcterms:modified xsi:type="dcterms:W3CDTF">2023-06-28T13:47:15Z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0x0101000233BBF4F0FDD447B67CBD23494C8B0F</vt:lpwstr>
  </property>
</Properties>
</file>