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3" r:id="rId6"/>
    <p:sldMasterId id="2147483660" r:id="rId7"/>
    <p:sldMasterId id="2147483683" r:id="rId8"/>
    <p:sldMasterId id="2147483717" r:id="rId9"/>
  </p:sldMasterIdLst>
  <p:notesMasterIdLst>
    <p:notesMasterId r:id="rId28"/>
  </p:notesMasterIdLst>
  <p:handoutMasterIdLst>
    <p:handoutMasterId r:id="rId29"/>
  </p:handoutMasterIdLst>
  <p:sldIdLst>
    <p:sldId id="309" r:id="rId10"/>
    <p:sldId id="262" r:id="rId11"/>
    <p:sldId id="268" r:id="rId12"/>
    <p:sldId id="334" r:id="rId13"/>
    <p:sldId id="335" r:id="rId14"/>
    <p:sldId id="266" r:id="rId15"/>
    <p:sldId id="340" r:id="rId16"/>
    <p:sldId id="337" r:id="rId17"/>
    <p:sldId id="341" r:id="rId18"/>
    <p:sldId id="339" r:id="rId19"/>
    <p:sldId id="257" r:id="rId20"/>
    <p:sldId id="344" r:id="rId21"/>
    <p:sldId id="345" r:id="rId22"/>
    <p:sldId id="346" r:id="rId23"/>
    <p:sldId id="347" r:id="rId24"/>
    <p:sldId id="349" r:id="rId25"/>
    <p:sldId id="342" r:id="rId26"/>
    <p:sldId id="311"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4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ike Fobelets" initials="MF" lastIdx="2" clrIdx="0">
    <p:extLst>
      <p:ext uri="{19B8F6BF-5375-455C-9EA6-DF929625EA0E}">
        <p15:presenceInfo xmlns:p15="http://schemas.microsoft.com/office/powerpoint/2012/main" userId="Maaike Fobele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95F"/>
    <a:srgbClr val="657F00"/>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 pos="744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30-6-2023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30/06/2023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informal and formal care and welfare organizations in the area and approached them for interviews. We had our assumptions, but we needed concrete data from the neighborhood itself to draw up an action plan. Shortly after the start of the project, a construction worker joined the team. As a resident of Sint Gillis, our community worker </a:t>
            </a:r>
            <a:r>
              <a:rPr lang="en-US" dirty="0" err="1"/>
              <a:t>Asena</a:t>
            </a:r>
            <a:r>
              <a:rPr lang="en-US" dirty="0"/>
              <a:t> mapped the neighborhood to identify and reach informal and grassroots organizations, and after a while also key figures in the neighborhoods.</a:t>
            </a:r>
            <a:endParaRPr lang="nl-BE" dirty="0"/>
          </a:p>
        </p:txBody>
      </p:sp>
      <p:sp>
        <p:nvSpPr>
          <p:cNvPr id="4" name="Slide Number Placehold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67362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1. Library= meeting point in </a:t>
            </a:r>
            <a:r>
              <a:rPr lang="nl-BE" dirty="0" err="1"/>
              <a:t>the</a:t>
            </a:r>
            <a:r>
              <a:rPr lang="nl-BE" dirty="0"/>
              <a:t> </a:t>
            </a:r>
            <a:r>
              <a:rPr lang="nl-BE" dirty="0" err="1"/>
              <a:t>neighbourhood</a:t>
            </a:r>
            <a:r>
              <a:rPr lang="nl-BE" dirty="0"/>
              <a:t> </a:t>
            </a:r>
            <a:r>
              <a:rPr lang="nl-BE" dirty="0" err="1"/>
              <a:t>and</a:t>
            </a:r>
            <a:r>
              <a:rPr lang="nl-BE" dirty="0"/>
              <a:t> a safe </a:t>
            </a:r>
            <a:r>
              <a:rPr lang="nl-BE" dirty="0" err="1"/>
              <a:t>space</a:t>
            </a:r>
            <a:r>
              <a:rPr lang="nl-BE" dirty="0"/>
              <a:t> </a:t>
            </a:r>
            <a:r>
              <a:rPr lang="nl-BE" dirty="0" err="1"/>
              <a:t>for</a:t>
            </a:r>
            <a:r>
              <a:rPr lang="nl-BE" dirty="0"/>
              <a:t> </a:t>
            </a:r>
            <a:r>
              <a:rPr lang="nl-BE" dirty="0" err="1"/>
              <a:t>children</a:t>
            </a:r>
            <a:r>
              <a:rPr lang="nl-BE" dirty="0"/>
              <a:t> </a:t>
            </a:r>
            <a:r>
              <a:rPr lang="nl-BE" dirty="0" err="1"/>
              <a:t>and</a:t>
            </a:r>
            <a:r>
              <a:rPr lang="nl-BE" dirty="0"/>
              <a:t> families</a:t>
            </a:r>
          </a:p>
          <a:p>
            <a:r>
              <a:rPr lang="nl-BE" dirty="0"/>
              <a:t>2. super </a:t>
            </a:r>
            <a:r>
              <a:rPr lang="nl-BE" dirty="0" err="1"/>
              <a:t>diversity</a:t>
            </a:r>
            <a:r>
              <a:rPr lang="nl-BE" dirty="0"/>
              <a:t>= </a:t>
            </a:r>
            <a:r>
              <a:rPr lang="nl-BE" dirty="0" err="1"/>
              <a:t>challenge</a:t>
            </a:r>
            <a:r>
              <a:rPr lang="nl-BE" dirty="0"/>
              <a:t> </a:t>
            </a:r>
            <a:r>
              <a:rPr lang="nl-BE" dirty="0" err="1"/>
              <a:t>for</a:t>
            </a:r>
            <a:r>
              <a:rPr lang="nl-BE" dirty="0"/>
              <a:t> </a:t>
            </a:r>
            <a:r>
              <a:rPr lang="nl-BE" dirty="0" err="1"/>
              <a:t>inclusion</a:t>
            </a:r>
            <a:r>
              <a:rPr lang="nl-BE" dirty="0"/>
              <a:t> in </a:t>
            </a:r>
            <a:r>
              <a:rPr lang="nl-BE" dirty="0" err="1"/>
              <a:t>the</a:t>
            </a:r>
            <a:r>
              <a:rPr lang="nl-BE" dirty="0"/>
              <a:t> </a:t>
            </a:r>
            <a:r>
              <a:rPr lang="nl-BE" dirty="0" err="1"/>
              <a:t>library</a:t>
            </a:r>
            <a:endParaRPr lang="nl-BE" dirty="0"/>
          </a:p>
          <a:p>
            <a:pPr marL="0" indent="0">
              <a:buNone/>
            </a:pPr>
            <a:r>
              <a:rPr lang="nl-BE" dirty="0" err="1"/>
              <a:t>Conclusion</a:t>
            </a:r>
            <a:r>
              <a:rPr lang="nl-BE" dirty="0"/>
              <a:t>: </a:t>
            </a:r>
            <a:r>
              <a:rPr lang="nl-BE" sz="1200" kern="1200" dirty="0">
                <a:solidFill>
                  <a:schemeClr val="tx1"/>
                </a:solidFill>
                <a:effectLst/>
                <a:latin typeface="+mn-lt"/>
                <a:ea typeface="+mn-ea"/>
                <a:cs typeface="+mn-cs"/>
              </a:rPr>
              <a:t>Zo spelen we enerzijds preventief in op de noden van de kinderen (thuistaal en schooltaal als gelijkwaardig zien én verbinding tussen de kinderen stimuleren), sensibiliseren leerkrachten en </a:t>
            </a:r>
            <a:r>
              <a:rPr lang="nl-BE" sz="1200" kern="1200" dirty="0" err="1">
                <a:solidFill>
                  <a:schemeClr val="tx1"/>
                </a:solidFill>
                <a:effectLst/>
                <a:latin typeface="+mn-lt"/>
                <a:ea typeface="+mn-ea"/>
                <a:cs typeface="+mn-cs"/>
              </a:rPr>
              <a:t>bibmedewerkers</a:t>
            </a:r>
            <a:r>
              <a:rPr lang="nl-BE" sz="1200" kern="1200" dirty="0">
                <a:solidFill>
                  <a:schemeClr val="tx1"/>
                </a:solidFill>
                <a:effectLst/>
                <a:latin typeface="+mn-lt"/>
                <a:ea typeface="+mn-ea"/>
                <a:cs typeface="+mn-cs"/>
              </a:rPr>
              <a:t> over de kracht van meertaligheid en hoe hiermee om te gaan en zetten we sterk in op participatie en inclusie door ouders te verbinden met elkaar, te verbinden met de bib en met de school. Gelijktijdig worden </a:t>
            </a:r>
            <a:r>
              <a:rPr lang="nl-BE" sz="1200" kern="1200" dirty="0" err="1">
                <a:solidFill>
                  <a:schemeClr val="tx1"/>
                </a:solidFill>
                <a:effectLst/>
                <a:latin typeface="+mn-lt"/>
                <a:ea typeface="+mn-ea"/>
                <a:cs typeface="+mn-cs"/>
              </a:rPr>
              <a:t>bibmedewerkers</a:t>
            </a:r>
            <a:r>
              <a:rPr lang="nl-BE" sz="1200" kern="1200" dirty="0">
                <a:solidFill>
                  <a:schemeClr val="tx1"/>
                </a:solidFill>
                <a:effectLst/>
                <a:latin typeface="+mn-lt"/>
                <a:ea typeface="+mn-ea"/>
                <a:cs typeface="+mn-cs"/>
              </a:rPr>
              <a:t> gevormd om dit aanbod zelfstandig te kunnen blijven aanbieden op lange termijn. Daarbij denken we ook na om vrijwilligers hierin op te leiden en denken we specifiek aan ouders die we hebben ontmoet in de Balderschool</a:t>
            </a:r>
            <a:endParaRPr lang="nl-BE" dirty="0"/>
          </a:p>
        </p:txBody>
      </p:sp>
      <p:sp>
        <p:nvSpPr>
          <p:cNvPr id="4" name="Slide Number Placehold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396695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119803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Paradigmashift: van ‘hulpeloos’ naar ‘veerkrachtig’ </a:t>
            </a:r>
          </a:p>
        </p:txBody>
      </p:sp>
      <p:sp>
        <p:nvSpPr>
          <p:cNvPr id="4" name="Slide Number Placehold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1443073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12.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8.gi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8.gi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8.gi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8.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CED3B-AEF0-45A4-BB9E-97121D362407}"/>
              </a:ext>
            </a:extLst>
          </p:cNvPr>
          <p:cNvSpPr>
            <a:spLocks noGrp="1"/>
          </p:cNvSpPr>
          <p:nvPr>
            <p:ph type="title"/>
          </p:nvPr>
        </p:nvSpPr>
        <p:spPr/>
        <p:txBody>
          <a:bodyPr/>
          <a:lstStyle/>
          <a:p>
            <a:r>
              <a:rPr lang="nl-NL"/>
              <a:t>Klik om stijl te bewerken</a:t>
            </a:r>
            <a:endParaRPr lang="nl-BE"/>
          </a:p>
        </p:txBody>
      </p:sp>
      <p:sp>
        <p:nvSpPr>
          <p:cNvPr id="3" name="Tijdelijke aanduiding voor voettekst 2">
            <a:extLst>
              <a:ext uri="{FF2B5EF4-FFF2-40B4-BE49-F238E27FC236}">
                <a16:creationId xmlns:a16="http://schemas.microsoft.com/office/drawing/2014/main" id="{534387AF-747D-4876-9C10-55DE9C23838D}"/>
              </a:ext>
            </a:extLst>
          </p:cNvPr>
          <p:cNvSpPr>
            <a:spLocks noGrp="1"/>
          </p:cNvSpPr>
          <p:nvPr>
            <p:ph type="ftr" sz="quarter" idx="10"/>
          </p:nvPr>
        </p:nvSpPr>
        <p:spPr/>
        <p:txBody>
          <a:bodyPr/>
          <a:lstStyle/>
          <a:p>
            <a:endParaRPr lang="nl-BE"/>
          </a:p>
        </p:txBody>
      </p:sp>
      <p:sp>
        <p:nvSpPr>
          <p:cNvPr id="4" name="Tijdelijke aanduiding voor dianummer 3">
            <a:extLst>
              <a:ext uri="{FF2B5EF4-FFF2-40B4-BE49-F238E27FC236}">
                <a16:creationId xmlns:a16="http://schemas.microsoft.com/office/drawing/2014/main" id="{7F9C32E7-8CD2-4866-B2E2-E700ED79070D}"/>
              </a:ext>
            </a:extLst>
          </p:cNvPr>
          <p:cNvSpPr>
            <a:spLocks noGrp="1"/>
          </p:cNvSpPr>
          <p:nvPr>
            <p:ph type="sldNum" sz="quarter" idx="11"/>
          </p:nvPr>
        </p:nvSpPr>
        <p:spPr/>
        <p:txBody>
          <a:bodyPr/>
          <a:lstStyle/>
          <a:p>
            <a:r>
              <a:rPr lang="nl-BE" b="1"/>
              <a:t>│</a:t>
            </a:r>
            <a:fld id="{B263F6C6-2226-4286-8995-C42CB1E7C290}" type="slidenum">
              <a:rPr lang="nl-BE" smtClean="0"/>
              <a:pPr/>
              <a:t>‹nr.›</a:t>
            </a:fld>
            <a:endParaRPr lang="nl-BE"/>
          </a:p>
        </p:txBody>
      </p:sp>
      <p:sp>
        <p:nvSpPr>
          <p:cNvPr id="5" name="Tijdelijke aanduiding voor inhoud 2">
            <a:extLst>
              <a:ext uri="{FF2B5EF4-FFF2-40B4-BE49-F238E27FC236}">
                <a16:creationId xmlns:a16="http://schemas.microsoft.com/office/drawing/2014/main" id="{1AFAD6C4-215A-41D2-91C9-8E07AAE6EB09}"/>
              </a:ext>
            </a:extLst>
          </p:cNvPr>
          <p:cNvSpPr>
            <a:spLocks noGrp="1"/>
          </p:cNvSpPr>
          <p:nvPr>
            <p:ph sz="half" idx="1"/>
          </p:nvPr>
        </p:nvSpPr>
        <p:spPr>
          <a:xfrm>
            <a:off x="1085088" y="2115126"/>
            <a:ext cx="10569312" cy="3536873"/>
          </a:xfrm>
        </p:spPr>
        <p:txBody>
          <a:bodyPr bIns="0"/>
          <a:lstStyle>
            <a:lvl1pPr marL="0" indent="0">
              <a:lnSpc>
                <a:spcPct val="90000"/>
              </a:lnSpc>
              <a:buFontTx/>
              <a:buBlip>
                <a:blip r:embed="rId2"/>
              </a:buBlip>
              <a:defRPr sz="2200">
                <a:latin typeface="Calibri" panose="020F0502020204030204" pitchFamily="34" charset="0"/>
                <a:cs typeface="Calibri" panose="020F0502020204030204" pitchFamily="34" charset="0"/>
              </a:defRPr>
            </a:lvl1pPr>
            <a:lvl2pPr>
              <a:lnSpc>
                <a:spcPct val="90000"/>
              </a:lnSpc>
              <a:buSzPct val="75000"/>
              <a:buFontTx/>
              <a:buBlip>
                <a:blip r:embed="rId3"/>
              </a:buBlip>
              <a:defRPr sz="2200">
                <a:solidFill>
                  <a:schemeClr val="bg1">
                    <a:lumMod val="50000"/>
                  </a:schemeClr>
                </a:solidFill>
                <a:latin typeface="Calibri" panose="020F0502020204030204" pitchFamily="34" charset="0"/>
                <a:cs typeface="Calibri" panose="020F0502020204030204" pitchFamily="34" charset="0"/>
              </a:defRPr>
            </a:lvl2pPr>
            <a:lvl3pPr>
              <a:lnSpc>
                <a:spcPct val="90000"/>
              </a:lnSpc>
              <a:buSzPct val="85000"/>
              <a:defRPr>
                <a:latin typeface="Calibri" panose="020F0502020204030204" pitchFamily="34" charset="0"/>
                <a:cs typeface="Calibri" panose="020F0502020204030204" pitchFamily="34" charset="0"/>
              </a:defRPr>
            </a:lvl3pPr>
            <a:lvl4pPr>
              <a:lnSpc>
                <a:spcPct val="90000"/>
              </a:lnSpc>
              <a:defRPr>
                <a:latin typeface="Calibri" panose="020F0502020204030204" pitchFamily="34" charset="0"/>
                <a:cs typeface="Calibri" panose="020F0502020204030204" pitchFamily="34" charset="0"/>
              </a:defRPr>
            </a:lvl4pPr>
            <a:lvl5pPr>
              <a:lnSpc>
                <a:spcPct val="90000"/>
              </a:lnSpc>
              <a:defRPr>
                <a:latin typeface="Calibri" panose="020F0502020204030204" pitchFamily="34" charset="0"/>
                <a:cs typeface="Calibri" panose="020F05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758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lleen titel">
    <p:spTree>
      <p:nvGrpSpPr>
        <p:cNvPr id="1" name=""/>
        <p:cNvGrpSpPr/>
        <p:nvPr/>
      </p:nvGrpSpPr>
      <p:grpSpPr>
        <a:xfrm>
          <a:off x="0" y="0"/>
          <a:ext cx="0" cy="0"/>
          <a:chOff x="0" y="0"/>
          <a:chExt cx="0" cy="0"/>
        </a:xfrm>
      </p:grpSpPr>
      <p:pic>
        <p:nvPicPr>
          <p:cNvPr id="4" name="Afbeelding 3" descr="Afbeelding met boom, persoon, buiten&#10;&#10;Automatisch gegenereerde beschrijving">
            <a:extLst>
              <a:ext uri="{FF2B5EF4-FFF2-40B4-BE49-F238E27FC236}">
                <a16:creationId xmlns:a16="http://schemas.microsoft.com/office/drawing/2014/main" id="{F6051558-9BB6-4A0C-8F04-B17C90D0E7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127" y="0"/>
            <a:ext cx="11801856" cy="6858000"/>
          </a:xfrm>
          <a:prstGeom prst="rect">
            <a:avLst/>
          </a:prstGeom>
        </p:spPr>
      </p:pic>
      <p:sp>
        <p:nvSpPr>
          <p:cNvPr id="8" name="Rechthoek 7">
            <a:extLst>
              <a:ext uri="{FF2B5EF4-FFF2-40B4-BE49-F238E27FC236}">
                <a16:creationId xmlns:a16="http://schemas.microsoft.com/office/drawing/2014/main" id="{F74A2868-6739-4EA8-B1AB-3185A74DC955}"/>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9" name="Afbeelding 8" descr="Afbeelding met tekst, illustratie&#10;&#10;Automatisch gegenereerde beschrijving">
            <a:extLst>
              <a:ext uri="{FF2B5EF4-FFF2-40B4-BE49-F238E27FC236}">
                <a16:creationId xmlns:a16="http://schemas.microsoft.com/office/drawing/2014/main" id="{082EFEB0-23F9-45F2-96EE-98809474E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172" y="5909761"/>
            <a:ext cx="2089371" cy="685004"/>
          </a:xfrm>
          <a:prstGeom prst="rect">
            <a:avLst/>
          </a:prstGeom>
        </p:spPr>
      </p:pic>
      <p:pic>
        <p:nvPicPr>
          <p:cNvPr id="15" name="Afbeelding 14">
            <a:extLst>
              <a:ext uri="{FF2B5EF4-FFF2-40B4-BE49-F238E27FC236}">
                <a16:creationId xmlns:a16="http://schemas.microsoft.com/office/drawing/2014/main" id="{9D787B46-DBBA-4435-861E-6A422B1650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189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lleen titel">
    <p:spTree>
      <p:nvGrpSpPr>
        <p:cNvPr id="1" name=""/>
        <p:cNvGrpSpPr/>
        <p:nvPr/>
      </p:nvGrpSpPr>
      <p:grpSpPr>
        <a:xfrm>
          <a:off x="0" y="0"/>
          <a:ext cx="0" cy="0"/>
          <a:chOff x="0" y="0"/>
          <a:chExt cx="0" cy="0"/>
        </a:xfrm>
      </p:grpSpPr>
      <p:pic>
        <p:nvPicPr>
          <p:cNvPr id="3" name="Afbeelding 2" descr="Afbeelding met persoon, boom, buiten&#10;&#10;Automatisch gegenereerde beschrijving">
            <a:extLst>
              <a:ext uri="{FF2B5EF4-FFF2-40B4-BE49-F238E27FC236}">
                <a16:creationId xmlns:a16="http://schemas.microsoft.com/office/drawing/2014/main" id="{A5289839-AB43-47F0-986A-775A13534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92" y="0"/>
            <a:ext cx="11801856" cy="6858000"/>
          </a:xfrm>
          <a:prstGeom prst="rect">
            <a:avLst/>
          </a:prstGeom>
        </p:spPr>
      </p:pic>
      <p:sp>
        <p:nvSpPr>
          <p:cNvPr id="8" name="Rechthoek 7">
            <a:extLst>
              <a:ext uri="{FF2B5EF4-FFF2-40B4-BE49-F238E27FC236}">
                <a16:creationId xmlns:a16="http://schemas.microsoft.com/office/drawing/2014/main" id="{F74A2868-6739-4EA8-B1AB-3185A74DC955}"/>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9" name="Afbeelding 8" descr="Afbeelding met tekst, illustratie&#10;&#10;Automatisch gegenereerde beschrijving">
            <a:extLst>
              <a:ext uri="{FF2B5EF4-FFF2-40B4-BE49-F238E27FC236}">
                <a16:creationId xmlns:a16="http://schemas.microsoft.com/office/drawing/2014/main" id="{082EFEB0-23F9-45F2-96EE-98809474E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172" y="5909761"/>
            <a:ext cx="2089371" cy="685004"/>
          </a:xfrm>
          <a:prstGeom prst="rect">
            <a:avLst/>
          </a:prstGeom>
        </p:spPr>
      </p:pic>
      <p:pic>
        <p:nvPicPr>
          <p:cNvPr id="15" name="Afbeelding 14">
            <a:extLst>
              <a:ext uri="{FF2B5EF4-FFF2-40B4-BE49-F238E27FC236}">
                <a16:creationId xmlns:a16="http://schemas.microsoft.com/office/drawing/2014/main" id="{9D787B46-DBBA-4435-861E-6A422B1650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1062942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79747" y="297001"/>
            <a:ext cx="11508928" cy="6265475"/>
            <a:chOff x="288000" y="288000"/>
            <a:chExt cx="8553506" cy="6265475"/>
          </a:xfrm>
          <a:solidFill>
            <a:srgbClr val="EB595F"/>
          </a:solidFill>
        </p:grpSpPr>
        <p:sp>
          <p:nvSpPr>
            <p:cNvPr id="10" name="Rechthoek 9"/>
            <p:cNvSpPr>
              <a:spLocks/>
            </p:cNvSpPr>
            <p:nvPr userDrawn="1"/>
          </p:nvSpPr>
          <p:spPr>
            <a:xfrm>
              <a:off x="288000" y="288000"/>
              <a:ext cx="6767999"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mn-lt"/>
              </a:endParaRPr>
            </a:p>
          </p:txBody>
        </p:sp>
        <p:sp>
          <p:nvSpPr>
            <p:cNvPr id="11" name="Rechthoekige driehoek 10"/>
            <p:cNvSpPr/>
            <p:nvPr userDrawn="1"/>
          </p:nvSpPr>
          <p:spPr>
            <a:xfrm>
              <a:off x="705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mn-lt"/>
              </a:endParaRPr>
            </a:p>
          </p:txBody>
        </p:sp>
      </p:grpSp>
      <p:sp>
        <p:nvSpPr>
          <p:cNvPr id="2" name="Titel 1"/>
          <p:cNvSpPr>
            <a:spLocks noGrp="1"/>
          </p:cNvSpPr>
          <p:nvPr>
            <p:ph type="ctrTitle"/>
          </p:nvPr>
        </p:nvSpPr>
        <p:spPr>
          <a:xfrm>
            <a:off x="2028826" y="2520002"/>
            <a:ext cx="8022736" cy="1528124"/>
          </a:xfrm>
        </p:spPr>
        <p:txBody>
          <a:bodyPr anchor="b" anchorCtr="0">
            <a:noAutofit/>
          </a:bodyPr>
          <a:lstStyle>
            <a:lvl1pPr algn="l">
              <a:lnSpc>
                <a:spcPts val="5400"/>
              </a:lnSpc>
              <a:defRPr sz="54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2026380" y="4174702"/>
            <a:ext cx="8041545" cy="1019298"/>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Calibri" panose="020F0502020204030204" pitchFamily="34" charset="0"/>
                <a:cs typeface="Calibri" panose="020F0502020204030204" pitchFamily="34" charset="0"/>
              </a:defRPr>
            </a:lvl1pPr>
            <a:lvl5pPr>
              <a:defRPr>
                <a:solidFill>
                  <a:schemeClr val="bg1"/>
                </a:solidFill>
                <a:latin typeface="Calibri" panose="020F0502020204030204" pitchFamily="34" charset="0"/>
                <a:cs typeface="Calibri" panose="020F0502020204030204" pitchFamily="34" charset="0"/>
              </a:defRPr>
            </a:lvl5pPr>
          </a:lstStyle>
          <a:p>
            <a:pPr lvl="0"/>
            <a:r>
              <a:rPr lang="nl-NL"/>
              <a:t>KLIK OM DE MODELSTIJLEN TE BEWERKEN</a:t>
            </a:r>
          </a:p>
          <a:p>
            <a:pPr lvl="4"/>
            <a:endParaRPr lang="nl-BE"/>
          </a:p>
        </p:txBody>
      </p:sp>
      <p:pic>
        <p:nvPicPr>
          <p:cNvPr id="15" name="Afbeelding 14" descr="Afbeelding met tekst, illustratie&#10;&#10;Automatisch gegenereerde beschrijving">
            <a:extLst>
              <a:ext uri="{FF2B5EF4-FFF2-40B4-BE49-F238E27FC236}">
                <a16:creationId xmlns:a16="http://schemas.microsoft.com/office/drawing/2014/main" id="{8DAF1E00-B493-4AA5-AC61-E93D84773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7" name="Afbeelding 16">
            <a:extLst>
              <a:ext uri="{FF2B5EF4-FFF2-40B4-BE49-F238E27FC236}">
                <a16:creationId xmlns:a16="http://schemas.microsoft.com/office/drawing/2014/main" id="{399FA3F6-B5E9-49BB-8E89-2910D3AE499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16" name="Groeperen 15"/>
          <p:cNvGrpSpPr/>
          <p:nvPr userDrawn="1"/>
        </p:nvGrpSpPr>
        <p:grpSpPr>
          <a:xfrm>
            <a:off x="279746" y="297001"/>
            <a:ext cx="8170057" cy="6265475"/>
            <a:chOff x="288001" y="288000"/>
            <a:chExt cx="6033505" cy="6265475"/>
          </a:xfrm>
          <a:solidFill>
            <a:srgbClr val="EB595F"/>
          </a:solidFill>
        </p:grpSpPr>
        <p:sp>
          <p:nvSpPr>
            <p:cNvPr id="12" name="Rechthoek 11"/>
            <p:cNvSpPr>
              <a:spLocks/>
            </p:cNvSpPr>
            <p:nvPr userDrawn="1"/>
          </p:nvSpPr>
          <p:spPr>
            <a:xfrm>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sp>
          <p:nvSpPr>
            <p:cNvPr id="13" name="Rechthoekige driehoek 12"/>
            <p:cNvSpPr/>
            <p:nvPr userDrawn="1"/>
          </p:nvSpPr>
          <p:spPr>
            <a:xfrm>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428750" y="2556000"/>
            <a:ext cx="5331897"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430853" y="4650972"/>
            <a:ext cx="5331897" cy="1224000"/>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mn-lt"/>
              </a:defRPr>
            </a:lvl5pPr>
          </a:lstStyle>
          <a:p>
            <a:pPr lvl="0"/>
            <a:r>
              <a:rPr lang="nl-NL"/>
              <a:t>KLIK OM DE MODELSTIJLEN TE BEWERKEN</a:t>
            </a:r>
          </a:p>
          <a:p>
            <a:pPr lvl="4"/>
            <a:endParaRPr lang="nl-BE"/>
          </a:p>
        </p:txBody>
      </p:sp>
      <p:pic>
        <p:nvPicPr>
          <p:cNvPr id="15" name="Afbeelding 14" descr="Afbeelding met tekst, illustratie&#10;&#10;Automatisch gegenereerde beschrijving">
            <a:extLst>
              <a:ext uri="{FF2B5EF4-FFF2-40B4-BE49-F238E27FC236}">
                <a16:creationId xmlns:a16="http://schemas.microsoft.com/office/drawing/2014/main" id="{CACC6401-E5EE-4808-B334-F15A1E766B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7" name="Afbeelding 16">
            <a:extLst>
              <a:ext uri="{FF2B5EF4-FFF2-40B4-BE49-F238E27FC236}">
                <a16:creationId xmlns:a16="http://schemas.microsoft.com/office/drawing/2014/main" id="{8C9FA522-79CE-44C5-A5EE-B339FF03675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8A7896A3-BF97-45CB-90E7-9AFFC396EFF7}"/>
              </a:ext>
            </a:extLst>
          </p:cNvPr>
          <p:cNvSpPr/>
          <p:nvPr userDrawn="1"/>
        </p:nvSpPr>
        <p:spPr>
          <a:xfrm>
            <a:off x="4671276" y="294049"/>
            <a:ext cx="7240976" cy="6264000"/>
          </a:xfrm>
          <a:prstGeom prst="rect">
            <a:avLst/>
          </a:prstGeom>
          <a:pattFill prst="wdUpDiag">
            <a:fgClr>
              <a:srgbClr val="EB595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6" name="Groeperen 15"/>
          <p:cNvGrpSpPr/>
          <p:nvPr userDrawn="1"/>
        </p:nvGrpSpPr>
        <p:grpSpPr>
          <a:xfrm>
            <a:off x="279746" y="297001"/>
            <a:ext cx="8170057" cy="6265475"/>
            <a:chOff x="288001" y="288000"/>
            <a:chExt cx="6033505" cy="6265475"/>
          </a:xfrm>
          <a:solidFill>
            <a:srgbClr val="EB595F"/>
          </a:solidFill>
        </p:grpSpPr>
        <p:sp>
          <p:nvSpPr>
            <p:cNvPr id="12" name="Rechthoek 11"/>
            <p:cNvSpPr>
              <a:spLocks/>
            </p:cNvSpPr>
            <p:nvPr userDrawn="1"/>
          </p:nvSpPr>
          <p:spPr>
            <a:xfrm>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sp>
          <p:nvSpPr>
            <p:cNvPr id="13" name="Rechthoekige driehoek 12"/>
            <p:cNvSpPr/>
            <p:nvPr userDrawn="1"/>
          </p:nvSpPr>
          <p:spPr>
            <a:xfrm>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428750" y="2556000"/>
            <a:ext cx="5331897"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430853" y="4650972"/>
            <a:ext cx="5331897" cy="1224000"/>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mn-lt"/>
              </a:defRPr>
            </a:lvl5pPr>
          </a:lstStyle>
          <a:p>
            <a:pPr lvl="0"/>
            <a:r>
              <a:rPr lang="nl-NL"/>
              <a:t>KLIK OM DE MODELSTIJLEN TE BEWERKEN</a:t>
            </a:r>
          </a:p>
          <a:p>
            <a:pPr lvl="4"/>
            <a:endParaRPr lang="nl-BE"/>
          </a:p>
        </p:txBody>
      </p:sp>
      <p:pic>
        <p:nvPicPr>
          <p:cNvPr id="15" name="Afbeelding 14" descr="Afbeelding met tekst, illustratie&#10;&#10;Automatisch gegenereerde beschrijving">
            <a:extLst>
              <a:ext uri="{FF2B5EF4-FFF2-40B4-BE49-F238E27FC236}">
                <a16:creationId xmlns:a16="http://schemas.microsoft.com/office/drawing/2014/main" id="{CACC6401-E5EE-4808-B334-F15A1E766B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7" name="Afbeelding 16">
            <a:extLst>
              <a:ext uri="{FF2B5EF4-FFF2-40B4-BE49-F238E27FC236}">
                <a16:creationId xmlns:a16="http://schemas.microsoft.com/office/drawing/2014/main" id="{8C9FA522-79CE-44C5-A5EE-B339FF03675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276467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7" name="Afbeelding 6" descr="Afbeelding met buiten, persoon, park&#10;&#10;Automatisch gegenereerde beschrijving">
            <a:extLst>
              <a:ext uri="{FF2B5EF4-FFF2-40B4-BE49-F238E27FC236}">
                <a16:creationId xmlns:a16="http://schemas.microsoft.com/office/drawing/2014/main" id="{F260DA0D-4673-4408-8099-E27D515B20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416" y="295656"/>
            <a:ext cx="11631168" cy="6266688"/>
          </a:xfrm>
          <a:prstGeom prst="rect">
            <a:avLst/>
          </a:prstGeom>
        </p:spPr>
      </p:pic>
      <p:grpSp>
        <p:nvGrpSpPr>
          <p:cNvPr id="16" name="Groeperen 15"/>
          <p:cNvGrpSpPr/>
          <p:nvPr userDrawn="1"/>
        </p:nvGrpSpPr>
        <p:grpSpPr>
          <a:xfrm>
            <a:off x="279746" y="297001"/>
            <a:ext cx="8170057" cy="6265475"/>
            <a:chOff x="288001" y="288000"/>
            <a:chExt cx="6033505" cy="6265475"/>
          </a:xfrm>
          <a:solidFill>
            <a:srgbClr val="EB595F"/>
          </a:solidFill>
        </p:grpSpPr>
        <p:sp>
          <p:nvSpPr>
            <p:cNvPr id="12" name="Rechthoek 11"/>
            <p:cNvSpPr>
              <a:spLocks/>
            </p:cNvSpPr>
            <p:nvPr userDrawn="1"/>
          </p:nvSpPr>
          <p:spPr>
            <a:xfrm>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sp>
          <p:nvSpPr>
            <p:cNvPr id="13" name="Rechthoekige driehoek 12"/>
            <p:cNvSpPr/>
            <p:nvPr userDrawn="1"/>
          </p:nvSpPr>
          <p:spPr>
            <a:xfrm>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428750" y="2556000"/>
            <a:ext cx="5331897"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430853" y="4650972"/>
            <a:ext cx="5331897" cy="1224000"/>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mn-lt"/>
              </a:defRPr>
            </a:lvl5pPr>
          </a:lstStyle>
          <a:p>
            <a:pPr lvl="0"/>
            <a:r>
              <a:rPr lang="nl-NL"/>
              <a:t>KLIK OM DE MODELSTIJLEN TE BEWERKEN</a:t>
            </a:r>
          </a:p>
          <a:p>
            <a:pPr lvl="4"/>
            <a:endParaRPr lang="nl-BE"/>
          </a:p>
        </p:txBody>
      </p:sp>
      <p:pic>
        <p:nvPicPr>
          <p:cNvPr id="15" name="Afbeelding 14" descr="Afbeelding met tekst, illustratie&#10;&#10;Automatisch gegenereerde beschrijving">
            <a:extLst>
              <a:ext uri="{FF2B5EF4-FFF2-40B4-BE49-F238E27FC236}">
                <a16:creationId xmlns:a16="http://schemas.microsoft.com/office/drawing/2014/main" id="{CE545FB3-7B14-4F90-B642-2EF6993962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7" name="Afbeelding 16">
            <a:extLst>
              <a:ext uri="{FF2B5EF4-FFF2-40B4-BE49-F238E27FC236}">
                <a16:creationId xmlns:a16="http://schemas.microsoft.com/office/drawing/2014/main" id="{EC58A866-A540-4A52-BAF8-B0693F0346D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291429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eldia">
    <p:spTree>
      <p:nvGrpSpPr>
        <p:cNvPr id="1" name=""/>
        <p:cNvGrpSpPr/>
        <p:nvPr/>
      </p:nvGrpSpPr>
      <p:grpSpPr>
        <a:xfrm>
          <a:off x="0" y="0"/>
          <a:ext cx="0" cy="0"/>
          <a:chOff x="0" y="0"/>
          <a:chExt cx="0" cy="0"/>
        </a:xfrm>
      </p:grpSpPr>
      <p:pic>
        <p:nvPicPr>
          <p:cNvPr id="9" name="Afbeelding 8" descr="Afbeelding met tekst&#10;&#10;Automatisch gegenereerde beschrijving">
            <a:extLst>
              <a:ext uri="{FF2B5EF4-FFF2-40B4-BE49-F238E27FC236}">
                <a16:creationId xmlns:a16="http://schemas.microsoft.com/office/drawing/2014/main" id="{9EAC8BD1-240A-4876-89A3-B702B59C24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416" y="295656"/>
            <a:ext cx="11631168" cy="6264000"/>
          </a:xfrm>
          <a:prstGeom prst="rect">
            <a:avLst/>
          </a:prstGeom>
        </p:spPr>
      </p:pic>
      <p:grpSp>
        <p:nvGrpSpPr>
          <p:cNvPr id="16" name="Groeperen 15"/>
          <p:cNvGrpSpPr/>
          <p:nvPr userDrawn="1"/>
        </p:nvGrpSpPr>
        <p:grpSpPr>
          <a:xfrm>
            <a:off x="279746" y="297001"/>
            <a:ext cx="8170057" cy="6265475"/>
            <a:chOff x="288001" y="288000"/>
            <a:chExt cx="6033505" cy="6265475"/>
          </a:xfrm>
          <a:solidFill>
            <a:srgbClr val="EB595F"/>
          </a:solidFill>
        </p:grpSpPr>
        <p:sp>
          <p:nvSpPr>
            <p:cNvPr id="12" name="Rechthoek 11"/>
            <p:cNvSpPr>
              <a:spLocks/>
            </p:cNvSpPr>
            <p:nvPr userDrawn="1"/>
          </p:nvSpPr>
          <p:spPr>
            <a:xfrm>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sp>
          <p:nvSpPr>
            <p:cNvPr id="13" name="Rechthoekige driehoek 12"/>
            <p:cNvSpPr/>
            <p:nvPr userDrawn="1"/>
          </p:nvSpPr>
          <p:spPr>
            <a:xfrm>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428750" y="2556000"/>
            <a:ext cx="5331897"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430853" y="4650972"/>
            <a:ext cx="5331897" cy="1224000"/>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mn-lt"/>
              </a:defRPr>
            </a:lvl5pPr>
          </a:lstStyle>
          <a:p>
            <a:pPr lvl="0"/>
            <a:r>
              <a:rPr lang="nl-NL"/>
              <a:t>KLIK OM DE MODELSTIJLEN TE BEWERKEN</a:t>
            </a:r>
          </a:p>
          <a:p>
            <a:pPr lvl="4"/>
            <a:endParaRPr lang="nl-BE"/>
          </a:p>
        </p:txBody>
      </p:sp>
      <p:pic>
        <p:nvPicPr>
          <p:cNvPr id="10" name="Afbeelding 9" descr="Afbeelding met tekst, illustratie&#10;&#10;Automatisch gegenereerde beschrijving">
            <a:extLst>
              <a:ext uri="{FF2B5EF4-FFF2-40B4-BE49-F238E27FC236}">
                <a16:creationId xmlns:a16="http://schemas.microsoft.com/office/drawing/2014/main" id="{7611247D-A4E9-4E5D-A1D9-C0BB845805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5" name="Afbeelding 14">
            <a:extLst>
              <a:ext uri="{FF2B5EF4-FFF2-40B4-BE49-F238E27FC236}">
                <a16:creationId xmlns:a16="http://schemas.microsoft.com/office/drawing/2014/main" id="{86F12B58-6C5E-4560-A454-0E0B67CC837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4033598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eldia">
    <p:spTree>
      <p:nvGrpSpPr>
        <p:cNvPr id="1" name=""/>
        <p:cNvGrpSpPr/>
        <p:nvPr/>
      </p:nvGrpSpPr>
      <p:grpSpPr>
        <a:xfrm>
          <a:off x="0" y="0"/>
          <a:ext cx="0" cy="0"/>
          <a:chOff x="0" y="0"/>
          <a:chExt cx="0" cy="0"/>
        </a:xfrm>
      </p:grpSpPr>
      <p:pic>
        <p:nvPicPr>
          <p:cNvPr id="5" name="Afbeelding 4" descr="Afbeelding met persoon&#10;&#10;Automatisch gegenereerde beschrijving">
            <a:extLst>
              <a:ext uri="{FF2B5EF4-FFF2-40B4-BE49-F238E27FC236}">
                <a16:creationId xmlns:a16="http://schemas.microsoft.com/office/drawing/2014/main" id="{2D5CDA88-4DE4-485A-978C-471116D89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416" y="295656"/>
            <a:ext cx="11631168" cy="6266688"/>
          </a:xfrm>
          <a:prstGeom prst="rect">
            <a:avLst/>
          </a:prstGeom>
        </p:spPr>
      </p:pic>
      <p:grpSp>
        <p:nvGrpSpPr>
          <p:cNvPr id="16" name="Groeperen 15"/>
          <p:cNvGrpSpPr/>
          <p:nvPr userDrawn="1"/>
        </p:nvGrpSpPr>
        <p:grpSpPr>
          <a:xfrm>
            <a:off x="279746" y="297001"/>
            <a:ext cx="8170057" cy="6265475"/>
            <a:chOff x="288001" y="288000"/>
            <a:chExt cx="6033505" cy="6265475"/>
          </a:xfrm>
          <a:solidFill>
            <a:srgbClr val="EB595F"/>
          </a:solidFill>
        </p:grpSpPr>
        <p:sp>
          <p:nvSpPr>
            <p:cNvPr id="12" name="Rechthoek 11"/>
            <p:cNvSpPr>
              <a:spLocks/>
            </p:cNvSpPr>
            <p:nvPr userDrawn="1"/>
          </p:nvSpPr>
          <p:spPr>
            <a:xfrm>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sp>
          <p:nvSpPr>
            <p:cNvPr id="13" name="Rechthoekige driehoek 12"/>
            <p:cNvSpPr/>
            <p:nvPr userDrawn="1"/>
          </p:nvSpPr>
          <p:spPr>
            <a:xfrm>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428750" y="2556000"/>
            <a:ext cx="5331897"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430853" y="4650972"/>
            <a:ext cx="5331897" cy="1224000"/>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mn-lt"/>
              </a:defRPr>
            </a:lvl5pPr>
          </a:lstStyle>
          <a:p>
            <a:pPr lvl="0"/>
            <a:r>
              <a:rPr lang="nl-NL"/>
              <a:t>KLIK OM DE MODELSTIJLEN TE BEWERKEN</a:t>
            </a:r>
          </a:p>
          <a:p>
            <a:pPr lvl="4"/>
            <a:endParaRPr lang="nl-BE"/>
          </a:p>
        </p:txBody>
      </p:sp>
      <p:pic>
        <p:nvPicPr>
          <p:cNvPr id="10" name="Afbeelding 9" descr="Afbeelding met tekst, illustratie&#10;&#10;Automatisch gegenereerde beschrijving">
            <a:extLst>
              <a:ext uri="{FF2B5EF4-FFF2-40B4-BE49-F238E27FC236}">
                <a16:creationId xmlns:a16="http://schemas.microsoft.com/office/drawing/2014/main" id="{7611247D-A4E9-4E5D-A1D9-C0BB845805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5" name="Afbeelding 14">
            <a:extLst>
              <a:ext uri="{FF2B5EF4-FFF2-40B4-BE49-F238E27FC236}">
                <a16:creationId xmlns:a16="http://schemas.microsoft.com/office/drawing/2014/main" id="{EC58BF63-D13C-48F4-BB4C-B3D0AEE3AD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219356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eldia">
    <p:spTree>
      <p:nvGrpSpPr>
        <p:cNvPr id="1" name=""/>
        <p:cNvGrpSpPr/>
        <p:nvPr/>
      </p:nvGrpSpPr>
      <p:grpSpPr>
        <a:xfrm>
          <a:off x="0" y="0"/>
          <a:ext cx="0" cy="0"/>
          <a:chOff x="0" y="0"/>
          <a:chExt cx="0" cy="0"/>
        </a:xfrm>
      </p:grpSpPr>
      <p:pic>
        <p:nvPicPr>
          <p:cNvPr id="6" name="Afbeelding 5" descr="Afbeelding met persoon, ouder&#10;&#10;Automatisch gegenereerde beschrijving">
            <a:extLst>
              <a:ext uri="{FF2B5EF4-FFF2-40B4-BE49-F238E27FC236}">
                <a16:creationId xmlns:a16="http://schemas.microsoft.com/office/drawing/2014/main" id="{D13205A2-D1A9-4581-9B61-DB9EC1749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416" y="295656"/>
            <a:ext cx="11631168" cy="6266688"/>
          </a:xfrm>
          <a:prstGeom prst="rect">
            <a:avLst/>
          </a:prstGeom>
        </p:spPr>
      </p:pic>
      <p:grpSp>
        <p:nvGrpSpPr>
          <p:cNvPr id="16" name="Groeperen 15"/>
          <p:cNvGrpSpPr/>
          <p:nvPr userDrawn="1"/>
        </p:nvGrpSpPr>
        <p:grpSpPr>
          <a:xfrm>
            <a:off x="279746" y="297001"/>
            <a:ext cx="8170057" cy="6265475"/>
            <a:chOff x="288001" y="288000"/>
            <a:chExt cx="6033505" cy="6265475"/>
          </a:xfrm>
          <a:solidFill>
            <a:srgbClr val="EB595F"/>
          </a:solidFill>
        </p:grpSpPr>
        <p:sp>
          <p:nvSpPr>
            <p:cNvPr id="12" name="Rechthoek 11"/>
            <p:cNvSpPr>
              <a:spLocks/>
            </p:cNvSpPr>
            <p:nvPr userDrawn="1"/>
          </p:nvSpPr>
          <p:spPr>
            <a:xfrm>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sp>
          <p:nvSpPr>
            <p:cNvPr id="13" name="Rechthoekige driehoek 12"/>
            <p:cNvSpPr/>
            <p:nvPr userDrawn="1"/>
          </p:nvSpPr>
          <p:spPr>
            <a:xfrm>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Calibri" panose="020F0502020204030204" pitchFamily="34" charset="0"/>
                <a:cs typeface="Calibri" panose="020F0502020204030204" pitchFamily="34" charset="0"/>
              </a:endParaRPr>
            </a:p>
          </p:txBody>
        </p:sp>
      </p:grpSp>
      <p:sp>
        <p:nvSpPr>
          <p:cNvPr id="2" name="Titel 1"/>
          <p:cNvSpPr>
            <a:spLocks noGrp="1"/>
          </p:cNvSpPr>
          <p:nvPr>
            <p:ph type="ctrTitle"/>
          </p:nvPr>
        </p:nvSpPr>
        <p:spPr>
          <a:xfrm>
            <a:off x="1428750" y="2556000"/>
            <a:ext cx="5331897" cy="1943998"/>
          </a:xfrm>
        </p:spPr>
        <p:txBody>
          <a:bodyPr wrap="square" anchor="t" anchorCtr="0">
            <a:noAutofit/>
          </a:bodyPr>
          <a:lstStyle>
            <a:lvl1pPr algn="l">
              <a:lnSpc>
                <a:spcPts val="5200"/>
              </a:lnSpc>
              <a:defRPr sz="52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430853" y="4650972"/>
            <a:ext cx="5331897" cy="1224000"/>
          </a:xfrm>
          <a:prstGeom prst="rect">
            <a:avLst/>
          </a:prstGeom>
        </p:spPr>
        <p:txBody>
          <a:bodyPr bIns="0">
            <a:noAutofit/>
          </a:bodyPr>
          <a:lstStyle>
            <a:lvl1pPr marL="0" indent="0" algn="l">
              <a:lnSpc>
                <a:spcPts val="1760"/>
              </a:lnSpc>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mn-lt"/>
              </a:defRPr>
            </a:lvl5pPr>
          </a:lstStyle>
          <a:p>
            <a:pPr lvl="0"/>
            <a:r>
              <a:rPr lang="nl-NL"/>
              <a:t>KLIK OM DE MODELSTIJLEN TE BEWERKEN</a:t>
            </a:r>
          </a:p>
          <a:p>
            <a:pPr lvl="4"/>
            <a:endParaRPr lang="nl-BE"/>
          </a:p>
        </p:txBody>
      </p:sp>
      <p:pic>
        <p:nvPicPr>
          <p:cNvPr id="10" name="Afbeelding 9" descr="Afbeelding met tekst, illustratie&#10;&#10;Automatisch gegenereerde beschrijving">
            <a:extLst>
              <a:ext uri="{FF2B5EF4-FFF2-40B4-BE49-F238E27FC236}">
                <a16:creationId xmlns:a16="http://schemas.microsoft.com/office/drawing/2014/main" id="{7611247D-A4E9-4E5D-A1D9-C0BB845805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5" name="Afbeelding 14">
            <a:extLst>
              <a:ext uri="{FF2B5EF4-FFF2-40B4-BE49-F238E27FC236}">
                <a16:creationId xmlns:a16="http://schemas.microsoft.com/office/drawing/2014/main" id="{A57E9D87-0E5F-4D59-9B0C-460C055FC4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450" t="10418" r="17331" b="9068"/>
          <a:stretch/>
        </p:blipFill>
        <p:spPr>
          <a:xfrm>
            <a:off x="403324" y="387927"/>
            <a:ext cx="1083731" cy="868218"/>
          </a:xfrm>
          <a:prstGeom prst="rect">
            <a:avLst/>
          </a:prstGeom>
        </p:spPr>
      </p:pic>
    </p:spTree>
    <p:extLst>
      <p:ext uri="{BB962C8B-B14F-4D97-AF65-F5344CB8AC3E}">
        <p14:creationId xmlns:p14="http://schemas.microsoft.com/office/powerpoint/2010/main" val="2780909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grpSp>
        <p:nvGrpSpPr>
          <p:cNvPr id="4" name="Groeperen 3"/>
          <p:cNvGrpSpPr/>
          <p:nvPr userDrawn="1"/>
        </p:nvGrpSpPr>
        <p:grpSpPr>
          <a:xfrm>
            <a:off x="1884219" y="304525"/>
            <a:ext cx="9972316" cy="6265475"/>
            <a:chOff x="1476000" y="288000"/>
            <a:chExt cx="7379999" cy="6265475"/>
          </a:xfrm>
          <a:solidFill>
            <a:srgbClr val="EB595F"/>
          </a:solidFill>
        </p:grpSpPr>
        <p:sp>
          <p:nvSpPr>
            <p:cNvPr id="8" name="Rechthoek 7"/>
            <p:cNvSpPr>
              <a:spLocks/>
            </p:cNvSpPr>
            <p:nvPr userDrawn="1"/>
          </p:nvSpPr>
          <p:spPr>
            <a:xfrm>
              <a:off x="3277896" y="288000"/>
              <a:ext cx="5578103"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mn-lt"/>
              </a:endParaRPr>
            </a:p>
          </p:txBody>
        </p:sp>
        <p:sp>
          <p:nvSpPr>
            <p:cNvPr id="10" name="Rechthoekige driehoek 9"/>
            <p:cNvSpPr/>
            <p:nvPr userDrawn="1"/>
          </p:nvSpPr>
          <p:spPr>
            <a:xfrm flipH="1">
              <a:off x="1476000" y="288000"/>
              <a:ext cx="1800000"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mn-lt"/>
              </a:endParaRPr>
            </a:p>
          </p:txBody>
        </p:sp>
      </p:grpSp>
      <p:sp>
        <p:nvSpPr>
          <p:cNvPr id="2" name="Titel 1"/>
          <p:cNvSpPr>
            <a:spLocks noGrp="1"/>
          </p:cNvSpPr>
          <p:nvPr>
            <p:ph type="ctrTitle"/>
          </p:nvPr>
        </p:nvSpPr>
        <p:spPr>
          <a:xfrm>
            <a:off x="4589430" y="2104574"/>
            <a:ext cx="6364319" cy="2484000"/>
          </a:xfrm>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4595804" y="4631622"/>
            <a:ext cx="6364319" cy="1224000"/>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mn-lt"/>
              </a:defRPr>
            </a:lvl5pPr>
          </a:lstStyle>
          <a:p>
            <a:pPr lvl="0"/>
            <a:r>
              <a:rPr lang="nl-NL"/>
              <a:t>KLIK OM DE MODELSTIJLEN TE BEWERKEN</a:t>
            </a:r>
          </a:p>
          <a:p>
            <a:pPr lvl="4"/>
            <a:endParaRPr lang="nl-BE"/>
          </a:p>
        </p:txBody>
      </p:sp>
      <p:pic>
        <p:nvPicPr>
          <p:cNvPr id="13" name="Afbeelding 12" descr="Afbeelding met tekst, illustratie&#10;&#10;Automatisch gegenereerde beschrijving">
            <a:extLst>
              <a:ext uri="{FF2B5EF4-FFF2-40B4-BE49-F238E27FC236}">
                <a16:creationId xmlns:a16="http://schemas.microsoft.com/office/drawing/2014/main" id="{551B45B3-10AF-4F7C-8DB6-C88C5A8ACF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245" y="303050"/>
            <a:ext cx="2089371" cy="685004"/>
          </a:xfrm>
          <a:prstGeom prst="rect">
            <a:avLst/>
          </a:prstGeom>
        </p:spPr>
      </p:pic>
      <p:pic>
        <p:nvPicPr>
          <p:cNvPr id="14" name="Afbeelding 13">
            <a:extLst>
              <a:ext uri="{FF2B5EF4-FFF2-40B4-BE49-F238E27FC236}">
                <a16:creationId xmlns:a16="http://schemas.microsoft.com/office/drawing/2014/main" id="{69AE5E53-1CE7-4745-BA06-BA5EA857489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50" t="10418" r="17331" b="9068"/>
          <a:stretch/>
        </p:blipFill>
        <p:spPr>
          <a:xfrm>
            <a:off x="10618764" y="387927"/>
            <a:ext cx="1083731" cy="868218"/>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EF00A-AC77-4BA0-A939-C5093A65A822}"/>
              </a:ext>
            </a:extLst>
          </p:cNvPr>
          <p:cNvSpPr>
            <a:spLocks noGrp="1"/>
          </p:cNvSpPr>
          <p:nvPr>
            <p:ph type="title"/>
          </p:nvPr>
        </p:nvSpPr>
        <p:spPr/>
        <p:txBody>
          <a:bodyPr/>
          <a:lstStyle/>
          <a:p>
            <a:r>
              <a:rPr lang="nl-NL"/>
              <a:t>Klik om stijl te bewerken</a:t>
            </a:r>
            <a:endParaRPr lang="nl-BE"/>
          </a:p>
        </p:txBody>
      </p:sp>
      <p:sp>
        <p:nvSpPr>
          <p:cNvPr id="3" name="Tijdelijke aanduiding voor voettekst 2">
            <a:extLst>
              <a:ext uri="{FF2B5EF4-FFF2-40B4-BE49-F238E27FC236}">
                <a16:creationId xmlns:a16="http://schemas.microsoft.com/office/drawing/2014/main" id="{B6904CC8-9642-4418-A2BC-AB9C8F16B290}"/>
              </a:ext>
            </a:extLst>
          </p:cNvPr>
          <p:cNvSpPr>
            <a:spLocks noGrp="1"/>
          </p:cNvSpPr>
          <p:nvPr>
            <p:ph type="ftr" sz="quarter" idx="10"/>
          </p:nvPr>
        </p:nvSpPr>
        <p:spPr/>
        <p:txBody>
          <a:bodyPr/>
          <a:lstStyle/>
          <a:p>
            <a:endParaRPr lang="nl-BE"/>
          </a:p>
        </p:txBody>
      </p:sp>
      <p:sp>
        <p:nvSpPr>
          <p:cNvPr id="4" name="Tijdelijke aanduiding voor dianummer 3">
            <a:extLst>
              <a:ext uri="{FF2B5EF4-FFF2-40B4-BE49-F238E27FC236}">
                <a16:creationId xmlns:a16="http://schemas.microsoft.com/office/drawing/2014/main" id="{A09D6F92-B292-437E-9847-BB085E8D7375}"/>
              </a:ext>
            </a:extLst>
          </p:cNvPr>
          <p:cNvSpPr>
            <a:spLocks noGrp="1"/>
          </p:cNvSpPr>
          <p:nvPr>
            <p:ph type="sldNum" sz="quarter" idx="11"/>
          </p:nvPr>
        </p:nvSpPr>
        <p:spPr/>
        <p:txBody>
          <a:bodyPr/>
          <a:lstStyle/>
          <a:p>
            <a:r>
              <a:rPr lang="nl-BE" b="1"/>
              <a:t>│</a:t>
            </a:r>
            <a:fld id="{B263F6C6-2226-4286-8995-C42CB1E7C290}" type="slidenum">
              <a:rPr lang="nl-BE" smtClean="0"/>
              <a:pPr/>
              <a:t>‹nr.›</a:t>
            </a:fld>
            <a:endParaRPr lang="nl-BE"/>
          </a:p>
        </p:txBody>
      </p:sp>
      <p:sp>
        <p:nvSpPr>
          <p:cNvPr id="5" name="Tijdelijke aanduiding voor inhoud 2">
            <a:extLst>
              <a:ext uri="{FF2B5EF4-FFF2-40B4-BE49-F238E27FC236}">
                <a16:creationId xmlns:a16="http://schemas.microsoft.com/office/drawing/2014/main" id="{BAFA8B8E-8AD1-409B-97E6-3AA2A0FD913E}"/>
              </a:ext>
            </a:extLst>
          </p:cNvPr>
          <p:cNvSpPr>
            <a:spLocks noGrp="1"/>
          </p:cNvSpPr>
          <p:nvPr>
            <p:ph idx="1"/>
          </p:nvPr>
        </p:nvSpPr>
        <p:spPr>
          <a:xfrm>
            <a:off x="6326400" y="2105890"/>
            <a:ext cx="5328000" cy="354611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afbeelding 4">
            <a:extLst>
              <a:ext uri="{FF2B5EF4-FFF2-40B4-BE49-F238E27FC236}">
                <a16:creationId xmlns:a16="http://schemas.microsoft.com/office/drawing/2014/main" id="{27314146-928E-4C6D-BC48-A65169E71044}"/>
              </a:ext>
            </a:extLst>
          </p:cNvPr>
          <p:cNvSpPr>
            <a:spLocks noGrp="1"/>
          </p:cNvSpPr>
          <p:nvPr>
            <p:ph type="pic" sz="quarter" idx="13"/>
          </p:nvPr>
        </p:nvSpPr>
        <p:spPr>
          <a:xfrm>
            <a:off x="1085088" y="2105890"/>
            <a:ext cx="4680000" cy="3546109"/>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2844857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rgbClr val="EB595F"/>
          </a:solidFill>
        </p:grpSpPr>
        <p:sp>
          <p:nvSpPr>
            <p:cNvPr id="9" name="Rechthoek 8"/>
            <p:cNvSpPr>
              <a:spLocks/>
            </p:cNvSpPr>
            <p:nvPr userDrawn="1"/>
          </p:nvSpPr>
          <p:spPr>
            <a:xfrm flipV="1">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8" name="Titel 1"/>
          <p:cNvSpPr>
            <a:spLocks noGrp="1"/>
          </p:cNvSpPr>
          <p:nvPr>
            <p:ph type="ctrTitle"/>
          </p:nvPr>
        </p:nvSpPr>
        <p:spPr>
          <a:xfrm>
            <a:off x="1517347" y="756846"/>
            <a:ext cx="4866829"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543050" y="2987448"/>
            <a:ext cx="4383187" cy="2770098"/>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4" name="Afbeelding 13" descr="Afbeelding met tekst, illustratie&#10;&#10;Automatisch gegenereerde beschrijving">
            <a:extLst>
              <a:ext uri="{FF2B5EF4-FFF2-40B4-BE49-F238E27FC236}">
                <a16:creationId xmlns:a16="http://schemas.microsoft.com/office/drawing/2014/main" id="{9B779B0B-0489-4A01-8610-21E9BACC2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5" name="Afbeelding 14">
            <a:extLst>
              <a:ext uri="{FF2B5EF4-FFF2-40B4-BE49-F238E27FC236}">
                <a16:creationId xmlns:a16="http://schemas.microsoft.com/office/drawing/2014/main" id="{A1D3EB53-C6DB-4A9D-8E1D-C87142F173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632" t="15938" r="17332" b="11258"/>
          <a:stretch/>
        </p:blipFill>
        <p:spPr>
          <a:xfrm>
            <a:off x="591127" y="193964"/>
            <a:ext cx="1080655" cy="785092"/>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4212B49-3C63-4A29-8649-3A6466161F02}"/>
              </a:ext>
            </a:extLst>
          </p:cNvPr>
          <p:cNvSpPr/>
          <p:nvPr userDrawn="1"/>
        </p:nvSpPr>
        <p:spPr>
          <a:xfrm>
            <a:off x="-1" y="0"/>
            <a:ext cx="12192001" cy="6856386"/>
          </a:xfrm>
          <a:prstGeom prst="rect">
            <a:avLst/>
          </a:prstGeom>
          <a:pattFill prst="wdUpDiag">
            <a:fgClr>
              <a:srgbClr val="EB595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ep 10"/>
          <p:cNvGrpSpPr/>
          <p:nvPr userDrawn="1"/>
        </p:nvGrpSpPr>
        <p:grpSpPr>
          <a:xfrm>
            <a:off x="-1" y="0"/>
            <a:ext cx="8304000" cy="6858000"/>
            <a:chOff x="288001" y="288000"/>
            <a:chExt cx="6033505" cy="6265475"/>
          </a:xfrm>
          <a:solidFill>
            <a:srgbClr val="EB595F"/>
          </a:solidFill>
        </p:grpSpPr>
        <p:sp>
          <p:nvSpPr>
            <p:cNvPr id="9" name="Rechthoek 8"/>
            <p:cNvSpPr>
              <a:spLocks/>
            </p:cNvSpPr>
            <p:nvPr userDrawn="1"/>
          </p:nvSpPr>
          <p:spPr>
            <a:xfrm flipV="1">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8" name="Titel 1"/>
          <p:cNvSpPr>
            <a:spLocks noGrp="1"/>
          </p:cNvSpPr>
          <p:nvPr>
            <p:ph type="ctrTitle"/>
          </p:nvPr>
        </p:nvSpPr>
        <p:spPr>
          <a:xfrm>
            <a:off x="1517347" y="756846"/>
            <a:ext cx="4866829"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543050" y="2987448"/>
            <a:ext cx="4383187" cy="2770098"/>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4" name="Afbeelding 13" descr="Afbeelding met tekst, illustratie&#10;&#10;Automatisch gegenereerde beschrijving">
            <a:extLst>
              <a:ext uri="{FF2B5EF4-FFF2-40B4-BE49-F238E27FC236}">
                <a16:creationId xmlns:a16="http://schemas.microsoft.com/office/drawing/2014/main" id="{9B779B0B-0489-4A01-8610-21E9BACC2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5" name="Afbeelding 14">
            <a:extLst>
              <a:ext uri="{FF2B5EF4-FFF2-40B4-BE49-F238E27FC236}">
                <a16:creationId xmlns:a16="http://schemas.microsoft.com/office/drawing/2014/main" id="{A1D3EB53-C6DB-4A9D-8E1D-C87142F173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632" t="15938" r="17332" b="11258"/>
          <a:stretch/>
        </p:blipFill>
        <p:spPr>
          <a:xfrm>
            <a:off x="591127" y="193964"/>
            <a:ext cx="1080655" cy="785092"/>
          </a:xfrm>
          <a:prstGeom prst="rect">
            <a:avLst/>
          </a:prstGeom>
        </p:spPr>
      </p:pic>
    </p:spTree>
    <p:extLst>
      <p:ext uri="{BB962C8B-B14F-4D97-AF65-F5344CB8AC3E}">
        <p14:creationId xmlns:p14="http://schemas.microsoft.com/office/powerpoint/2010/main" val="33730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pic>
        <p:nvPicPr>
          <p:cNvPr id="7" name="Afbeelding 6" descr="Afbeelding met buiten, boom, persoon, park&#10;&#10;Automatisch gegenereerde beschrijving">
            <a:extLst>
              <a:ext uri="{FF2B5EF4-FFF2-40B4-BE49-F238E27FC236}">
                <a16:creationId xmlns:a16="http://schemas.microsoft.com/office/drawing/2014/main" id="{1307E960-BC42-4286-851A-553360489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ep 10"/>
          <p:cNvGrpSpPr/>
          <p:nvPr userDrawn="1"/>
        </p:nvGrpSpPr>
        <p:grpSpPr>
          <a:xfrm>
            <a:off x="-1" y="0"/>
            <a:ext cx="8304000" cy="6858000"/>
            <a:chOff x="288001" y="288000"/>
            <a:chExt cx="6033505" cy="6265475"/>
          </a:xfrm>
          <a:solidFill>
            <a:srgbClr val="EB595F"/>
          </a:solidFill>
        </p:grpSpPr>
        <p:sp>
          <p:nvSpPr>
            <p:cNvPr id="9" name="Rechthoek 8"/>
            <p:cNvSpPr>
              <a:spLocks/>
            </p:cNvSpPr>
            <p:nvPr userDrawn="1"/>
          </p:nvSpPr>
          <p:spPr>
            <a:xfrm flipV="1">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8" name="Titel 1"/>
          <p:cNvSpPr>
            <a:spLocks noGrp="1"/>
          </p:cNvSpPr>
          <p:nvPr>
            <p:ph type="ctrTitle"/>
          </p:nvPr>
        </p:nvSpPr>
        <p:spPr>
          <a:xfrm>
            <a:off x="1517347" y="756846"/>
            <a:ext cx="4866829"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543050" y="2987448"/>
            <a:ext cx="4383187" cy="2770098"/>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descr="Afbeelding met tekst, illustratie&#10;&#10;Automatisch gegenereerde beschrijving">
            <a:extLst>
              <a:ext uri="{FF2B5EF4-FFF2-40B4-BE49-F238E27FC236}">
                <a16:creationId xmlns:a16="http://schemas.microsoft.com/office/drawing/2014/main" id="{2883174A-BA22-4E68-B7B7-042DD658FC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4" name="Afbeelding 3">
            <a:extLst>
              <a:ext uri="{FF2B5EF4-FFF2-40B4-BE49-F238E27FC236}">
                <a16:creationId xmlns:a16="http://schemas.microsoft.com/office/drawing/2014/main" id="{A81330CD-F653-4809-9E4F-604A5FBC1B8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632" t="15938" r="17332" b="11258"/>
          <a:stretch/>
        </p:blipFill>
        <p:spPr>
          <a:xfrm>
            <a:off x="591127" y="193964"/>
            <a:ext cx="1080655" cy="785092"/>
          </a:xfrm>
          <a:prstGeom prst="rect">
            <a:avLst/>
          </a:prstGeom>
        </p:spPr>
      </p:pic>
    </p:spTree>
    <p:extLst>
      <p:ext uri="{BB962C8B-B14F-4D97-AF65-F5344CB8AC3E}">
        <p14:creationId xmlns:p14="http://schemas.microsoft.com/office/powerpoint/2010/main" val="37188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eldia">
    <p:spTree>
      <p:nvGrpSpPr>
        <p:cNvPr id="1" name=""/>
        <p:cNvGrpSpPr/>
        <p:nvPr/>
      </p:nvGrpSpPr>
      <p:grpSpPr>
        <a:xfrm>
          <a:off x="0" y="0"/>
          <a:ext cx="0" cy="0"/>
          <a:chOff x="0" y="0"/>
          <a:chExt cx="0" cy="0"/>
        </a:xfrm>
      </p:grpSpPr>
      <p:pic>
        <p:nvPicPr>
          <p:cNvPr id="3" name="Afbeelding 2" descr="Afbeelding met tekst, persoon&#10;&#10;Automatisch gegenereerde beschrijving">
            <a:extLst>
              <a:ext uri="{FF2B5EF4-FFF2-40B4-BE49-F238E27FC236}">
                <a16:creationId xmlns:a16="http://schemas.microsoft.com/office/drawing/2014/main" id="{FF937756-C4FA-413F-9ABD-025E3B5FA1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ep 10"/>
          <p:cNvGrpSpPr/>
          <p:nvPr userDrawn="1"/>
        </p:nvGrpSpPr>
        <p:grpSpPr>
          <a:xfrm>
            <a:off x="-1" y="0"/>
            <a:ext cx="8304000" cy="6858000"/>
            <a:chOff x="288001" y="288000"/>
            <a:chExt cx="6033505" cy="6265475"/>
          </a:xfrm>
          <a:solidFill>
            <a:srgbClr val="EB595F"/>
          </a:solidFill>
        </p:grpSpPr>
        <p:sp>
          <p:nvSpPr>
            <p:cNvPr id="9" name="Rechthoek 8"/>
            <p:cNvSpPr>
              <a:spLocks/>
            </p:cNvSpPr>
            <p:nvPr userDrawn="1"/>
          </p:nvSpPr>
          <p:spPr>
            <a:xfrm flipV="1">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8" name="Titel 1"/>
          <p:cNvSpPr>
            <a:spLocks noGrp="1"/>
          </p:cNvSpPr>
          <p:nvPr>
            <p:ph type="ctrTitle"/>
          </p:nvPr>
        </p:nvSpPr>
        <p:spPr>
          <a:xfrm>
            <a:off x="1517347" y="756846"/>
            <a:ext cx="4866829"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543050" y="2987448"/>
            <a:ext cx="4383187" cy="2770098"/>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descr="Afbeelding met tekst, illustratie&#10;&#10;Automatisch gegenereerde beschrijving">
            <a:extLst>
              <a:ext uri="{FF2B5EF4-FFF2-40B4-BE49-F238E27FC236}">
                <a16:creationId xmlns:a16="http://schemas.microsoft.com/office/drawing/2014/main" id="{2883174A-BA22-4E68-B7B7-042DD658FC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4" name="Afbeelding 3">
            <a:extLst>
              <a:ext uri="{FF2B5EF4-FFF2-40B4-BE49-F238E27FC236}">
                <a16:creationId xmlns:a16="http://schemas.microsoft.com/office/drawing/2014/main" id="{A81330CD-F653-4809-9E4F-604A5FBC1B8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632" t="15938" r="17332" b="11258"/>
          <a:stretch/>
        </p:blipFill>
        <p:spPr>
          <a:xfrm>
            <a:off x="591127" y="193964"/>
            <a:ext cx="1080655" cy="785092"/>
          </a:xfrm>
          <a:prstGeom prst="rect">
            <a:avLst/>
          </a:prstGeom>
        </p:spPr>
      </p:pic>
    </p:spTree>
    <p:extLst>
      <p:ext uri="{BB962C8B-B14F-4D97-AF65-F5344CB8AC3E}">
        <p14:creationId xmlns:p14="http://schemas.microsoft.com/office/powerpoint/2010/main" val="768584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eldia">
    <p:spTree>
      <p:nvGrpSpPr>
        <p:cNvPr id="1" name=""/>
        <p:cNvGrpSpPr/>
        <p:nvPr/>
      </p:nvGrpSpPr>
      <p:grpSpPr>
        <a:xfrm>
          <a:off x="0" y="0"/>
          <a:ext cx="0" cy="0"/>
          <a:chOff x="0" y="0"/>
          <a:chExt cx="0" cy="0"/>
        </a:xfrm>
      </p:grpSpPr>
      <p:pic>
        <p:nvPicPr>
          <p:cNvPr id="15" name="Afbeelding 14" descr="Afbeelding met persoon&#10;&#10;Automatisch gegenereerde beschrijving">
            <a:extLst>
              <a:ext uri="{FF2B5EF4-FFF2-40B4-BE49-F238E27FC236}">
                <a16:creationId xmlns:a16="http://schemas.microsoft.com/office/drawing/2014/main" id="{052AF127-B795-439D-9D6F-6F63975D25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ep 10"/>
          <p:cNvGrpSpPr/>
          <p:nvPr userDrawn="1"/>
        </p:nvGrpSpPr>
        <p:grpSpPr>
          <a:xfrm>
            <a:off x="-1" y="0"/>
            <a:ext cx="8304000" cy="6858000"/>
            <a:chOff x="288001" y="288000"/>
            <a:chExt cx="6033505" cy="6265475"/>
          </a:xfrm>
          <a:solidFill>
            <a:srgbClr val="EB595F"/>
          </a:solidFill>
        </p:grpSpPr>
        <p:sp>
          <p:nvSpPr>
            <p:cNvPr id="9" name="Rechthoek 8"/>
            <p:cNvSpPr>
              <a:spLocks/>
            </p:cNvSpPr>
            <p:nvPr userDrawn="1"/>
          </p:nvSpPr>
          <p:spPr>
            <a:xfrm flipV="1">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8" name="Titel 1"/>
          <p:cNvSpPr>
            <a:spLocks noGrp="1"/>
          </p:cNvSpPr>
          <p:nvPr>
            <p:ph type="ctrTitle"/>
          </p:nvPr>
        </p:nvSpPr>
        <p:spPr>
          <a:xfrm>
            <a:off x="1517347" y="756846"/>
            <a:ext cx="4866829"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543050" y="2987448"/>
            <a:ext cx="4383187" cy="2770098"/>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descr="Afbeelding met tekst, illustratie&#10;&#10;Automatisch gegenereerde beschrijving">
            <a:extLst>
              <a:ext uri="{FF2B5EF4-FFF2-40B4-BE49-F238E27FC236}">
                <a16:creationId xmlns:a16="http://schemas.microsoft.com/office/drawing/2014/main" id="{2883174A-BA22-4E68-B7B7-042DD658FC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4" name="Afbeelding 3">
            <a:extLst>
              <a:ext uri="{FF2B5EF4-FFF2-40B4-BE49-F238E27FC236}">
                <a16:creationId xmlns:a16="http://schemas.microsoft.com/office/drawing/2014/main" id="{A81330CD-F653-4809-9E4F-604A5FBC1B8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632" t="15938" r="17332" b="11258"/>
          <a:stretch/>
        </p:blipFill>
        <p:spPr>
          <a:xfrm>
            <a:off x="591127" y="193964"/>
            <a:ext cx="1080655" cy="785092"/>
          </a:xfrm>
          <a:prstGeom prst="rect">
            <a:avLst/>
          </a:prstGeom>
        </p:spPr>
      </p:pic>
    </p:spTree>
    <p:extLst>
      <p:ext uri="{BB962C8B-B14F-4D97-AF65-F5344CB8AC3E}">
        <p14:creationId xmlns:p14="http://schemas.microsoft.com/office/powerpoint/2010/main" val="912969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pic>
        <p:nvPicPr>
          <p:cNvPr id="3" name="Afbeelding 2" descr="Afbeelding met tekst, persoon, ouder&#10;&#10;Automatisch gegenereerde beschrijving">
            <a:extLst>
              <a:ext uri="{FF2B5EF4-FFF2-40B4-BE49-F238E27FC236}">
                <a16:creationId xmlns:a16="http://schemas.microsoft.com/office/drawing/2014/main" id="{AD28F6B1-817A-4D83-929E-7B718D241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ep 10"/>
          <p:cNvGrpSpPr/>
          <p:nvPr userDrawn="1"/>
        </p:nvGrpSpPr>
        <p:grpSpPr>
          <a:xfrm>
            <a:off x="-1" y="0"/>
            <a:ext cx="8304000" cy="6858000"/>
            <a:chOff x="288001" y="288000"/>
            <a:chExt cx="6033505" cy="6265475"/>
          </a:xfrm>
          <a:solidFill>
            <a:srgbClr val="EB595F"/>
          </a:solidFill>
        </p:grpSpPr>
        <p:sp>
          <p:nvSpPr>
            <p:cNvPr id="9" name="Rechthoek 8"/>
            <p:cNvSpPr>
              <a:spLocks/>
            </p:cNvSpPr>
            <p:nvPr userDrawn="1"/>
          </p:nvSpPr>
          <p:spPr>
            <a:xfrm flipV="1">
              <a:off x="288001" y="288000"/>
              <a:ext cx="4248000" cy="6265475"/>
            </a:xfrm>
            <a:prstGeom prst="rect">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0" name="Rechthoekige driehoek 9"/>
            <p:cNvSpPr/>
            <p:nvPr userDrawn="1"/>
          </p:nvSpPr>
          <p:spPr>
            <a:xfrm flipV="1">
              <a:off x="4536000" y="288000"/>
              <a:ext cx="1785506" cy="6264000"/>
            </a:xfrm>
            <a:prstGeom prst="rtTriangle">
              <a:avLst/>
            </a:prstGeom>
            <a:grpFill/>
            <a:ln>
              <a:solidFill>
                <a:srgbClr val="EB595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grpSp>
      <p:sp>
        <p:nvSpPr>
          <p:cNvPr id="8" name="Titel 1"/>
          <p:cNvSpPr>
            <a:spLocks noGrp="1"/>
          </p:cNvSpPr>
          <p:nvPr>
            <p:ph type="ctrTitle"/>
          </p:nvPr>
        </p:nvSpPr>
        <p:spPr>
          <a:xfrm>
            <a:off x="1517347" y="756846"/>
            <a:ext cx="4866829" cy="1800000"/>
          </a:xfrm>
        </p:spPr>
        <p:txBody>
          <a:bodyPr anchor="b" anchorCtr="0">
            <a:noAutofit/>
          </a:bodyPr>
          <a:lstStyle>
            <a:lvl1pPr algn="l">
              <a:lnSpc>
                <a:spcPts val="3800"/>
              </a:lnSpc>
              <a:defRPr sz="37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543050" y="2987448"/>
            <a:ext cx="4383187" cy="2770098"/>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3" name="Afbeelding 12" descr="Afbeelding met tekst, illustratie&#10;&#10;Automatisch gegenereerde beschrijving">
            <a:extLst>
              <a:ext uri="{FF2B5EF4-FFF2-40B4-BE49-F238E27FC236}">
                <a16:creationId xmlns:a16="http://schemas.microsoft.com/office/drawing/2014/main" id="{2883174A-BA22-4E68-B7B7-042DD658FC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4" name="Afbeelding 3">
            <a:extLst>
              <a:ext uri="{FF2B5EF4-FFF2-40B4-BE49-F238E27FC236}">
                <a16:creationId xmlns:a16="http://schemas.microsoft.com/office/drawing/2014/main" id="{A81330CD-F653-4809-9E4F-604A5FBC1B8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8632" t="15938" r="17332" b="11258"/>
          <a:stretch/>
        </p:blipFill>
        <p:spPr>
          <a:xfrm>
            <a:off x="591127" y="193964"/>
            <a:ext cx="1080655" cy="785092"/>
          </a:xfrm>
          <a:prstGeom prst="rect">
            <a:avLst/>
          </a:prstGeom>
        </p:spPr>
      </p:pic>
    </p:spTree>
    <p:extLst>
      <p:ext uri="{BB962C8B-B14F-4D97-AF65-F5344CB8AC3E}">
        <p14:creationId xmlns:p14="http://schemas.microsoft.com/office/powerpoint/2010/main" val="835911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ondertitel zwart">
    <p:spTree>
      <p:nvGrpSpPr>
        <p:cNvPr id="1" name=""/>
        <p:cNvGrpSpPr/>
        <p:nvPr/>
      </p:nvGrpSpPr>
      <p:grpSpPr>
        <a:xfrm>
          <a:off x="0" y="0"/>
          <a:ext cx="0" cy="0"/>
          <a:chOff x="0" y="0"/>
          <a:chExt cx="0" cy="0"/>
        </a:xfrm>
      </p:grpSpPr>
      <p:sp>
        <p:nvSpPr>
          <p:cNvPr id="2" name="Titel 1"/>
          <p:cNvSpPr>
            <a:spLocks noGrp="1"/>
          </p:cNvSpPr>
          <p:nvPr>
            <p:ph type="ctrTitle"/>
          </p:nvPr>
        </p:nvSpPr>
        <p:spPr>
          <a:xfrm>
            <a:off x="1728000" y="2016000"/>
            <a:ext cx="9888000" cy="2088000"/>
          </a:xfrm>
        </p:spPr>
        <p:txBody>
          <a:bodyPr anchor="b" anchorCtr="0">
            <a:noAutofit/>
          </a:bodyPr>
          <a:lstStyle>
            <a:lvl1pPr indent="0" algn="l">
              <a:lnSpc>
                <a:spcPts val="5400"/>
              </a:lnSpc>
              <a:defRPr sz="5400" b="1" i="0">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3" name="Ondertitel 2"/>
          <p:cNvSpPr>
            <a:spLocks noGrp="1"/>
          </p:cNvSpPr>
          <p:nvPr>
            <p:ph type="subTitle" idx="1"/>
          </p:nvPr>
        </p:nvSpPr>
        <p:spPr>
          <a:xfrm>
            <a:off x="1728000" y="4140000"/>
            <a:ext cx="9888000" cy="1655762"/>
          </a:xfrm>
        </p:spPr>
        <p:txBody>
          <a:bodyPr bIns="0">
            <a:noAutofit/>
          </a:bodyPr>
          <a:lstStyle>
            <a:lvl1pPr marL="0" indent="0" algn="l">
              <a:lnSpc>
                <a:spcPts val="1760"/>
              </a:lnSpc>
              <a:buNone/>
              <a:defRPr sz="16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BE"/>
          </a:p>
        </p:txBody>
      </p:sp>
    </p:spTree>
    <p:extLst>
      <p:ext uri="{BB962C8B-B14F-4D97-AF65-F5344CB8AC3E}">
        <p14:creationId xmlns:p14="http://schemas.microsoft.com/office/powerpoint/2010/main" val="2900611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inhou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A233FB0-DB1C-4E84-A293-7F2170E0679B}"/>
              </a:ext>
            </a:extLst>
          </p:cNvPr>
          <p:cNvSpPr>
            <a:spLocks noGrp="1"/>
          </p:cNvSpPr>
          <p:nvPr>
            <p:ph type="sldNum" sz="quarter" idx="11"/>
          </p:nvPr>
        </p:nvSpPr>
        <p:spPr/>
        <p:txBody>
          <a:bodyPr/>
          <a:lstStyle/>
          <a:p>
            <a:r>
              <a:rPr lang="nl-BE" b="1"/>
              <a:t>│</a:t>
            </a:r>
            <a:fld id="{B263F6C6-2226-4286-8995-C42CB1E7C290}" type="slidenum">
              <a:rPr lang="nl-BE" smtClean="0"/>
              <a:pPr/>
              <a:t>‹nr.›</a:t>
            </a:fld>
            <a:endParaRPr lang="nl-BE"/>
          </a:p>
        </p:txBody>
      </p:sp>
      <p:sp>
        <p:nvSpPr>
          <p:cNvPr id="3" name="Titel 1">
            <a:extLst>
              <a:ext uri="{FF2B5EF4-FFF2-40B4-BE49-F238E27FC236}">
                <a16:creationId xmlns:a16="http://schemas.microsoft.com/office/drawing/2014/main" id="{C8409B6D-6F60-4B4F-8E47-7D540FB38A81}"/>
              </a:ext>
            </a:extLst>
          </p:cNvPr>
          <p:cNvSpPr>
            <a:spLocks noGrp="1"/>
          </p:cNvSpPr>
          <p:nvPr>
            <p:ph type="title"/>
          </p:nvPr>
        </p:nvSpPr>
        <p:spPr>
          <a:xfrm>
            <a:off x="1085088" y="1080654"/>
            <a:ext cx="10569312" cy="899347"/>
          </a:xfrm>
        </p:spPr>
        <p:txBody>
          <a:bodyPr/>
          <a:lstStyle/>
          <a:p>
            <a:r>
              <a:rPr lang="nl-NL"/>
              <a:t>Klik om stijl te bewerken</a:t>
            </a:r>
            <a:endParaRPr lang="nl-BE"/>
          </a:p>
        </p:txBody>
      </p:sp>
      <p:sp>
        <p:nvSpPr>
          <p:cNvPr id="5" name="Tijdelijke aanduiding voor inhoud 2">
            <a:extLst>
              <a:ext uri="{FF2B5EF4-FFF2-40B4-BE49-F238E27FC236}">
                <a16:creationId xmlns:a16="http://schemas.microsoft.com/office/drawing/2014/main" id="{3A14BFA8-48AE-4A67-98B8-56778054DCD0}"/>
              </a:ext>
            </a:extLst>
          </p:cNvPr>
          <p:cNvSpPr>
            <a:spLocks noGrp="1"/>
          </p:cNvSpPr>
          <p:nvPr>
            <p:ph sz="half" idx="1"/>
          </p:nvPr>
        </p:nvSpPr>
        <p:spPr>
          <a:xfrm>
            <a:off x="1085088" y="2115126"/>
            <a:ext cx="10569312" cy="3536873"/>
          </a:xfrm>
        </p:spPr>
        <p:txBody>
          <a:bodyPr bIns="0"/>
          <a:lstStyle>
            <a:lvl1pPr marL="0" indent="0">
              <a:lnSpc>
                <a:spcPct val="90000"/>
              </a:lnSpc>
              <a:buFontTx/>
              <a:buBlip>
                <a:blip r:embed="rId2"/>
              </a:buBlip>
              <a:defRPr sz="2200">
                <a:latin typeface="Calibri" panose="020F0502020204030204" pitchFamily="34" charset="0"/>
                <a:cs typeface="Calibri" panose="020F0502020204030204" pitchFamily="34" charset="0"/>
              </a:defRPr>
            </a:lvl1pPr>
            <a:lvl2pPr>
              <a:lnSpc>
                <a:spcPct val="90000"/>
              </a:lnSpc>
              <a:buSzPct val="75000"/>
              <a:buFontTx/>
              <a:buBlip>
                <a:blip r:embed="rId3"/>
              </a:buBlip>
              <a:defRPr sz="2200">
                <a:solidFill>
                  <a:schemeClr val="bg1">
                    <a:lumMod val="50000"/>
                  </a:schemeClr>
                </a:solidFill>
                <a:latin typeface="Calibri" panose="020F0502020204030204" pitchFamily="34" charset="0"/>
                <a:cs typeface="Calibri" panose="020F0502020204030204" pitchFamily="34" charset="0"/>
              </a:defRPr>
            </a:lvl2pPr>
            <a:lvl3pPr>
              <a:lnSpc>
                <a:spcPct val="90000"/>
              </a:lnSpc>
              <a:buSzPct val="85000"/>
              <a:defRPr>
                <a:latin typeface="Calibri" panose="020F0502020204030204" pitchFamily="34" charset="0"/>
                <a:cs typeface="Calibri" panose="020F0502020204030204" pitchFamily="34" charset="0"/>
              </a:defRPr>
            </a:lvl3pPr>
            <a:lvl4pPr>
              <a:lnSpc>
                <a:spcPct val="90000"/>
              </a:lnSpc>
              <a:defRPr>
                <a:latin typeface="Calibri" panose="020F0502020204030204" pitchFamily="34" charset="0"/>
                <a:cs typeface="Calibri" panose="020F0502020204030204" pitchFamily="34" charset="0"/>
              </a:defRPr>
            </a:lvl4pPr>
            <a:lvl5pPr>
              <a:lnSpc>
                <a:spcPct val="90000"/>
              </a:lnSpc>
              <a:defRPr>
                <a:latin typeface="Calibri" panose="020F0502020204030204" pitchFamily="34" charset="0"/>
                <a:cs typeface="Calibri" panose="020F05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59827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s wit+afbeeldin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83999" y="0"/>
            <a:ext cx="11808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728000" y="2023200"/>
            <a:ext cx="6073200" cy="2073600"/>
          </a:xfrm>
        </p:spPr>
        <p:txBody>
          <a:bodyPr anchor="b" anchorCtr="0">
            <a:noAutofit/>
          </a:bodyPr>
          <a:lstStyle>
            <a:lvl1pPr indent="0" algn="l">
              <a:lnSpc>
                <a:spcPts val="5400"/>
              </a:lnSpc>
              <a:defRPr sz="5400" b="1">
                <a:solidFill>
                  <a:schemeClr val="bg1"/>
                </a:solidFill>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3" name="Ondertitel 2"/>
          <p:cNvSpPr>
            <a:spLocks noGrp="1"/>
          </p:cNvSpPr>
          <p:nvPr>
            <p:ph type="subTitle" idx="1"/>
          </p:nvPr>
        </p:nvSpPr>
        <p:spPr>
          <a:xfrm>
            <a:off x="1728000" y="4154400"/>
            <a:ext cx="9888000" cy="1656000"/>
          </a:xfrm>
        </p:spPr>
        <p:txBody>
          <a:bodyPr bIns="0">
            <a:noAutofit/>
          </a:bodyPr>
          <a:lstStyle>
            <a:lvl1pPr marL="0" indent="0" algn="l">
              <a:lnSpc>
                <a:spcPts val="1760"/>
              </a:lnSpc>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BE"/>
          </a:p>
        </p:txBody>
      </p:sp>
    </p:spTree>
    <p:extLst>
      <p:ext uri="{BB962C8B-B14F-4D97-AF65-F5344CB8AC3E}">
        <p14:creationId xmlns:p14="http://schemas.microsoft.com/office/powerpoint/2010/main" val="2733034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A233FB0-DB1C-4E84-A293-7F2170E0679B}"/>
              </a:ext>
            </a:extLst>
          </p:cNvPr>
          <p:cNvSpPr>
            <a:spLocks noGrp="1"/>
          </p:cNvSpPr>
          <p:nvPr>
            <p:ph type="sldNum" sz="quarter" idx="11"/>
          </p:nvPr>
        </p:nvSpPr>
        <p:spPr/>
        <p:txBody>
          <a:bodyPr/>
          <a:lstStyle/>
          <a:p>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318878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twee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EF00A-AC77-4BA0-A939-C5093A65A822}"/>
              </a:ext>
            </a:extLst>
          </p:cNvPr>
          <p:cNvSpPr>
            <a:spLocks noGrp="1"/>
          </p:cNvSpPr>
          <p:nvPr>
            <p:ph type="title"/>
          </p:nvPr>
        </p:nvSpPr>
        <p:spPr/>
        <p:txBody>
          <a:bodyPr/>
          <a:lstStyle/>
          <a:p>
            <a:r>
              <a:rPr lang="nl-NL"/>
              <a:t>Klik om stijl te bewerken</a:t>
            </a:r>
            <a:endParaRPr lang="nl-BE"/>
          </a:p>
        </p:txBody>
      </p:sp>
      <p:sp>
        <p:nvSpPr>
          <p:cNvPr id="3" name="Tijdelijke aanduiding voor voettekst 2">
            <a:extLst>
              <a:ext uri="{FF2B5EF4-FFF2-40B4-BE49-F238E27FC236}">
                <a16:creationId xmlns:a16="http://schemas.microsoft.com/office/drawing/2014/main" id="{B6904CC8-9642-4418-A2BC-AB9C8F16B290}"/>
              </a:ext>
            </a:extLst>
          </p:cNvPr>
          <p:cNvSpPr>
            <a:spLocks noGrp="1"/>
          </p:cNvSpPr>
          <p:nvPr>
            <p:ph type="ftr" sz="quarter" idx="10"/>
          </p:nvPr>
        </p:nvSpPr>
        <p:spPr/>
        <p:txBody>
          <a:bodyPr/>
          <a:lstStyle/>
          <a:p>
            <a:endParaRPr lang="nl-BE"/>
          </a:p>
        </p:txBody>
      </p:sp>
      <p:sp>
        <p:nvSpPr>
          <p:cNvPr id="4" name="Tijdelijke aanduiding voor dianummer 3">
            <a:extLst>
              <a:ext uri="{FF2B5EF4-FFF2-40B4-BE49-F238E27FC236}">
                <a16:creationId xmlns:a16="http://schemas.microsoft.com/office/drawing/2014/main" id="{A09D6F92-B292-437E-9847-BB085E8D7375}"/>
              </a:ext>
            </a:extLst>
          </p:cNvPr>
          <p:cNvSpPr>
            <a:spLocks noGrp="1"/>
          </p:cNvSpPr>
          <p:nvPr>
            <p:ph type="sldNum" sz="quarter" idx="11"/>
          </p:nvPr>
        </p:nvSpPr>
        <p:spPr/>
        <p:txBody>
          <a:bodyPr/>
          <a:lstStyle/>
          <a:p>
            <a:r>
              <a:rPr lang="nl-BE" b="1"/>
              <a:t>│</a:t>
            </a:r>
            <a:fld id="{B263F6C6-2226-4286-8995-C42CB1E7C290}" type="slidenum">
              <a:rPr lang="nl-BE" smtClean="0"/>
              <a:pPr/>
              <a:t>‹nr.›</a:t>
            </a:fld>
            <a:endParaRPr lang="nl-BE"/>
          </a:p>
        </p:txBody>
      </p:sp>
      <p:sp>
        <p:nvSpPr>
          <p:cNvPr id="5" name="Tijdelijke aanduiding voor inhoud 2">
            <a:extLst>
              <a:ext uri="{FF2B5EF4-FFF2-40B4-BE49-F238E27FC236}">
                <a16:creationId xmlns:a16="http://schemas.microsoft.com/office/drawing/2014/main" id="{BAFA8B8E-8AD1-409B-97E6-3AA2A0FD913E}"/>
              </a:ext>
            </a:extLst>
          </p:cNvPr>
          <p:cNvSpPr>
            <a:spLocks noGrp="1"/>
          </p:cNvSpPr>
          <p:nvPr>
            <p:ph idx="1"/>
          </p:nvPr>
        </p:nvSpPr>
        <p:spPr>
          <a:xfrm>
            <a:off x="6434400" y="2115126"/>
            <a:ext cx="5220000" cy="3536874"/>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inhoud 2">
            <a:extLst>
              <a:ext uri="{FF2B5EF4-FFF2-40B4-BE49-F238E27FC236}">
                <a16:creationId xmlns:a16="http://schemas.microsoft.com/office/drawing/2014/main" id="{823AD9AC-BCFD-4500-A65A-DFAEDB356561}"/>
              </a:ext>
            </a:extLst>
          </p:cNvPr>
          <p:cNvSpPr>
            <a:spLocks noGrp="1"/>
          </p:cNvSpPr>
          <p:nvPr>
            <p:ph idx="12"/>
          </p:nvPr>
        </p:nvSpPr>
        <p:spPr>
          <a:xfrm>
            <a:off x="1085088" y="2115126"/>
            <a:ext cx="5220000" cy="3536873"/>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742623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8E4E0FAB-0C2F-4BB9-9117-BB10ED878B73}" type="datetimeFigureOut">
              <a:rPr lang="nl-BE" smtClean="0"/>
              <a:t>30/06/2023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6A1E753-ABC1-42CF-958F-B80DF08CAFE0}" type="slidenum">
              <a:rPr lang="nl-BE" smtClean="0"/>
              <a:t>‹nr.›</a:t>
            </a:fld>
            <a:endParaRPr lang="nl-BE"/>
          </a:p>
        </p:txBody>
      </p:sp>
    </p:spTree>
    <p:extLst>
      <p:ext uri="{BB962C8B-B14F-4D97-AF65-F5344CB8AC3E}">
        <p14:creationId xmlns:p14="http://schemas.microsoft.com/office/powerpoint/2010/main" val="218875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EF00A-AC77-4BA0-A939-C5093A65A822}"/>
              </a:ext>
            </a:extLst>
          </p:cNvPr>
          <p:cNvSpPr>
            <a:spLocks noGrp="1"/>
          </p:cNvSpPr>
          <p:nvPr>
            <p:ph type="title"/>
          </p:nvPr>
        </p:nvSpPr>
        <p:spPr/>
        <p:txBody>
          <a:bodyPr/>
          <a:lstStyle/>
          <a:p>
            <a:r>
              <a:rPr lang="nl-NL"/>
              <a:t>Klik om stijl te bewerken</a:t>
            </a:r>
            <a:endParaRPr lang="nl-BE"/>
          </a:p>
        </p:txBody>
      </p:sp>
      <p:sp>
        <p:nvSpPr>
          <p:cNvPr id="3" name="Tijdelijke aanduiding voor voettekst 2">
            <a:extLst>
              <a:ext uri="{FF2B5EF4-FFF2-40B4-BE49-F238E27FC236}">
                <a16:creationId xmlns:a16="http://schemas.microsoft.com/office/drawing/2014/main" id="{B6904CC8-9642-4418-A2BC-AB9C8F16B290}"/>
              </a:ext>
            </a:extLst>
          </p:cNvPr>
          <p:cNvSpPr>
            <a:spLocks noGrp="1"/>
          </p:cNvSpPr>
          <p:nvPr>
            <p:ph type="ftr" sz="quarter" idx="10"/>
          </p:nvPr>
        </p:nvSpPr>
        <p:spPr/>
        <p:txBody>
          <a:bodyPr/>
          <a:lstStyle/>
          <a:p>
            <a:endParaRPr lang="nl-BE"/>
          </a:p>
        </p:txBody>
      </p:sp>
      <p:sp>
        <p:nvSpPr>
          <p:cNvPr id="4" name="Tijdelijke aanduiding voor dianummer 3">
            <a:extLst>
              <a:ext uri="{FF2B5EF4-FFF2-40B4-BE49-F238E27FC236}">
                <a16:creationId xmlns:a16="http://schemas.microsoft.com/office/drawing/2014/main" id="{A09D6F92-B292-437E-9847-BB085E8D7375}"/>
              </a:ext>
            </a:extLst>
          </p:cNvPr>
          <p:cNvSpPr>
            <a:spLocks noGrp="1"/>
          </p:cNvSpPr>
          <p:nvPr>
            <p:ph type="sldNum" sz="quarter" idx="11"/>
          </p:nvPr>
        </p:nvSpPr>
        <p:spPr/>
        <p:txBody>
          <a:bodyPr/>
          <a:lstStyle/>
          <a:p>
            <a:r>
              <a:rPr lang="nl-BE" b="1"/>
              <a:t>│</a:t>
            </a:r>
            <a:fld id="{B263F6C6-2226-4286-8995-C42CB1E7C290}" type="slidenum">
              <a:rPr lang="nl-BE" smtClean="0"/>
              <a:pPr/>
              <a:t>‹nr.›</a:t>
            </a:fld>
            <a:endParaRPr lang="nl-BE"/>
          </a:p>
        </p:txBody>
      </p:sp>
      <p:sp>
        <p:nvSpPr>
          <p:cNvPr id="5" name="Tijdelijke aanduiding voor inhoud 2">
            <a:extLst>
              <a:ext uri="{FF2B5EF4-FFF2-40B4-BE49-F238E27FC236}">
                <a16:creationId xmlns:a16="http://schemas.microsoft.com/office/drawing/2014/main" id="{BAFA8B8E-8AD1-409B-97E6-3AA2A0FD913E}"/>
              </a:ext>
            </a:extLst>
          </p:cNvPr>
          <p:cNvSpPr>
            <a:spLocks noGrp="1"/>
          </p:cNvSpPr>
          <p:nvPr>
            <p:ph idx="1"/>
          </p:nvPr>
        </p:nvSpPr>
        <p:spPr>
          <a:xfrm>
            <a:off x="6326400" y="2105890"/>
            <a:ext cx="5328000" cy="354611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afbeelding 4">
            <a:extLst>
              <a:ext uri="{FF2B5EF4-FFF2-40B4-BE49-F238E27FC236}">
                <a16:creationId xmlns:a16="http://schemas.microsoft.com/office/drawing/2014/main" id="{27314146-928E-4C6D-BC48-A65169E71044}"/>
              </a:ext>
            </a:extLst>
          </p:cNvPr>
          <p:cNvSpPr>
            <a:spLocks noGrp="1"/>
          </p:cNvSpPr>
          <p:nvPr>
            <p:ph type="pic" sz="quarter" idx="13"/>
          </p:nvPr>
        </p:nvSpPr>
        <p:spPr>
          <a:xfrm>
            <a:off x="1085088" y="2105890"/>
            <a:ext cx="4680000" cy="3546109"/>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2951523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lleen titel">
    <p:spTree>
      <p:nvGrpSpPr>
        <p:cNvPr id="1" name=""/>
        <p:cNvGrpSpPr/>
        <p:nvPr/>
      </p:nvGrpSpPr>
      <p:grpSpPr>
        <a:xfrm>
          <a:off x="0" y="0"/>
          <a:ext cx="0" cy="0"/>
          <a:chOff x="0" y="0"/>
          <a:chExt cx="0" cy="0"/>
        </a:xfrm>
      </p:grpSpPr>
      <p:pic>
        <p:nvPicPr>
          <p:cNvPr id="7" name="Afbeelding 6" descr="Afbeelding met buiten, boom, weg, persoon&#10;&#10;Automatisch gegenereerde beschrijving">
            <a:extLst>
              <a:ext uri="{FF2B5EF4-FFF2-40B4-BE49-F238E27FC236}">
                <a16:creationId xmlns:a16="http://schemas.microsoft.com/office/drawing/2014/main" id="{70D8800D-50F0-458D-B0E4-CCA408BB27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144" y="0"/>
            <a:ext cx="11801856" cy="6858000"/>
          </a:xfrm>
          <a:prstGeom prst="rect">
            <a:avLst/>
          </a:prstGeom>
        </p:spPr>
      </p:pic>
      <p:sp>
        <p:nvSpPr>
          <p:cNvPr id="6" name="Rechthoek 5">
            <a:extLst>
              <a:ext uri="{FF2B5EF4-FFF2-40B4-BE49-F238E27FC236}">
                <a16:creationId xmlns:a16="http://schemas.microsoft.com/office/drawing/2014/main" id="{EAC509CC-686B-4562-9297-EB951870874B}"/>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0" name="Afbeelding 9" descr="Afbeelding met tekst, illustratie&#10;&#10;Automatisch gegenereerde beschrijving">
            <a:extLst>
              <a:ext uri="{FF2B5EF4-FFF2-40B4-BE49-F238E27FC236}">
                <a16:creationId xmlns:a16="http://schemas.microsoft.com/office/drawing/2014/main" id="{93790171-C124-418F-B85E-D787D10102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1" name="Afbeelding 10">
            <a:extLst>
              <a:ext uri="{FF2B5EF4-FFF2-40B4-BE49-F238E27FC236}">
                <a16:creationId xmlns:a16="http://schemas.microsoft.com/office/drawing/2014/main" id="{6F75A6C3-07AA-4BF9-840A-B17F980C6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1700636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lleen titel">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3CE38DF-4915-4BD1-8E44-3BFDC942F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270" y="0"/>
            <a:ext cx="11801856" cy="6858000"/>
          </a:xfrm>
          <a:prstGeom prst="rect">
            <a:avLst/>
          </a:prstGeom>
        </p:spPr>
      </p:pic>
      <p:sp>
        <p:nvSpPr>
          <p:cNvPr id="6" name="Rechthoek 5">
            <a:extLst>
              <a:ext uri="{FF2B5EF4-FFF2-40B4-BE49-F238E27FC236}">
                <a16:creationId xmlns:a16="http://schemas.microsoft.com/office/drawing/2014/main" id="{FDB8D027-960D-49A1-AA1B-BD63AE187F56}"/>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7" name="Afbeelding 6" descr="Afbeelding met tekst, illustratie&#10;&#10;Automatisch gegenereerde beschrijving">
            <a:extLst>
              <a:ext uri="{FF2B5EF4-FFF2-40B4-BE49-F238E27FC236}">
                <a16:creationId xmlns:a16="http://schemas.microsoft.com/office/drawing/2014/main" id="{9598763D-D0E0-4B32-9EAD-33DFB2EB36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0" name="Afbeelding 9">
            <a:extLst>
              <a:ext uri="{FF2B5EF4-FFF2-40B4-BE49-F238E27FC236}">
                <a16:creationId xmlns:a16="http://schemas.microsoft.com/office/drawing/2014/main" id="{13D17B0B-94DC-4B70-8325-3335425D5CB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2329884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lleen titel">
    <p:spTree>
      <p:nvGrpSpPr>
        <p:cNvPr id="1" name=""/>
        <p:cNvGrpSpPr/>
        <p:nvPr/>
      </p:nvGrpSpPr>
      <p:grpSpPr>
        <a:xfrm>
          <a:off x="0" y="0"/>
          <a:ext cx="0" cy="0"/>
          <a:chOff x="0" y="0"/>
          <a:chExt cx="0" cy="0"/>
        </a:xfrm>
      </p:grpSpPr>
      <p:pic>
        <p:nvPicPr>
          <p:cNvPr id="4" name="Afbeelding 3" descr="Afbeelding met boom, persoon, buiten&#10;&#10;Automatisch gegenereerde beschrijving">
            <a:extLst>
              <a:ext uri="{FF2B5EF4-FFF2-40B4-BE49-F238E27FC236}">
                <a16:creationId xmlns:a16="http://schemas.microsoft.com/office/drawing/2014/main" id="{F6051558-9BB6-4A0C-8F04-B17C90D0E7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127" y="0"/>
            <a:ext cx="11801856" cy="6858000"/>
          </a:xfrm>
          <a:prstGeom prst="rect">
            <a:avLst/>
          </a:prstGeom>
        </p:spPr>
      </p:pic>
      <p:sp>
        <p:nvSpPr>
          <p:cNvPr id="6" name="Rechthoek 5">
            <a:extLst>
              <a:ext uri="{FF2B5EF4-FFF2-40B4-BE49-F238E27FC236}">
                <a16:creationId xmlns:a16="http://schemas.microsoft.com/office/drawing/2014/main" id="{61E8CBD0-5163-4F18-B33D-31521450ED87}"/>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7" name="Afbeelding 6" descr="Afbeelding met tekst, illustratie&#10;&#10;Automatisch gegenereerde beschrijving">
            <a:extLst>
              <a:ext uri="{FF2B5EF4-FFF2-40B4-BE49-F238E27FC236}">
                <a16:creationId xmlns:a16="http://schemas.microsoft.com/office/drawing/2014/main" id="{FEAB0355-F3D8-41A5-B153-4B69E3A41C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0" name="Afbeelding 9">
            <a:extLst>
              <a:ext uri="{FF2B5EF4-FFF2-40B4-BE49-F238E27FC236}">
                <a16:creationId xmlns:a16="http://schemas.microsoft.com/office/drawing/2014/main" id="{9DBD8FE3-B756-49EB-8A5C-0C100F41B46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2180009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lleen titel">
    <p:spTree>
      <p:nvGrpSpPr>
        <p:cNvPr id="1" name=""/>
        <p:cNvGrpSpPr/>
        <p:nvPr/>
      </p:nvGrpSpPr>
      <p:grpSpPr>
        <a:xfrm>
          <a:off x="0" y="0"/>
          <a:ext cx="0" cy="0"/>
          <a:chOff x="0" y="0"/>
          <a:chExt cx="0" cy="0"/>
        </a:xfrm>
      </p:grpSpPr>
      <p:pic>
        <p:nvPicPr>
          <p:cNvPr id="3" name="Afbeelding 2" descr="Afbeelding met persoon, boom, buiten&#10;&#10;Automatisch gegenereerde beschrijving">
            <a:extLst>
              <a:ext uri="{FF2B5EF4-FFF2-40B4-BE49-F238E27FC236}">
                <a16:creationId xmlns:a16="http://schemas.microsoft.com/office/drawing/2014/main" id="{A5289839-AB43-47F0-986A-775A13534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92" y="0"/>
            <a:ext cx="11801856" cy="6858000"/>
          </a:xfrm>
          <a:prstGeom prst="rect">
            <a:avLst/>
          </a:prstGeom>
        </p:spPr>
      </p:pic>
      <p:sp>
        <p:nvSpPr>
          <p:cNvPr id="6" name="Rechthoek 5">
            <a:extLst>
              <a:ext uri="{FF2B5EF4-FFF2-40B4-BE49-F238E27FC236}">
                <a16:creationId xmlns:a16="http://schemas.microsoft.com/office/drawing/2014/main" id="{A615E895-8FFA-48AE-B86A-3E164522B2B2}"/>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7" name="Afbeelding 6" descr="Afbeelding met tekst, illustratie&#10;&#10;Automatisch gegenereerde beschrijving">
            <a:extLst>
              <a:ext uri="{FF2B5EF4-FFF2-40B4-BE49-F238E27FC236}">
                <a16:creationId xmlns:a16="http://schemas.microsoft.com/office/drawing/2014/main" id="{7F656744-9180-4374-B184-8625EAA887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0" name="Afbeelding 9">
            <a:extLst>
              <a:ext uri="{FF2B5EF4-FFF2-40B4-BE49-F238E27FC236}">
                <a16:creationId xmlns:a16="http://schemas.microsoft.com/office/drawing/2014/main" id="{FA9E434D-980E-4D4A-AD07-25B73C17F3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4778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728001" y="756000"/>
            <a:ext cx="5867148" cy="2196000"/>
          </a:xfrm>
        </p:spPr>
        <p:txBody>
          <a:bodyPr anchor="t">
            <a:noAutofit/>
          </a:bodyPr>
          <a:lstStyle>
            <a:lvl1pPr indent="0" algn="l">
              <a:lnSpc>
                <a:spcPts val="3800"/>
              </a:lnSpc>
              <a:defRPr sz="3700" b="0" i="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84000" y="0"/>
            <a:ext cx="11808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728001" y="756000"/>
            <a:ext cx="5867148" cy="2196000"/>
          </a:xfrm>
        </p:spPr>
        <p:txBody>
          <a:bodyPr anchor="t">
            <a:noAutofit/>
          </a:bodyPr>
          <a:lstStyle>
            <a:lvl1pPr indent="0" algn="l">
              <a:lnSpc>
                <a:spcPts val="3800"/>
              </a:lnSpc>
              <a:defRPr sz="3700" b="1" i="0">
                <a:solidFill>
                  <a:schemeClr val="bg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2" name="Ondertitel 2"/>
          <p:cNvSpPr>
            <a:spLocks noGrp="1"/>
          </p:cNvSpPr>
          <p:nvPr>
            <p:ph type="subTitle" idx="1"/>
          </p:nvPr>
        </p:nvSpPr>
        <p:spPr>
          <a:xfrm>
            <a:off x="6902255" y="4191643"/>
            <a:ext cx="4544679" cy="2112905"/>
          </a:xfrm>
        </p:spPr>
        <p:txBody>
          <a:bodyPr lIns="0" tIns="0" rIns="0" bIns="0">
            <a:noAutofit/>
          </a:bodyPr>
          <a:lstStyle>
            <a:lvl1pPr marL="0" indent="0" algn="l">
              <a:lnSpc>
                <a:spcPts val="2500"/>
              </a:lnSpc>
              <a:spcBef>
                <a:spcPts val="0"/>
              </a:spcBef>
              <a:buNone/>
              <a:defRPr sz="2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Tree>
    <p:extLst>
      <p:ext uri="{BB962C8B-B14F-4D97-AF65-F5344CB8AC3E}">
        <p14:creationId xmlns:p14="http://schemas.microsoft.com/office/powerpoint/2010/main" val="27635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B4ECBC1C-2888-4DC7-A876-1A3534B86DF6}"/>
              </a:ext>
            </a:extLst>
          </p:cNvPr>
          <p:cNvSpPr>
            <a:spLocks noGrp="1"/>
          </p:cNvSpPr>
          <p:nvPr>
            <p:ph type="pic" sz="quarter" idx="10"/>
          </p:nvPr>
        </p:nvSpPr>
        <p:spPr>
          <a:xfrm>
            <a:off x="390144" y="0"/>
            <a:ext cx="11801856" cy="6858000"/>
          </a:xfrm>
        </p:spPr>
        <p:txBody>
          <a:bodyPr/>
          <a:lstStyle>
            <a:lvl1pPr marL="0" indent="0">
              <a:buFont typeface="Arial" panose="020B0604020202020204" pitchFamily="34" charset="0"/>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112901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1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7" name="Afbeelding 6" descr="Afbeelding met buiten, boom, weg, persoon&#10;&#10;Automatisch gegenereerde beschrijving">
            <a:extLst>
              <a:ext uri="{FF2B5EF4-FFF2-40B4-BE49-F238E27FC236}">
                <a16:creationId xmlns:a16="http://schemas.microsoft.com/office/drawing/2014/main" id="{70D8800D-50F0-458D-B0E4-CCA408BB27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144" y="0"/>
            <a:ext cx="11801856" cy="6858000"/>
          </a:xfrm>
          <a:prstGeom prst="rect">
            <a:avLst/>
          </a:prstGeom>
        </p:spPr>
      </p:pic>
      <p:sp>
        <p:nvSpPr>
          <p:cNvPr id="8" name="Rechthoek 7">
            <a:extLst>
              <a:ext uri="{FF2B5EF4-FFF2-40B4-BE49-F238E27FC236}">
                <a16:creationId xmlns:a16="http://schemas.microsoft.com/office/drawing/2014/main" id="{F74A2868-6739-4EA8-B1AB-3185A74DC955}"/>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9" name="Afbeelding 8" descr="Afbeelding met tekst, illustratie&#10;&#10;Automatisch gegenereerde beschrijving">
            <a:extLst>
              <a:ext uri="{FF2B5EF4-FFF2-40B4-BE49-F238E27FC236}">
                <a16:creationId xmlns:a16="http://schemas.microsoft.com/office/drawing/2014/main" id="{082EFEB0-23F9-45F2-96EE-98809474E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172" y="5909761"/>
            <a:ext cx="2089371" cy="685004"/>
          </a:xfrm>
          <a:prstGeom prst="rect">
            <a:avLst/>
          </a:prstGeom>
        </p:spPr>
      </p:pic>
      <p:pic>
        <p:nvPicPr>
          <p:cNvPr id="15" name="Afbeelding 14">
            <a:extLst>
              <a:ext uri="{FF2B5EF4-FFF2-40B4-BE49-F238E27FC236}">
                <a16:creationId xmlns:a16="http://schemas.microsoft.com/office/drawing/2014/main" id="{9D787B46-DBBA-4435-861E-6A422B1650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31262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3CE38DF-4915-4BD1-8E44-3BFDC942FF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270" y="0"/>
            <a:ext cx="11801856" cy="6858000"/>
          </a:xfrm>
          <a:prstGeom prst="rect">
            <a:avLst/>
          </a:prstGeom>
        </p:spPr>
      </p:pic>
      <p:sp>
        <p:nvSpPr>
          <p:cNvPr id="8" name="Rechthoek 7">
            <a:extLst>
              <a:ext uri="{FF2B5EF4-FFF2-40B4-BE49-F238E27FC236}">
                <a16:creationId xmlns:a16="http://schemas.microsoft.com/office/drawing/2014/main" id="{F74A2868-6739-4EA8-B1AB-3185A74DC955}"/>
              </a:ext>
            </a:extLst>
          </p:cNvPr>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9" name="Afbeelding 8" descr="Afbeelding met tekst, illustratie&#10;&#10;Automatisch gegenereerde beschrijving">
            <a:extLst>
              <a:ext uri="{FF2B5EF4-FFF2-40B4-BE49-F238E27FC236}">
                <a16:creationId xmlns:a16="http://schemas.microsoft.com/office/drawing/2014/main" id="{082EFEB0-23F9-45F2-96EE-98809474E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1172" y="5909761"/>
            <a:ext cx="2089371" cy="685004"/>
          </a:xfrm>
          <a:prstGeom prst="rect">
            <a:avLst/>
          </a:prstGeom>
        </p:spPr>
      </p:pic>
      <p:pic>
        <p:nvPicPr>
          <p:cNvPr id="15" name="Afbeelding 14">
            <a:extLst>
              <a:ext uri="{FF2B5EF4-FFF2-40B4-BE49-F238E27FC236}">
                <a16:creationId xmlns:a16="http://schemas.microsoft.com/office/drawing/2014/main" id="{9D787B46-DBBA-4435-861E-6A422B1650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251476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3.xm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theme" Target="../theme/theme4.xml"/><Relationship Id="rId12"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image" Target="../media/image8.gi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85088" y="1080654"/>
            <a:ext cx="10569312" cy="899347"/>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085088" y="2120899"/>
            <a:ext cx="10569312" cy="3531102"/>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Calibri" panose="020F0502020204030204" pitchFamily="34" charset="0"/>
                <a:cs typeface="Calibri" panose="020F0502020204030204" pitchFamily="34" charset="0"/>
              </a:defRPr>
            </a:lvl1pPr>
          </a:lstStyle>
          <a:p>
            <a:endParaRPr lang="nl-BE"/>
          </a:p>
        </p:txBody>
      </p:sp>
      <p:sp>
        <p:nvSpPr>
          <p:cNvPr id="7" name="Rechthoek 6"/>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3" name="Tijdelijke aanduiding voor dianummer 6">
            <a:extLst>
              <a:ext uri="{FF2B5EF4-FFF2-40B4-BE49-F238E27FC236}">
                <a16:creationId xmlns:a16="http://schemas.microsoft.com/office/drawing/2014/main" id="{E7F3D085-D90D-485D-855D-6C8EC7C8A6C4}"/>
              </a:ext>
            </a:extLst>
          </p:cNvPr>
          <p:cNvSpPr>
            <a:spLocks noGrp="1"/>
          </p:cNvSpPr>
          <p:nvPr>
            <p:ph type="sldNum" sz="quarter" idx="4"/>
          </p:nvPr>
        </p:nvSpPr>
        <p:spPr>
          <a:xfrm>
            <a:off x="8968922" y="6336000"/>
            <a:ext cx="2685478" cy="365125"/>
          </a:xfrm>
          <a:prstGeom prst="rect">
            <a:avLst/>
          </a:prstGeom>
        </p:spPr>
        <p:txBody>
          <a:bodyPr/>
          <a:lstStyle>
            <a:lvl1pPr algn="r">
              <a:defRPr sz="900">
                <a:latin typeface="Calibri" panose="020F0502020204030204" pitchFamily="34" charset="0"/>
                <a:cs typeface="Calibri" panose="020F0502020204030204" pitchFamily="34" charset="0"/>
              </a:defRPr>
            </a:lvl1pPr>
          </a:lstStyle>
          <a:p>
            <a:r>
              <a:rPr lang="nl-BE" b="1"/>
              <a:t>│</a:t>
            </a:r>
            <a:fld id="{B263F6C6-2226-4286-8995-C42CB1E7C290}" type="slidenum">
              <a:rPr lang="nl-BE" smtClean="0"/>
              <a:pPr/>
              <a:t>‹nr.›</a:t>
            </a:fld>
            <a:endParaRPr lang="nl-BE"/>
          </a:p>
        </p:txBody>
      </p:sp>
      <p:pic>
        <p:nvPicPr>
          <p:cNvPr id="15" name="Afbeelding 14" descr="Afbeelding met tekst, illustratie&#10;&#10;Automatisch gegenereerde beschrijving">
            <a:extLst>
              <a:ext uri="{FF2B5EF4-FFF2-40B4-BE49-F238E27FC236}">
                <a16:creationId xmlns:a16="http://schemas.microsoft.com/office/drawing/2014/main" id="{CCC38977-7811-49D0-BF7A-AB91AA03D57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1172" y="5909761"/>
            <a:ext cx="2089371" cy="685004"/>
          </a:xfrm>
          <a:prstGeom prst="rect">
            <a:avLst/>
          </a:prstGeom>
        </p:spPr>
      </p:pic>
      <p:pic>
        <p:nvPicPr>
          <p:cNvPr id="17" name="Afbeelding 16">
            <a:extLst>
              <a:ext uri="{FF2B5EF4-FFF2-40B4-BE49-F238E27FC236}">
                <a16:creationId xmlns:a16="http://schemas.microsoft.com/office/drawing/2014/main" id="{DB5C1054-6EA6-468F-9D02-0B4EAA3738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51172" y="263235"/>
            <a:ext cx="946719" cy="676521"/>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73" r:id="rId4"/>
    <p:sldLayoutId id="2147483674" r:id="rId5"/>
    <p:sldLayoutId id="2147483649" r:id="rId6"/>
    <p:sldLayoutId id="2147483672" r:id="rId7"/>
  </p:sldLayoutIdLst>
  <p:hf hdr="0" ftr="0" dt="0"/>
  <p:txStyles>
    <p:titleStyle>
      <a:lvl1pPr algn="l" defTabSz="914400" rtl="0" eaLnBrk="1" latinLnBrk="0" hangingPunct="1">
        <a:lnSpc>
          <a:spcPts val="3800"/>
        </a:lnSpc>
        <a:spcBef>
          <a:spcPts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64B71D-75FD-41AA-A1B4-055F34D89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BFCA054-81C3-4E38-8AF0-75A9F1729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FC44646-3FDE-44B5-A718-E41324D52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6034-ADB6-4390-9BEA-C4B4B7CD8206}" type="datetimeFigureOut">
              <a:rPr lang="nl-BE" smtClean="0"/>
              <a:t>30/06/2023</a:t>
            </a:fld>
            <a:endParaRPr lang="nl-BE"/>
          </a:p>
        </p:txBody>
      </p:sp>
      <p:sp>
        <p:nvSpPr>
          <p:cNvPr id="5" name="Tijdelijke aanduiding voor voettekst 4">
            <a:extLst>
              <a:ext uri="{FF2B5EF4-FFF2-40B4-BE49-F238E27FC236}">
                <a16:creationId xmlns:a16="http://schemas.microsoft.com/office/drawing/2014/main" id="{8A8645F6-97FC-4960-AFB4-876143E2F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0E009DE1-5B64-4428-90D9-7A44943B0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663D-5E35-4A50-880B-326A320CEFF4}" type="slidenum">
              <a:rPr lang="nl-BE" smtClean="0"/>
              <a:t>‹nr.›</a:t>
            </a:fld>
            <a:endParaRPr lang="nl-BE"/>
          </a:p>
        </p:txBody>
      </p:sp>
    </p:spTree>
    <p:extLst>
      <p:ext uri="{BB962C8B-B14F-4D97-AF65-F5344CB8AC3E}">
        <p14:creationId xmlns:p14="http://schemas.microsoft.com/office/powerpoint/2010/main" val="20778365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7999" y="756000"/>
            <a:ext cx="9926399"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30/06/2023</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12" name="Tijdelijke aanduiding voor dianummer 6">
            <a:extLst>
              <a:ext uri="{FF2B5EF4-FFF2-40B4-BE49-F238E27FC236}">
                <a16:creationId xmlns:a16="http://schemas.microsoft.com/office/drawing/2014/main" id="{ACC953A9-BE0B-4394-A00F-15232AFAC83F}"/>
              </a:ext>
            </a:extLst>
          </p:cNvPr>
          <p:cNvSpPr>
            <a:spLocks noGrp="1"/>
          </p:cNvSpPr>
          <p:nvPr>
            <p:ph type="sldNum" sz="quarter" idx="4"/>
          </p:nvPr>
        </p:nvSpPr>
        <p:spPr>
          <a:xfrm>
            <a:off x="8968922" y="6336000"/>
            <a:ext cx="2685478" cy="365125"/>
          </a:xfrm>
          <a:prstGeom prst="rect">
            <a:avLst/>
          </a:prstGeom>
        </p:spPr>
        <p:txBody>
          <a:bodyPr/>
          <a:lstStyle>
            <a:lvl1pPr algn="r">
              <a:defRPr sz="900">
                <a:latin typeface="FlandersArtSans-Regular" panose="00000500000000000000" pitchFamily="2" charset="0"/>
              </a:defRPr>
            </a:lvl1pPr>
          </a:lstStyle>
          <a:p>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75" r:id="rId1"/>
    <p:sldLayoutId id="2147483661" r:id="rId2"/>
    <p:sldLayoutId id="2147483727" r:id="rId3"/>
    <p:sldLayoutId id="2147483695" r:id="rId4"/>
    <p:sldLayoutId id="2147483697" r:id="rId5"/>
    <p:sldLayoutId id="2147483698" r:id="rId6"/>
    <p:sldLayoutId id="2147483699" r:id="rId7"/>
    <p:sldLayoutId id="2147483677" r:id="rId8"/>
    <p:sldLayoutId id="2147483676" r:id="rId9"/>
    <p:sldLayoutId id="2147483726" r:id="rId10"/>
    <p:sldLayoutId id="2147483696" r:id="rId11"/>
    <p:sldLayoutId id="2147483700" r:id="rId12"/>
    <p:sldLayoutId id="2147483701" r:id="rId13"/>
    <p:sldLayoutId id="2147483702" r:id="rId14"/>
  </p:sldLayoutIdLst>
  <p:txStyles>
    <p:titleStyle>
      <a:lvl1pPr algn="l" defTabSz="914400" rtl="0" eaLnBrk="1" latinLnBrk="0" hangingPunct="1">
        <a:lnSpc>
          <a:spcPts val="3800"/>
        </a:lnSpc>
        <a:spcBef>
          <a:spcPct val="0"/>
        </a:spcBef>
        <a:buNone/>
        <a:defRPr sz="4000" b="1" kern="1200">
          <a:solidFill>
            <a:schemeClr val="tx1"/>
          </a:solidFill>
          <a:latin typeface="+mn-lt"/>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6"/>
        </a:buBlip>
        <a:tabLst/>
        <a:defRPr sz="2200" b="1" kern="1200" spc="0" baseline="0">
          <a:solidFill>
            <a:schemeClr val="tx1"/>
          </a:solidFill>
          <a:latin typeface="Calibri" panose="020F0502020204030204" pitchFamily="34" charset="0"/>
          <a:ea typeface="+mn-ea"/>
          <a:cs typeface="Calibri" panose="020F050202020403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7"/>
        </a:buBlip>
        <a:tabLst/>
        <a:defRPr sz="2200" kern="1200" spc="0" baseline="0">
          <a:solidFill>
            <a:srgbClr val="9B9B9B"/>
          </a:solidFill>
          <a:latin typeface="Calibri" panose="020F0502020204030204" pitchFamily="34" charset="0"/>
          <a:ea typeface="+mn-ea"/>
          <a:cs typeface="Calibri" panose="020F050202020403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8"/>
        </a:buBlip>
        <a:tabLst/>
        <a:defRPr sz="2000" kern="1200" spc="0" baseline="0">
          <a:solidFill>
            <a:schemeClr val="tx1"/>
          </a:solidFill>
          <a:latin typeface="Calibri" panose="020F0502020204030204" pitchFamily="34" charset="0"/>
          <a:ea typeface="+mn-ea"/>
          <a:cs typeface="Calibri" panose="020F050202020403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9"/>
        </a:buBlip>
        <a:tabLst/>
        <a:defRPr sz="2000" kern="1200" spc="0" baseline="0">
          <a:solidFill>
            <a:schemeClr val="tx1"/>
          </a:solidFill>
          <a:latin typeface="Calibri" panose="020F0502020204030204" pitchFamily="34" charset="0"/>
          <a:ea typeface="+mn-ea"/>
          <a:cs typeface="Calibri" panose="020F050202020403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6"/>
        </a:buBlip>
        <a:tabLst/>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85088" y="1043708"/>
            <a:ext cx="10569312" cy="828291"/>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085088" y="1980001"/>
            <a:ext cx="10569312"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5" name="Tijdelijke aanduiding voor voettekst 4"/>
          <p:cNvSpPr>
            <a:spLocks noGrp="1"/>
          </p:cNvSpPr>
          <p:nvPr>
            <p:ph type="ftr" sz="quarter" idx="3"/>
          </p:nvPr>
        </p:nvSpPr>
        <p:spPr>
          <a:xfrm>
            <a:off x="5324524" y="6336000"/>
            <a:ext cx="2520000" cy="360000"/>
          </a:xfrm>
          <a:prstGeom prst="rect">
            <a:avLst/>
          </a:prstGeom>
        </p:spPr>
        <p:txBody>
          <a:bodyPr vert="horz" lIns="91440" tIns="45720" rIns="91440" bIns="45720" rtlCol="0" anchor="ctr"/>
          <a:lstStyle>
            <a:lvl1pPr algn="ctr">
              <a:defRPr sz="900">
                <a:solidFill>
                  <a:schemeClr val="bg1">
                    <a:lumMod val="50000"/>
                  </a:schemeClr>
                </a:solidFill>
                <a:latin typeface="Calibri" panose="020F0502020204030204" pitchFamily="34" charset="0"/>
                <a:cs typeface="Calibri" panose="020F0502020204030204" pitchFamily="34" charset="0"/>
              </a:defRPr>
            </a:lvl1pPr>
          </a:lstStyle>
          <a:p>
            <a:endParaRPr lang="nl-BE"/>
          </a:p>
        </p:txBody>
      </p:sp>
      <p:sp>
        <p:nvSpPr>
          <p:cNvPr id="7" name="Rechthoek 6"/>
          <p:cNvSpPr/>
          <p:nvPr userDrawn="1"/>
        </p:nvSpPr>
        <p:spPr>
          <a:xfrm>
            <a:off x="1" y="0"/>
            <a:ext cx="384000" cy="6858000"/>
          </a:xfrm>
          <a:prstGeom prst="rect">
            <a:avLst/>
          </a:prstGeom>
          <a:solidFill>
            <a:srgbClr val="EB595F"/>
          </a:solidFill>
          <a:ln>
            <a:solidFill>
              <a:srgbClr val="EB5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13" name="Tijdelijke aanduiding voor dianummer 6">
            <a:extLst>
              <a:ext uri="{FF2B5EF4-FFF2-40B4-BE49-F238E27FC236}">
                <a16:creationId xmlns:a16="http://schemas.microsoft.com/office/drawing/2014/main" id="{E7F3D085-D90D-485D-855D-6C8EC7C8A6C4}"/>
              </a:ext>
            </a:extLst>
          </p:cNvPr>
          <p:cNvSpPr>
            <a:spLocks noGrp="1"/>
          </p:cNvSpPr>
          <p:nvPr>
            <p:ph type="sldNum" sz="quarter" idx="4"/>
          </p:nvPr>
        </p:nvSpPr>
        <p:spPr>
          <a:xfrm>
            <a:off x="8968922" y="6336000"/>
            <a:ext cx="2685478" cy="365125"/>
          </a:xfrm>
          <a:prstGeom prst="rect">
            <a:avLst/>
          </a:prstGeom>
        </p:spPr>
        <p:txBody>
          <a:bodyPr/>
          <a:lstStyle>
            <a:lvl1pPr algn="r">
              <a:defRPr sz="900">
                <a:latin typeface="Calibri" panose="020F0502020204030204" pitchFamily="34" charset="0"/>
                <a:cs typeface="Calibri" panose="020F0502020204030204" pitchFamily="34" charset="0"/>
              </a:defRPr>
            </a:lvl1pPr>
          </a:lstStyle>
          <a:p>
            <a:r>
              <a:rPr lang="nl-BE" b="1"/>
              <a:t>│</a:t>
            </a:r>
            <a:fld id="{B263F6C6-2226-4286-8995-C42CB1E7C290}" type="slidenum">
              <a:rPr lang="nl-BE" smtClean="0"/>
              <a:pPr/>
              <a:t>‹nr.›</a:t>
            </a:fld>
            <a:endParaRPr lang="nl-BE"/>
          </a:p>
        </p:txBody>
      </p:sp>
      <p:pic>
        <p:nvPicPr>
          <p:cNvPr id="11" name="Afbeelding 10" descr="Afbeelding met tekst, illustratie&#10;&#10;Automatisch gegenereerde beschrijving">
            <a:extLst>
              <a:ext uri="{FF2B5EF4-FFF2-40B4-BE49-F238E27FC236}">
                <a16:creationId xmlns:a16="http://schemas.microsoft.com/office/drawing/2014/main" id="{58D10717-78FF-4437-9D08-AE9D81B242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22881" y="294052"/>
            <a:ext cx="2089371" cy="685004"/>
          </a:xfrm>
          <a:prstGeom prst="rect">
            <a:avLst/>
          </a:prstGeom>
        </p:spPr>
      </p:pic>
      <p:pic>
        <p:nvPicPr>
          <p:cNvPr id="15" name="Afbeelding 14">
            <a:extLst>
              <a:ext uri="{FF2B5EF4-FFF2-40B4-BE49-F238E27FC236}">
                <a16:creationId xmlns:a16="http://schemas.microsoft.com/office/drawing/2014/main" id="{A177459F-B93F-4606-A8EB-E82CC265572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7469" t="9949" r="16490" b="11682"/>
          <a:stretch/>
        </p:blipFill>
        <p:spPr>
          <a:xfrm>
            <a:off x="555178" y="133924"/>
            <a:ext cx="1136073" cy="900547"/>
          </a:xfrm>
          <a:prstGeom prst="rect">
            <a:avLst/>
          </a:prstGeom>
        </p:spPr>
      </p:pic>
    </p:spTree>
    <p:extLst>
      <p:ext uri="{BB962C8B-B14F-4D97-AF65-F5344CB8AC3E}">
        <p14:creationId xmlns:p14="http://schemas.microsoft.com/office/powerpoint/2010/main" val="2694839480"/>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3" r:id="rId3"/>
    <p:sldLayoutId id="2147483728" r:id="rId4"/>
    <p:sldLayoutId id="2147483729" r:id="rId5"/>
    <p:sldLayoutId id="2147483731" r:id="rId6"/>
  </p:sldLayoutIdLst>
  <p:hf hdr="0" ftr="0" dt="0"/>
  <p:txStyles>
    <p:title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64B71D-75FD-41AA-A1B4-055F34D89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BFCA054-81C3-4E38-8AF0-75A9F1729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FC44646-3FDE-44B5-A718-E41324D52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6034-ADB6-4390-9BEA-C4B4B7CD8206}" type="datetimeFigureOut">
              <a:rPr lang="nl-BE" smtClean="0"/>
              <a:t>30/06/2023</a:t>
            </a:fld>
            <a:endParaRPr lang="nl-BE"/>
          </a:p>
        </p:txBody>
      </p:sp>
      <p:sp>
        <p:nvSpPr>
          <p:cNvPr id="5" name="Tijdelijke aanduiding voor voettekst 4">
            <a:extLst>
              <a:ext uri="{FF2B5EF4-FFF2-40B4-BE49-F238E27FC236}">
                <a16:creationId xmlns:a16="http://schemas.microsoft.com/office/drawing/2014/main" id="{8A8645F6-97FC-4960-AFB4-876143E2F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0E009DE1-5B64-4428-90D9-7A44943B03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6663D-5E35-4A50-880B-326A320CEFF4}" type="slidenum">
              <a:rPr lang="nl-BE" smtClean="0"/>
              <a:t>‹nr.›</a:t>
            </a:fld>
            <a:endParaRPr lang="nl-BE"/>
          </a:p>
        </p:txBody>
      </p:sp>
    </p:spTree>
    <p:extLst>
      <p:ext uri="{BB962C8B-B14F-4D97-AF65-F5344CB8AC3E}">
        <p14:creationId xmlns:p14="http://schemas.microsoft.com/office/powerpoint/2010/main" val="573838282"/>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23" r:id="rId3"/>
    <p:sldLayoutId id="21474837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1FD5B-6151-4E82-BB73-0015AD5FA036}"/>
              </a:ext>
            </a:extLst>
          </p:cNvPr>
          <p:cNvSpPr>
            <a:spLocks noGrp="1"/>
          </p:cNvSpPr>
          <p:nvPr>
            <p:ph type="ctrTitle"/>
          </p:nvPr>
        </p:nvSpPr>
        <p:spPr/>
        <p:txBody>
          <a:bodyPr/>
          <a:lstStyle/>
          <a:p>
            <a:r>
              <a:rPr lang="nl-BE" dirty="0"/>
              <a:t>Be </a:t>
            </a:r>
            <a:r>
              <a:rPr lang="nl-BE" i="1" dirty="0" err="1"/>
              <a:t>Coming</a:t>
            </a:r>
            <a:r>
              <a:rPr lang="nl-BE" i="1" dirty="0"/>
              <a:t> </a:t>
            </a:r>
            <a:r>
              <a:rPr lang="nl-BE" dirty="0"/>
              <a:t>Home</a:t>
            </a:r>
            <a:br>
              <a:rPr lang="nl-BE" dirty="0"/>
            </a:br>
            <a:r>
              <a:rPr lang="nl-BE" dirty="0"/>
              <a:t>in Sint Gillis</a:t>
            </a:r>
          </a:p>
        </p:txBody>
      </p:sp>
      <p:sp>
        <p:nvSpPr>
          <p:cNvPr id="3" name="Ondertitel 2">
            <a:extLst>
              <a:ext uri="{FF2B5EF4-FFF2-40B4-BE49-F238E27FC236}">
                <a16:creationId xmlns:a16="http://schemas.microsoft.com/office/drawing/2014/main" id="{C5E692EE-6697-495D-BD44-D9C146F4C76A}"/>
              </a:ext>
            </a:extLst>
          </p:cNvPr>
          <p:cNvSpPr>
            <a:spLocks noGrp="1"/>
          </p:cNvSpPr>
          <p:nvPr>
            <p:ph type="subTitle" idx="1"/>
          </p:nvPr>
        </p:nvSpPr>
        <p:spPr>
          <a:xfrm>
            <a:off x="1430853" y="4499998"/>
            <a:ext cx="5331897" cy="1374974"/>
          </a:xfrm>
        </p:spPr>
        <p:txBody>
          <a:bodyPr/>
          <a:lstStyle/>
          <a:p>
            <a:r>
              <a:rPr lang="nn-NO" sz="2400" dirty="0"/>
              <a:t>29 juni 2023</a:t>
            </a:r>
          </a:p>
          <a:p>
            <a:r>
              <a:rPr lang="nn-NO" sz="2400" dirty="0"/>
              <a:t>ENSA meeting </a:t>
            </a:r>
          </a:p>
        </p:txBody>
      </p:sp>
    </p:spTree>
    <p:extLst>
      <p:ext uri="{BB962C8B-B14F-4D97-AF65-F5344CB8AC3E}">
        <p14:creationId xmlns:p14="http://schemas.microsoft.com/office/powerpoint/2010/main" val="215683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52D0-1367-44E0-8A46-B0EDFB3E1194}"/>
              </a:ext>
            </a:extLst>
          </p:cNvPr>
          <p:cNvSpPr>
            <a:spLocks noGrp="1"/>
          </p:cNvSpPr>
          <p:nvPr>
            <p:ph type="title"/>
          </p:nvPr>
        </p:nvSpPr>
        <p:spPr>
          <a:xfrm>
            <a:off x="1085088" y="1080654"/>
            <a:ext cx="3968693" cy="899347"/>
          </a:xfrm>
          <a:solidFill>
            <a:schemeClr val="accent1">
              <a:lumMod val="20000"/>
              <a:lumOff val="80000"/>
            </a:schemeClr>
          </a:solidFill>
        </p:spPr>
        <p:txBody>
          <a:bodyPr/>
          <a:lstStyle/>
          <a:p>
            <a:r>
              <a:rPr lang="nl-BE" b="0" dirty="0" err="1"/>
              <a:t>Theory</a:t>
            </a:r>
            <a:r>
              <a:rPr lang="nl-BE" b="0" dirty="0"/>
              <a:t> of Change</a:t>
            </a:r>
            <a:br>
              <a:rPr lang="nl-BE" b="0" dirty="0"/>
            </a:br>
            <a:r>
              <a:rPr lang="nl-BE" sz="2800" b="0" dirty="0" err="1"/>
              <a:t>Our</a:t>
            </a:r>
            <a:r>
              <a:rPr lang="nl-BE" sz="2800" b="0" dirty="0"/>
              <a:t> </a:t>
            </a:r>
            <a:r>
              <a:rPr lang="nl-BE" sz="2800" b="0" dirty="0" err="1"/>
              <a:t>aims</a:t>
            </a:r>
            <a:r>
              <a:rPr lang="nl-BE" sz="2800" b="0" dirty="0"/>
              <a:t>: </a:t>
            </a:r>
            <a:endParaRPr lang="nl-BE" b="0" dirty="0"/>
          </a:p>
        </p:txBody>
      </p:sp>
      <p:sp>
        <p:nvSpPr>
          <p:cNvPr id="3" name="Slide Number Placeholder 2">
            <a:extLst>
              <a:ext uri="{FF2B5EF4-FFF2-40B4-BE49-F238E27FC236}">
                <a16:creationId xmlns:a16="http://schemas.microsoft.com/office/drawing/2014/main" id="{820BC7C4-3EF4-4FA9-8075-589366738ADC}"/>
              </a:ext>
            </a:extLst>
          </p:cNvPr>
          <p:cNvSpPr>
            <a:spLocks noGrp="1"/>
          </p:cNvSpPr>
          <p:nvPr>
            <p:ph type="sldNum" sz="quarter" idx="11"/>
          </p:nvPr>
        </p:nvSpPr>
        <p:spPr/>
        <p:txBody>
          <a:bodyPr/>
          <a:lstStyle/>
          <a:p>
            <a:r>
              <a:rPr lang="nl-BE" b="1"/>
              <a:t>│</a:t>
            </a:r>
            <a:fld id="{B263F6C6-2226-4286-8995-C42CB1E7C290}" type="slidenum">
              <a:rPr lang="nl-BE" smtClean="0"/>
              <a:pPr/>
              <a:t>10</a:t>
            </a:fld>
            <a:endParaRPr lang="nl-BE"/>
          </a:p>
        </p:txBody>
      </p:sp>
      <p:sp>
        <p:nvSpPr>
          <p:cNvPr id="4" name="Content Placeholder 3">
            <a:extLst>
              <a:ext uri="{FF2B5EF4-FFF2-40B4-BE49-F238E27FC236}">
                <a16:creationId xmlns:a16="http://schemas.microsoft.com/office/drawing/2014/main" id="{8B07DC8B-5523-42C1-A471-925D4683879D}"/>
              </a:ext>
            </a:extLst>
          </p:cNvPr>
          <p:cNvSpPr>
            <a:spLocks noGrp="1"/>
          </p:cNvSpPr>
          <p:nvPr>
            <p:ph sz="half" idx="1"/>
          </p:nvPr>
        </p:nvSpPr>
        <p:spPr>
          <a:xfrm>
            <a:off x="1085088" y="2286000"/>
            <a:ext cx="10569312" cy="3365999"/>
          </a:xfrm>
        </p:spPr>
        <p:txBody>
          <a:bodyPr/>
          <a:lstStyle/>
          <a:p>
            <a:r>
              <a:rPr lang="en-US" b="0" dirty="0"/>
              <a:t>vulnerable and at the same time resilient residents who previously lived in </a:t>
            </a:r>
            <a:r>
              <a:rPr lang="en-US" dirty="0">
                <a:solidFill>
                  <a:srgbClr val="EB595F"/>
                </a:solidFill>
              </a:rPr>
              <a:t>social isolation </a:t>
            </a:r>
            <a:r>
              <a:rPr lang="en-US" b="0" dirty="0"/>
              <a:t>and who have no or limited (access to) social networks, have a greater mental well-being.</a:t>
            </a:r>
          </a:p>
          <a:p>
            <a:pPr>
              <a:buNone/>
            </a:pPr>
            <a:endParaRPr lang="en-US" b="0" dirty="0"/>
          </a:p>
          <a:p>
            <a:r>
              <a:rPr lang="en-US" b="0" dirty="0"/>
              <a:t> where necessary/useful, </a:t>
            </a:r>
            <a:r>
              <a:rPr lang="en-US" dirty="0">
                <a:solidFill>
                  <a:srgbClr val="EB595F"/>
                </a:solidFill>
              </a:rPr>
              <a:t>they find their way </a:t>
            </a:r>
            <a:r>
              <a:rPr lang="en-US" b="0" dirty="0"/>
              <a:t>to welfare and care facilities for their support needs</a:t>
            </a:r>
          </a:p>
          <a:p>
            <a:pPr>
              <a:buNone/>
            </a:pPr>
            <a:endParaRPr lang="en-US" b="0" dirty="0"/>
          </a:p>
          <a:p>
            <a:r>
              <a:rPr lang="en-US" b="0" dirty="0"/>
              <a:t>and these facilities </a:t>
            </a:r>
            <a:r>
              <a:rPr lang="en-US" dirty="0">
                <a:solidFill>
                  <a:srgbClr val="EB595F"/>
                </a:solidFill>
              </a:rPr>
              <a:t>enhance their resilience </a:t>
            </a:r>
            <a:r>
              <a:rPr lang="en-US" b="0" dirty="0"/>
              <a:t>through a diverse-sensitive approach.</a:t>
            </a:r>
          </a:p>
          <a:p>
            <a:pPr>
              <a:buNone/>
            </a:pPr>
            <a:endParaRPr lang="en-US" b="0" dirty="0"/>
          </a:p>
          <a:p>
            <a:r>
              <a:rPr lang="en-US" b="0" dirty="0"/>
              <a:t> formal and informal actors are </a:t>
            </a:r>
            <a:r>
              <a:rPr lang="en-US" dirty="0">
                <a:solidFill>
                  <a:srgbClr val="EB595F"/>
                </a:solidFill>
              </a:rPr>
              <a:t>connected</a:t>
            </a:r>
            <a:r>
              <a:rPr lang="en-US" b="0" dirty="0"/>
              <a:t> and form a caring </a:t>
            </a:r>
            <a:r>
              <a:rPr lang="en-US" b="0" dirty="0" err="1"/>
              <a:t>neighbourhood</a:t>
            </a:r>
            <a:r>
              <a:rPr lang="en-US" b="0" dirty="0"/>
              <a:t> together with the residents.</a:t>
            </a:r>
            <a:endParaRPr lang="nl-BE" b="0" dirty="0"/>
          </a:p>
        </p:txBody>
      </p:sp>
    </p:spTree>
    <p:extLst>
      <p:ext uri="{BB962C8B-B14F-4D97-AF65-F5344CB8AC3E}">
        <p14:creationId xmlns:p14="http://schemas.microsoft.com/office/powerpoint/2010/main" val="92076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6F32-FD58-4CE9-8BB3-60B823C7692D}"/>
              </a:ext>
            </a:extLst>
          </p:cNvPr>
          <p:cNvSpPr>
            <a:spLocks noGrp="1"/>
          </p:cNvSpPr>
          <p:nvPr>
            <p:ph type="title"/>
          </p:nvPr>
        </p:nvSpPr>
        <p:spPr>
          <a:xfrm>
            <a:off x="1104753" y="983226"/>
            <a:ext cx="10569312" cy="658761"/>
          </a:xfrm>
          <a:solidFill>
            <a:srgbClr val="EB595F"/>
          </a:solidFill>
        </p:spPr>
        <p:txBody>
          <a:bodyPr/>
          <a:lstStyle/>
          <a:p>
            <a:r>
              <a:rPr lang="nl-BE" dirty="0" err="1">
                <a:solidFill>
                  <a:schemeClr val="bg1"/>
                </a:solidFill>
              </a:rPr>
              <a:t>To</a:t>
            </a:r>
            <a:r>
              <a:rPr lang="nl-BE" dirty="0">
                <a:solidFill>
                  <a:schemeClr val="bg1"/>
                </a:solidFill>
              </a:rPr>
              <a:t> </a:t>
            </a:r>
            <a:r>
              <a:rPr lang="nl-BE" dirty="0" err="1">
                <a:solidFill>
                  <a:schemeClr val="bg1"/>
                </a:solidFill>
              </a:rPr>
              <a:t>weave</a:t>
            </a:r>
            <a:r>
              <a:rPr lang="nl-BE" dirty="0">
                <a:solidFill>
                  <a:schemeClr val="bg1"/>
                </a:solidFill>
              </a:rPr>
              <a:t> a web in </a:t>
            </a:r>
            <a:r>
              <a:rPr lang="nl-BE" dirty="0" err="1">
                <a:solidFill>
                  <a:schemeClr val="bg1"/>
                </a:solidFill>
              </a:rPr>
              <a:t>the</a:t>
            </a:r>
            <a:r>
              <a:rPr lang="nl-BE" dirty="0">
                <a:solidFill>
                  <a:schemeClr val="bg1"/>
                </a:solidFill>
              </a:rPr>
              <a:t> </a:t>
            </a:r>
            <a:r>
              <a:rPr lang="nl-BE" dirty="0" err="1">
                <a:solidFill>
                  <a:schemeClr val="bg1"/>
                </a:solidFill>
              </a:rPr>
              <a:t>neighbourhood</a:t>
            </a:r>
            <a:r>
              <a:rPr lang="nl-BE" dirty="0">
                <a:solidFill>
                  <a:schemeClr val="bg1"/>
                </a:solidFill>
              </a:rPr>
              <a:t> </a:t>
            </a:r>
            <a:br>
              <a:rPr lang="nl-BE" dirty="0"/>
            </a:br>
            <a:endParaRPr lang="nl-BE" dirty="0"/>
          </a:p>
        </p:txBody>
      </p:sp>
      <p:pic>
        <p:nvPicPr>
          <p:cNvPr id="4" name="Content Placeholder 3">
            <a:extLst>
              <a:ext uri="{FF2B5EF4-FFF2-40B4-BE49-F238E27FC236}">
                <a16:creationId xmlns:a16="http://schemas.microsoft.com/office/drawing/2014/main" id="{E264CC7E-9CC6-481E-A7D2-9002909B7068}"/>
              </a:ext>
            </a:extLst>
          </p:cNvPr>
          <p:cNvPicPr>
            <a:picLocks noGrp="1" noChangeAspect="1"/>
          </p:cNvPicPr>
          <p:nvPr>
            <p:ph idx="1"/>
          </p:nvPr>
        </p:nvPicPr>
        <p:blipFill>
          <a:blip r:embed="rId2"/>
          <a:stretch>
            <a:fillRect/>
          </a:stretch>
        </p:blipFill>
        <p:spPr>
          <a:xfrm>
            <a:off x="884051" y="1825625"/>
            <a:ext cx="10423897" cy="4351338"/>
          </a:xfrm>
          <a:prstGeom prst="rect">
            <a:avLst/>
          </a:prstGeom>
        </p:spPr>
      </p:pic>
    </p:spTree>
    <p:extLst>
      <p:ext uri="{BB962C8B-B14F-4D97-AF65-F5344CB8AC3E}">
        <p14:creationId xmlns:p14="http://schemas.microsoft.com/office/powerpoint/2010/main" val="333338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72CB7-C672-4445-8C10-E49B873F570D}"/>
              </a:ext>
            </a:extLst>
          </p:cNvPr>
          <p:cNvSpPr>
            <a:spLocks noGrp="1"/>
          </p:cNvSpPr>
          <p:nvPr>
            <p:ph type="sldNum" sz="quarter" idx="11"/>
          </p:nvPr>
        </p:nvSpPr>
        <p:spPr/>
        <p:txBody>
          <a:bodyPr/>
          <a:lstStyle/>
          <a:p>
            <a:r>
              <a:rPr lang="nl-BE" b="1"/>
              <a:t>│</a:t>
            </a:r>
            <a:fld id="{B263F6C6-2226-4286-8995-C42CB1E7C290}" type="slidenum">
              <a:rPr lang="nl-BE" smtClean="0"/>
              <a:pPr/>
              <a:t>12</a:t>
            </a:fld>
            <a:endParaRPr lang="nl-BE"/>
          </a:p>
        </p:txBody>
      </p:sp>
      <p:sp>
        <p:nvSpPr>
          <p:cNvPr id="3" name="Title 2">
            <a:extLst>
              <a:ext uri="{FF2B5EF4-FFF2-40B4-BE49-F238E27FC236}">
                <a16:creationId xmlns:a16="http://schemas.microsoft.com/office/drawing/2014/main" id="{52C410FA-1017-4C3E-90CF-8112AF354464}"/>
              </a:ext>
            </a:extLst>
          </p:cNvPr>
          <p:cNvSpPr>
            <a:spLocks noGrp="1"/>
          </p:cNvSpPr>
          <p:nvPr>
            <p:ph type="title"/>
          </p:nvPr>
        </p:nvSpPr>
        <p:spPr/>
        <p:txBody>
          <a:bodyPr/>
          <a:lstStyle/>
          <a:p>
            <a:r>
              <a:rPr lang="nl-BE" dirty="0">
                <a:solidFill>
                  <a:srgbClr val="C00000"/>
                </a:solidFill>
              </a:rPr>
              <a:t>How?</a:t>
            </a:r>
          </a:p>
        </p:txBody>
      </p:sp>
      <p:sp>
        <p:nvSpPr>
          <p:cNvPr id="4" name="Content Placeholder 3">
            <a:extLst>
              <a:ext uri="{FF2B5EF4-FFF2-40B4-BE49-F238E27FC236}">
                <a16:creationId xmlns:a16="http://schemas.microsoft.com/office/drawing/2014/main" id="{B09EE117-DF5A-41E3-BDEC-9CA63CF81E8E}"/>
              </a:ext>
            </a:extLst>
          </p:cNvPr>
          <p:cNvSpPr>
            <a:spLocks noGrp="1"/>
          </p:cNvSpPr>
          <p:nvPr>
            <p:ph sz="half" idx="1"/>
          </p:nvPr>
        </p:nvSpPr>
        <p:spPr>
          <a:xfrm>
            <a:off x="1085088" y="2115126"/>
            <a:ext cx="10569312" cy="4423326"/>
          </a:xfrm>
        </p:spPr>
        <p:txBody>
          <a:bodyPr/>
          <a:lstStyle/>
          <a:p>
            <a:pPr marL="457200" indent="-457200">
              <a:buFont typeface="Wingdings" panose="05000000000000000000" pitchFamily="2" charset="2"/>
              <a:buChar char="Ø"/>
            </a:pPr>
            <a:r>
              <a:rPr lang="nl-BE" sz="2800" dirty="0" err="1">
                <a:solidFill>
                  <a:srgbClr val="C00000"/>
                </a:solidFill>
              </a:rPr>
              <a:t>diversity</a:t>
            </a:r>
            <a:r>
              <a:rPr lang="nl-BE" sz="2800" dirty="0">
                <a:solidFill>
                  <a:srgbClr val="C00000"/>
                </a:solidFill>
              </a:rPr>
              <a:t> </a:t>
            </a:r>
            <a:r>
              <a:rPr lang="nl-BE" sz="2800" dirty="0" err="1">
                <a:solidFill>
                  <a:srgbClr val="C00000"/>
                </a:solidFill>
              </a:rPr>
              <a:t>sensitive</a:t>
            </a:r>
            <a:r>
              <a:rPr lang="nl-BE" sz="2800" dirty="0">
                <a:solidFill>
                  <a:srgbClr val="C00000"/>
                </a:solidFill>
              </a:rPr>
              <a:t> </a:t>
            </a:r>
            <a:r>
              <a:rPr lang="nl-BE" sz="2800" b="0" dirty="0"/>
              <a:t>approach of </a:t>
            </a:r>
            <a:r>
              <a:rPr lang="nl-BE" sz="2800" b="0" dirty="0" err="1"/>
              <a:t>resilience</a:t>
            </a:r>
            <a:endParaRPr lang="nl-BE" sz="2800" b="0" dirty="0"/>
          </a:p>
          <a:p>
            <a:pPr marL="457200" indent="-457200">
              <a:buFont typeface="Wingdings" panose="05000000000000000000" pitchFamily="2" charset="2"/>
              <a:buChar char="Ø"/>
            </a:pPr>
            <a:endParaRPr lang="nl-BE" sz="2800" b="0" dirty="0"/>
          </a:p>
          <a:p>
            <a:pPr marL="457200" indent="-457200">
              <a:buFont typeface="Wingdings" panose="05000000000000000000" pitchFamily="2" charset="2"/>
              <a:buChar char="Ø"/>
            </a:pPr>
            <a:r>
              <a:rPr lang="nl-BE" sz="2800" dirty="0" err="1">
                <a:solidFill>
                  <a:srgbClr val="C00000"/>
                </a:solidFill>
              </a:rPr>
              <a:t>connecting</a:t>
            </a:r>
            <a:r>
              <a:rPr lang="nl-BE" sz="2800" dirty="0">
                <a:solidFill>
                  <a:srgbClr val="C00000"/>
                </a:solidFill>
              </a:rPr>
              <a:t> </a:t>
            </a:r>
            <a:r>
              <a:rPr lang="nl-BE" sz="2800" b="0" dirty="0" err="1"/>
              <a:t>the</a:t>
            </a:r>
            <a:r>
              <a:rPr lang="nl-BE" sz="2800" b="0" dirty="0"/>
              <a:t> stakeholders  </a:t>
            </a:r>
            <a:r>
              <a:rPr lang="en-US" sz="2800" b="0" dirty="0"/>
              <a:t>and at the same time make them aware of the importance of resilient action by local residents and strengthening this</a:t>
            </a:r>
          </a:p>
          <a:p>
            <a:pPr>
              <a:buNone/>
            </a:pPr>
            <a:r>
              <a:rPr lang="nl-BE" sz="2800" b="0" dirty="0"/>
              <a:t> </a:t>
            </a:r>
          </a:p>
          <a:p>
            <a:pPr marL="457200" indent="-457200">
              <a:buFont typeface="Wingdings" panose="05000000000000000000" pitchFamily="2" charset="2"/>
              <a:buChar char="Ø"/>
            </a:pPr>
            <a:r>
              <a:rPr lang="en-US" sz="2800" b="0" dirty="0"/>
              <a:t>welfare and care actors will become more aware of the risks of learned helplessness, and will act (even) more from an </a:t>
            </a:r>
            <a:r>
              <a:rPr lang="en-US" sz="2800" dirty="0">
                <a:solidFill>
                  <a:srgbClr val="C00000"/>
                </a:solidFill>
              </a:rPr>
              <a:t>emancipatory perspective</a:t>
            </a:r>
            <a:endParaRPr lang="nl-BE" sz="2800" dirty="0">
              <a:solidFill>
                <a:srgbClr val="C00000"/>
              </a:solidFill>
            </a:endParaRPr>
          </a:p>
        </p:txBody>
      </p:sp>
    </p:spTree>
    <p:extLst>
      <p:ext uri="{BB962C8B-B14F-4D97-AF65-F5344CB8AC3E}">
        <p14:creationId xmlns:p14="http://schemas.microsoft.com/office/powerpoint/2010/main" val="425682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2454-E94D-4767-8DB3-0C2B70BC457E}"/>
              </a:ext>
            </a:extLst>
          </p:cNvPr>
          <p:cNvSpPr>
            <a:spLocks noGrp="1"/>
          </p:cNvSpPr>
          <p:nvPr>
            <p:ph type="title"/>
          </p:nvPr>
        </p:nvSpPr>
        <p:spPr>
          <a:xfrm>
            <a:off x="1740310" y="383458"/>
            <a:ext cx="9914089" cy="918875"/>
          </a:xfrm>
        </p:spPr>
        <p:txBody>
          <a:bodyPr/>
          <a:lstStyle/>
          <a:p>
            <a:r>
              <a:rPr lang="nl-BE" dirty="0">
                <a:solidFill>
                  <a:srgbClr val="C00000"/>
                </a:solidFill>
              </a:rPr>
              <a:t>How? </a:t>
            </a:r>
          </a:p>
        </p:txBody>
      </p:sp>
      <p:sp>
        <p:nvSpPr>
          <p:cNvPr id="3" name="Slide Number Placeholder 2">
            <a:extLst>
              <a:ext uri="{FF2B5EF4-FFF2-40B4-BE49-F238E27FC236}">
                <a16:creationId xmlns:a16="http://schemas.microsoft.com/office/drawing/2014/main" id="{C472FF00-B594-4B28-909B-E08D584F7BC2}"/>
              </a:ext>
            </a:extLst>
          </p:cNvPr>
          <p:cNvSpPr>
            <a:spLocks noGrp="1"/>
          </p:cNvSpPr>
          <p:nvPr>
            <p:ph type="sldNum" sz="quarter" idx="11"/>
          </p:nvPr>
        </p:nvSpPr>
        <p:spPr/>
        <p:txBody>
          <a:bodyPr/>
          <a:lstStyle/>
          <a:p>
            <a:r>
              <a:rPr lang="nl-BE" b="1"/>
              <a:t>│</a:t>
            </a:r>
            <a:fld id="{B263F6C6-2226-4286-8995-C42CB1E7C290}" type="slidenum">
              <a:rPr lang="nl-BE" smtClean="0"/>
              <a:pPr/>
              <a:t>13</a:t>
            </a:fld>
            <a:endParaRPr lang="nl-BE"/>
          </a:p>
        </p:txBody>
      </p:sp>
      <p:sp>
        <p:nvSpPr>
          <p:cNvPr id="4" name="Content Placeholder 3">
            <a:extLst>
              <a:ext uri="{FF2B5EF4-FFF2-40B4-BE49-F238E27FC236}">
                <a16:creationId xmlns:a16="http://schemas.microsoft.com/office/drawing/2014/main" id="{B40E12D0-6242-4E0B-B588-7701B8532A67}"/>
              </a:ext>
            </a:extLst>
          </p:cNvPr>
          <p:cNvSpPr>
            <a:spLocks noGrp="1"/>
          </p:cNvSpPr>
          <p:nvPr>
            <p:ph sz="half" idx="1"/>
          </p:nvPr>
        </p:nvSpPr>
        <p:spPr>
          <a:xfrm>
            <a:off x="1085088" y="1455174"/>
            <a:ext cx="10569312" cy="5093110"/>
          </a:xfrm>
        </p:spPr>
        <p:txBody>
          <a:bodyPr/>
          <a:lstStyle/>
          <a:p>
            <a:pPr marL="342900" indent="-342900">
              <a:buFont typeface="Wingdings" panose="05000000000000000000" pitchFamily="2" charset="2"/>
              <a:buChar char="Ø"/>
            </a:pPr>
            <a:r>
              <a:rPr lang="en-US" b="0" dirty="0" err="1"/>
              <a:t>Neighbourhood</a:t>
            </a:r>
            <a:r>
              <a:rPr lang="en-US" b="0" dirty="0"/>
              <a:t> </a:t>
            </a:r>
            <a:r>
              <a:rPr lang="en-US" dirty="0">
                <a:solidFill>
                  <a:srgbClr val="C00000"/>
                </a:solidFill>
              </a:rPr>
              <a:t>participation and inclusion</a:t>
            </a:r>
            <a:r>
              <a:rPr lang="en-US" b="0" dirty="0"/>
              <a:t>: via focus groups on resilience using the CBC methodology (Community Based Consultation, expertise of </a:t>
            </a:r>
            <a:r>
              <a:rPr lang="en-US" b="0" dirty="0" err="1"/>
              <a:t>Solentra</a:t>
            </a:r>
            <a:r>
              <a:rPr lang="en-US" b="0" dirty="0"/>
              <a:t>)</a:t>
            </a:r>
          </a:p>
          <a:p>
            <a:pPr marL="918900" lvl="1" indent="-342900">
              <a:buFont typeface="Wingdings" panose="05000000000000000000" pitchFamily="2" charset="2"/>
              <a:buChar char="Ø"/>
            </a:pPr>
            <a:r>
              <a:rPr lang="en-US" dirty="0"/>
              <a:t>Example: </a:t>
            </a:r>
            <a:r>
              <a:rPr lang="en-US" dirty="0" err="1"/>
              <a:t>Femma</a:t>
            </a:r>
            <a:r>
              <a:rPr lang="en-US" dirty="0"/>
              <a:t> Quartier </a:t>
            </a:r>
            <a:endParaRPr lang="en-US" b="0" dirty="0"/>
          </a:p>
          <a:p>
            <a:pPr marL="342900" indent="-342900">
              <a:buFont typeface="Wingdings" panose="05000000000000000000" pitchFamily="2" charset="2"/>
              <a:buChar char="Ø"/>
            </a:pPr>
            <a:endParaRPr lang="nl-BE" sz="1200" b="0" dirty="0"/>
          </a:p>
          <a:p>
            <a:pPr marL="342900" indent="-342900">
              <a:buFont typeface="Wingdings" panose="05000000000000000000" pitchFamily="2" charset="2"/>
              <a:buChar char="Ø"/>
            </a:pPr>
            <a:r>
              <a:rPr lang="en-US" dirty="0">
                <a:solidFill>
                  <a:srgbClr val="C00000"/>
                </a:solidFill>
              </a:rPr>
              <a:t>Connection of informal and formal care</a:t>
            </a:r>
          </a:p>
          <a:p>
            <a:pPr marL="918900" lvl="1" indent="-342900">
              <a:buFont typeface="Wingdings" panose="05000000000000000000" pitchFamily="2" charset="2"/>
              <a:buChar char="Ø"/>
            </a:pPr>
            <a:r>
              <a:rPr lang="en-US" dirty="0"/>
              <a:t>Feedback results </a:t>
            </a:r>
            <a:r>
              <a:rPr lang="en-US" dirty="0">
                <a:solidFill>
                  <a:srgbClr val="C00000"/>
                </a:solidFill>
              </a:rPr>
              <a:t>stakeholders</a:t>
            </a:r>
            <a:r>
              <a:rPr lang="en-US" dirty="0"/>
              <a:t> </a:t>
            </a:r>
            <a:r>
              <a:rPr lang="en-US" dirty="0" err="1"/>
              <a:t>neighbourhood</a:t>
            </a:r>
            <a:r>
              <a:rPr lang="en-US" dirty="0"/>
              <a:t> analysis with focus on resilience (goal = paradigm shift)</a:t>
            </a:r>
          </a:p>
          <a:p>
            <a:pPr marL="918900" lvl="1" indent="-342900">
              <a:buFont typeface="Wingdings" panose="05000000000000000000" pitchFamily="2" charset="2"/>
              <a:buChar char="Ø"/>
            </a:pPr>
            <a:r>
              <a:rPr lang="en-US" dirty="0"/>
              <a:t>Dissemination of the insights from the focus group discussions with the </a:t>
            </a:r>
            <a:r>
              <a:rPr lang="en-US" dirty="0">
                <a:solidFill>
                  <a:srgbClr val="C00000"/>
                </a:solidFill>
              </a:rPr>
              <a:t>residents</a:t>
            </a:r>
          </a:p>
          <a:p>
            <a:pPr marL="918900" lvl="1" indent="-342900">
              <a:buFont typeface="Wingdings" panose="05000000000000000000" pitchFamily="2" charset="2"/>
              <a:buChar char="Ø"/>
            </a:pPr>
            <a:r>
              <a:rPr lang="en-US" dirty="0"/>
              <a:t>On request, formal and informal welfare and care actors can call on our expertise on </a:t>
            </a:r>
            <a:r>
              <a:rPr lang="en-US" dirty="0">
                <a:solidFill>
                  <a:srgbClr val="C00000"/>
                </a:solidFill>
              </a:rPr>
              <a:t>diverse-sensitive action and transcultural care</a:t>
            </a:r>
          </a:p>
          <a:p>
            <a:pPr marL="1206900" lvl="2" indent="-342900">
              <a:buFont typeface="Wingdings" panose="05000000000000000000" pitchFamily="2" charset="2"/>
              <a:buChar char="Ø"/>
            </a:pPr>
            <a:r>
              <a:rPr lang="en-US" dirty="0"/>
              <a:t>Example: </a:t>
            </a:r>
          </a:p>
          <a:p>
            <a:pPr lvl="1" indent="0">
              <a:buNone/>
            </a:pPr>
            <a:endParaRPr lang="en-US" sz="1050" b="0" dirty="0"/>
          </a:p>
          <a:p>
            <a:pPr marL="342900" indent="-342900">
              <a:buFont typeface="Wingdings" panose="05000000000000000000" pitchFamily="2" charset="2"/>
              <a:buChar char="Ø"/>
            </a:pPr>
            <a:r>
              <a:rPr lang="nl-BE" dirty="0" err="1">
                <a:solidFill>
                  <a:srgbClr val="C00000"/>
                </a:solidFill>
              </a:rPr>
              <a:t>Integrated</a:t>
            </a:r>
            <a:r>
              <a:rPr lang="nl-BE" dirty="0">
                <a:solidFill>
                  <a:srgbClr val="C00000"/>
                </a:solidFill>
              </a:rPr>
              <a:t> care </a:t>
            </a:r>
            <a:r>
              <a:rPr lang="nl-BE" b="0" dirty="0"/>
              <a:t>: </a:t>
            </a:r>
            <a:r>
              <a:rPr lang="en-US" b="0" dirty="0"/>
              <a:t>intersectoral cooperation (different life domains) </a:t>
            </a:r>
            <a:r>
              <a:rPr lang="en-US" b="0" dirty="0" err="1"/>
              <a:t>Example:‘Resilience</a:t>
            </a:r>
            <a:r>
              <a:rPr lang="en-US" b="0" dirty="0"/>
              <a:t> and multilingualism’</a:t>
            </a:r>
          </a:p>
          <a:p>
            <a:pPr marL="342900" indent="-342900">
              <a:buFont typeface="Wingdings" panose="05000000000000000000" pitchFamily="2" charset="2"/>
              <a:buChar char="Ø"/>
            </a:pPr>
            <a:endParaRPr lang="nl-BE" dirty="0"/>
          </a:p>
        </p:txBody>
      </p:sp>
    </p:spTree>
    <p:extLst>
      <p:ext uri="{BB962C8B-B14F-4D97-AF65-F5344CB8AC3E}">
        <p14:creationId xmlns:p14="http://schemas.microsoft.com/office/powerpoint/2010/main" val="340656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C3C9-6A5E-4BFC-9873-957B405925FF}"/>
              </a:ext>
            </a:extLst>
          </p:cNvPr>
          <p:cNvSpPr>
            <a:spLocks noGrp="1"/>
          </p:cNvSpPr>
          <p:nvPr>
            <p:ph type="title"/>
          </p:nvPr>
        </p:nvSpPr>
        <p:spPr/>
        <p:txBody>
          <a:bodyPr/>
          <a:lstStyle/>
          <a:p>
            <a:r>
              <a:rPr lang="nl-BE" dirty="0" err="1">
                <a:solidFill>
                  <a:srgbClr val="C00000"/>
                </a:solidFill>
              </a:rPr>
              <a:t>Resilience</a:t>
            </a:r>
            <a:r>
              <a:rPr lang="nl-BE" dirty="0">
                <a:solidFill>
                  <a:srgbClr val="C00000"/>
                </a:solidFill>
              </a:rPr>
              <a:t> </a:t>
            </a:r>
            <a:r>
              <a:rPr lang="nl-BE" dirty="0" err="1">
                <a:solidFill>
                  <a:srgbClr val="C00000"/>
                </a:solidFill>
              </a:rPr>
              <a:t>and</a:t>
            </a:r>
            <a:r>
              <a:rPr lang="nl-BE" dirty="0">
                <a:solidFill>
                  <a:srgbClr val="C00000"/>
                </a:solidFill>
              </a:rPr>
              <a:t> </a:t>
            </a:r>
            <a:r>
              <a:rPr lang="nl-BE" dirty="0" err="1">
                <a:solidFill>
                  <a:srgbClr val="C00000"/>
                </a:solidFill>
              </a:rPr>
              <a:t>multilingualism</a:t>
            </a:r>
            <a:endParaRPr lang="nl-BE" dirty="0">
              <a:solidFill>
                <a:srgbClr val="C00000"/>
              </a:solidFill>
            </a:endParaRPr>
          </a:p>
        </p:txBody>
      </p:sp>
      <p:sp>
        <p:nvSpPr>
          <p:cNvPr id="3" name="Slide Number Placeholder 2">
            <a:extLst>
              <a:ext uri="{FF2B5EF4-FFF2-40B4-BE49-F238E27FC236}">
                <a16:creationId xmlns:a16="http://schemas.microsoft.com/office/drawing/2014/main" id="{1F61C846-43DF-4BB6-AAA5-B5C42F3025FE}"/>
              </a:ext>
            </a:extLst>
          </p:cNvPr>
          <p:cNvSpPr>
            <a:spLocks noGrp="1"/>
          </p:cNvSpPr>
          <p:nvPr>
            <p:ph type="sldNum" sz="quarter" idx="11"/>
          </p:nvPr>
        </p:nvSpPr>
        <p:spPr/>
        <p:txBody>
          <a:bodyPr/>
          <a:lstStyle/>
          <a:p>
            <a:r>
              <a:rPr lang="nl-BE" b="1"/>
              <a:t>│</a:t>
            </a:r>
            <a:fld id="{B263F6C6-2226-4286-8995-C42CB1E7C290}" type="slidenum">
              <a:rPr lang="nl-BE" smtClean="0"/>
              <a:pPr/>
              <a:t>14</a:t>
            </a:fld>
            <a:endParaRPr lang="nl-BE"/>
          </a:p>
        </p:txBody>
      </p:sp>
      <p:sp>
        <p:nvSpPr>
          <p:cNvPr id="4" name="Content Placeholder 3">
            <a:extLst>
              <a:ext uri="{FF2B5EF4-FFF2-40B4-BE49-F238E27FC236}">
                <a16:creationId xmlns:a16="http://schemas.microsoft.com/office/drawing/2014/main" id="{24E958EB-9094-4EEB-BDC5-8231E1480FA3}"/>
              </a:ext>
            </a:extLst>
          </p:cNvPr>
          <p:cNvSpPr>
            <a:spLocks noGrp="1"/>
          </p:cNvSpPr>
          <p:nvPr>
            <p:ph idx="1"/>
          </p:nvPr>
        </p:nvSpPr>
        <p:spPr/>
        <p:txBody>
          <a:bodyPr/>
          <a:lstStyle/>
          <a:p>
            <a:r>
              <a:rPr lang="nl-BE" dirty="0">
                <a:solidFill>
                  <a:srgbClr val="C00000"/>
                </a:solidFill>
              </a:rPr>
              <a:t>Focus </a:t>
            </a:r>
            <a:r>
              <a:rPr lang="nl-BE" dirty="0" err="1">
                <a:solidFill>
                  <a:srgbClr val="C00000"/>
                </a:solidFill>
              </a:rPr>
              <a:t>groups</a:t>
            </a:r>
            <a:r>
              <a:rPr lang="nl-BE" dirty="0">
                <a:solidFill>
                  <a:srgbClr val="C00000"/>
                </a:solidFill>
              </a:rPr>
              <a:t> </a:t>
            </a:r>
            <a:r>
              <a:rPr lang="nl-BE" b="0" dirty="0" err="1"/>
              <a:t>steakholders</a:t>
            </a:r>
            <a:r>
              <a:rPr lang="nl-BE" b="0" dirty="0"/>
              <a:t>: </a:t>
            </a:r>
            <a:r>
              <a:rPr lang="nl-BE" b="0" dirty="0" err="1"/>
              <a:t>giving</a:t>
            </a:r>
            <a:r>
              <a:rPr lang="nl-BE" b="0" dirty="0"/>
              <a:t> back </a:t>
            </a:r>
            <a:r>
              <a:rPr lang="nl-BE" b="0" dirty="0" err="1"/>
              <a:t>the</a:t>
            </a:r>
            <a:r>
              <a:rPr lang="nl-BE" b="0" dirty="0"/>
              <a:t> </a:t>
            </a:r>
            <a:r>
              <a:rPr lang="nl-BE" b="0" dirty="0" err="1"/>
              <a:t>results</a:t>
            </a:r>
            <a:r>
              <a:rPr lang="nl-BE" b="0" dirty="0"/>
              <a:t> analysis </a:t>
            </a:r>
            <a:r>
              <a:rPr lang="nl-BE" b="0" dirty="0" err="1"/>
              <a:t>to</a:t>
            </a:r>
            <a:r>
              <a:rPr lang="nl-BE" b="0" dirty="0"/>
              <a:t> professionals Library </a:t>
            </a:r>
          </a:p>
          <a:p>
            <a:r>
              <a:rPr lang="nl-BE" b="0" dirty="0"/>
              <a:t>Co-</a:t>
            </a:r>
            <a:r>
              <a:rPr lang="nl-BE" b="0" dirty="0" err="1"/>
              <a:t>creation</a:t>
            </a:r>
            <a:r>
              <a:rPr lang="nl-BE" b="0" dirty="0"/>
              <a:t> </a:t>
            </a:r>
            <a:r>
              <a:rPr lang="nl-BE" dirty="0">
                <a:solidFill>
                  <a:srgbClr val="C00000"/>
                </a:solidFill>
              </a:rPr>
              <a:t>action</a:t>
            </a:r>
            <a:r>
              <a:rPr lang="nl-BE" b="0" dirty="0"/>
              <a:t> ‘</a:t>
            </a:r>
            <a:r>
              <a:rPr lang="nl-BE" b="0" dirty="0" err="1"/>
              <a:t>resilience</a:t>
            </a:r>
            <a:r>
              <a:rPr lang="nl-BE" b="0" dirty="0"/>
              <a:t> </a:t>
            </a:r>
            <a:r>
              <a:rPr lang="nl-BE" b="0" dirty="0" err="1"/>
              <a:t>and</a:t>
            </a:r>
            <a:r>
              <a:rPr lang="nl-BE" b="0" dirty="0"/>
              <a:t> </a:t>
            </a:r>
            <a:r>
              <a:rPr lang="nl-BE" b="0" dirty="0" err="1"/>
              <a:t>multilingualism</a:t>
            </a:r>
            <a:r>
              <a:rPr lang="nl-BE" b="0" dirty="0"/>
              <a:t>’ : free time, </a:t>
            </a:r>
            <a:r>
              <a:rPr lang="nl-BE" b="0" dirty="0" err="1"/>
              <a:t>education</a:t>
            </a:r>
            <a:r>
              <a:rPr lang="nl-BE" b="0" dirty="0"/>
              <a:t>, </a:t>
            </a:r>
            <a:r>
              <a:rPr lang="nl-BE" b="0" dirty="0" err="1"/>
              <a:t>social-cultural</a:t>
            </a:r>
            <a:r>
              <a:rPr lang="nl-BE" b="0" dirty="0"/>
              <a:t> </a:t>
            </a:r>
            <a:r>
              <a:rPr lang="nl-BE" b="0" dirty="0" err="1"/>
              <a:t>work</a:t>
            </a:r>
            <a:r>
              <a:rPr lang="nl-BE" b="0" dirty="0"/>
              <a:t>, </a:t>
            </a:r>
            <a:r>
              <a:rPr lang="nl-BE" b="0" dirty="0" err="1"/>
              <a:t>work</a:t>
            </a:r>
            <a:r>
              <a:rPr lang="nl-BE" b="0" dirty="0"/>
              <a:t>…</a:t>
            </a:r>
          </a:p>
          <a:p>
            <a:r>
              <a:rPr lang="nl-BE" dirty="0">
                <a:solidFill>
                  <a:srgbClr val="C00000"/>
                </a:solidFill>
              </a:rPr>
              <a:t>Actors</a:t>
            </a:r>
            <a:r>
              <a:rPr lang="nl-BE" b="0" dirty="0"/>
              <a:t>: Experts ‘Foyer’ PIM, Library, </a:t>
            </a:r>
            <a:r>
              <a:rPr lang="nl-BE" b="0" dirty="0" err="1"/>
              <a:t>Imersie</a:t>
            </a:r>
            <a:r>
              <a:rPr lang="nl-BE" b="0" dirty="0"/>
              <a:t>-school (Fr), Balder (Nl)</a:t>
            </a:r>
          </a:p>
          <a:p>
            <a:r>
              <a:rPr lang="nl-BE" b="0" dirty="0" err="1"/>
              <a:t>Together</a:t>
            </a:r>
            <a:r>
              <a:rPr lang="nl-BE" b="0" dirty="0"/>
              <a:t> </a:t>
            </a:r>
            <a:r>
              <a:rPr lang="nl-BE" b="0" dirty="0" err="1"/>
              <a:t>for</a:t>
            </a:r>
            <a:r>
              <a:rPr lang="nl-BE" b="0" dirty="0"/>
              <a:t> a </a:t>
            </a:r>
            <a:r>
              <a:rPr lang="nl-BE" dirty="0" err="1">
                <a:solidFill>
                  <a:srgbClr val="C00000"/>
                </a:solidFill>
              </a:rPr>
              <a:t>positive</a:t>
            </a:r>
            <a:r>
              <a:rPr lang="nl-BE" b="0" dirty="0"/>
              <a:t> attitude </a:t>
            </a:r>
            <a:r>
              <a:rPr lang="nl-BE" b="0" dirty="0" err="1"/>
              <a:t>towards</a:t>
            </a:r>
            <a:r>
              <a:rPr lang="nl-BE" b="0" dirty="0"/>
              <a:t> </a:t>
            </a:r>
            <a:r>
              <a:rPr lang="nl-BE" dirty="0" err="1">
                <a:solidFill>
                  <a:srgbClr val="C00000"/>
                </a:solidFill>
              </a:rPr>
              <a:t>Multilingualism</a:t>
            </a:r>
            <a:r>
              <a:rPr lang="nl-BE" b="0" dirty="0"/>
              <a:t>  (</a:t>
            </a:r>
            <a:r>
              <a:rPr lang="nl-BE" b="0" dirty="0" err="1"/>
              <a:t>children</a:t>
            </a:r>
            <a:r>
              <a:rPr lang="nl-BE" b="0" dirty="0"/>
              <a:t>, </a:t>
            </a:r>
            <a:r>
              <a:rPr lang="nl-BE" b="0" dirty="0" err="1"/>
              <a:t>parents</a:t>
            </a:r>
            <a:r>
              <a:rPr lang="nl-BE" b="0" dirty="0"/>
              <a:t>, teacher, </a:t>
            </a:r>
            <a:r>
              <a:rPr lang="nl-BE" b="0" dirty="0" err="1"/>
              <a:t>key-figures</a:t>
            </a:r>
            <a:r>
              <a:rPr lang="nl-BE" b="0" dirty="0"/>
              <a:t> </a:t>
            </a:r>
            <a:r>
              <a:rPr lang="nl-BE" b="0" dirty="0" err="1"/>
              <a:t>from</a:t>
            </a:r>
            <a:r>
              <a:rPr lang="nl-BE" b="0" dirty="0"/>
              <a:t> </a:t>
            </a:r>
            <a:r>
              <a:rPr lang="nl-BE" b="0" dirty="0" err="1"/>
              <a:t>the</a:t>
            </a:r>
            <a:r>
              <a:rPr lang="nl-BE" b="0" dirty="0"/>
              <a:t> </a:t>
            </a:r>
            <a:r>
              <a:rPr lang="nl-BE" b="0" dirty="0" err="1"/>
              <a:t>informal</a:t>
            </a:r>
            <a:r>
              <a:rPr lang="nl-BE" b="0" dirty="0"/>
              <a:t> </a:t>
            </a:r>
            <a:r>
              <a:rPr lang="nl-BE" b="0" dirty="0" err="1"/>
              <a:t>steakholders</a:t>
            </a:r>
            <a:r>
              <a:rPr lang="nl-BE" dirty="0"/>
              <a:t>)</a:t>
            </a:r>
          </a:p>
          <a:p>
            <a:r>
              <a:rPr lang="nl-BE" dirty="0" err="1">
                <a:solidFill>
                  <a:srgbClr val="C00000"/>
                </a:solidFill>
              </a:rPr>
              <a:t>Sustainable</a:t>
            </a:r>
            <a:r>
              <a:rPr lang="nl-BE" dirty="0">
                <a:solidFill>
                  <a:srgbClr val="C00000"/>
                </a:solidFill>
              </a:rPr>
              <a:t> </a:t>
            </a:r>
          </a:p>
          <a:p>
            <a:endParaRPr lang="nl-BE" dirty="0"/>
          </a:p>
          <a:p>
            <a:pPr marL="0" indent="0">
              <a:buNone/>
            </a:pPr>
            <a:endParaRPr lang="nl-BE" dirty="0"/>
          </a:p>
        </p:txBody>
      </p:sp>
      <p:pic>
        <p:nvPicPr>
          <p:cNvPr id="7" name="Picture Placeholder 6">
            <a:extLst>
              <a:ext uri="{FF2B5EF4-FFF2-40B4-BE49-F238E27FC236}">
                <a16:creationId xmlns:a16="http://schemas.microsoft.com/office/drawing/2014/main" id="{9BA2E5D3-BF63-481A-B5B3-1D5904C3001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493" r="493"/>
          <a:stretch>
            <a:fillRect/>
          </a:stretch>
        </p:blipFill>
        <p:spPr>
          <a:xfrm>
            <a:off x="1085088" y="2105890"/>
            <a:ext cx="4680000" cy="3546109"/>
          </a:xfrm>
        </p:spPr>
      </p:pic>
    </p:spTree>
    <p:extLst>
      <p:ext uri="{BB962C8B-B14F-4D97-AF65-F5344CB8AC3E}">
        <p14:creationId xmlns:p14="http://schemas.microsoft.com/office/powerpoint/2010/main" val="178372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3269-F498-4311-AA65-60FE0E6BE2BE}"/>
              </a:ext>
            </a:extLst>
          </p:cNvPr>
          <p:cNvSpPr>
            <a:spLocks noGrp="1"/>
          </p:cNvSpPr>
          <p:nvPr>
            <p:ph type="title"/>
          </p:nvPr>
        </p:nvSpPr>
        <p:spPr/>
        <p:txBody>
          <a:bodyPr/>
          <a:lstStyle/>
          <a:p>
            <a:r>
              <a:rPr lang="nl-BE" dirty="0">
                <a:solidFill>
                  <a:srgbClr val="C00000"/>
                </a:solidFill>
              </a:rPr>
              <a:t>School Balder </a:t>
            </a:r>
          </a:p>
        </p:txBody>
      </p:sp>
      <p:sp>
        <p:nvSpPr>
          <p:cNvPr id="3" name="Slide Number Placeholder 2">
            <a:extLst>
              <a:ext uri="{FF2B5EF4-FFF2-40B4-BE49-F238E27FC236}">
                <a16:creationId xmlns:a16="http://schemas.microsoft.com/office/drawing/2014/main" id="{9425BE91-D9D5-4B8A-919B-67F65E01D177}"/>
              </a:ext>
            </a:extLst>
          </p:cNvPr>
          <p:cNvSpPr>
            <a:spLocks noGrp="1"/>
          </p:cNvSpPr>
          <p:nvPr>
            <p:ph type="sldNum" sz="quarter" idx="11"/>
          </p:nvPr>
        </p:nvSpPr>
        <p:spPr/>
        <p:txBody>
          <a:bodyPr/>
          <a:lstStyle/>
          <a:p>
            <a:r>
              <a:rPr lang="nl-BE" b="1" dirty="0"/>
              <a:t>│</a:t>
            </a:r>
            <a:fld id="{B263F6C6-2226-4286-8995-C42CB1E7C290}" type="slidenum">
              <a:rPr lang="nl-BE" smtClean="0"/>
              <a:pPr/>
              <a:t>15</a:t>
            </a:fld>
            <a:endParaRPr lang="nl-BE" dirty="0"/>
          </a:p>
        </p:txBody>
      </p:sp>
      <p:sp>
        <p:nvSpPr>
          <p:cNvPr id="4" name="Content Placeholder 3">
            <a:extLst>
              <a:ext uri="{FF2B5EF4-FFF2-40B4-BE49-F238E27FC236}">
                <a16:creationId xmlns:a16="http://schemas.microsoft.com/office/drawing/2014/main" id="{DA76FCCA-F47C-43F3-8747-66776147228C}"/>
              </a:ext>
            </a:extLst>
          </p:cNvPr>
          <p:cNvSpPr>
            <a:spLocks noGrp="1"/>
          </p:cNvSpPr>
          <p:nvPr>
            <p:ph idx="1"/>
          </p:nvPr>
        </p:nvSpPr>
        <p:spPr/>
        <p:txBody>
          <a:bodyPr/>
          <a:lstStyle/>
          <a:p>
            <a:endParaRPr lang="nl-BE" dirty="0"/>
          </a:p>
          <a:p>
            <a:pPr>
              <a:buFont typeface="Wingdings" panose="05000000000000000000" pitchFamily="2" charset="2"/>
              <a:buChar char="Ø"/>
            </a:pPr>
            <a:r>
              <a:rPr lang="nl-BE" dirty="0" err="1">
                <a:solidFill>
                  <a:srgbClr val="C00000"/>
                </a:solidFill>
              </a:rPr>
              <a:t>Participation</a:t>
            </a:r>
            <a:r>
              <a:rPr lang="nl-BE" b="0" dirty="0"/>
              <a:t> of </a:t>
            </a:r>
            <a:r>
              <a:rPr lang="nl-BE" b="0" dirty="0" err="1"/>
              <a:t>parents</a:t>
            </a:r>
            <a:r>
              <a:rPr lang="nl-BE" b="0" dirty="0"/>
              <a:t>: interviews</a:t>
            </a:r>
          </a:p>
          <a:p>
            <a:pPr>
              <a:buFont typeface="Wingdings" panose="05000000000000000000" pitchFamily="2" charset="2"/>
              <a:buChar char="Ø"/>
            </a:pPr>
            <a:r>
              <a:rPr lang="nl-BE" dirty="0" err="1">
                <a:solidFill>
                  <a:srgbClr val="C00000"/>
                </a:solidFill>
              </a:rPr>
              <a:t>Focusgroup</a:t>
            </a:r>
            <a:r>
              <a:rPr lang="nl-BE" b="0" dirty="0"/>
              <a:t> </a:t>
            </a:r>
            <a:r>
              <a:rPr lang="nl-BE" b="0" dirty="0" err="1"/>
              <a:t>parents</a:t>
            </a:r>
            <a:r>
              <a:rPr lang="nl-BE" b="0" dirty="0"/>
              <a:t> (september 23)</a:t>
            </a:r>
          </a:p>
          <a:p>
            <a:pPr lvl="1">
              <a:buFont typeface="Wingdings" panose="05000000000000000000" pitchFamily="2" charset="2"/>
              <a:buChar char="Ø"/>
            </a:pPr>
            <a:r>
              <a:rPr lang="nl-BE" dirty="0"/>
              <a:t>Idea: a </a:t>
            </a:r>
            <a:r>
              <a:rPr lang="nl-BE" dirty="0" err="1"/>
              <a:t>social</a:t>
            </a:r>
            <a:r>
              <a:rPr lang="nl-BE" dirty="0"/>
              <a:t> </a:t>
            </a:r>
            <a:r>
              <a:rPr lang="nl-BE" dirty="0" err="1"/>
              <a:t>worker</a:t>
            </a:r>
            <a:r>
              <a:rPr lang="nl-BE" dirty="0"/>
              <a:t> </a:t>
            </a:r>
            <a:r>
              <a:rPr lang="nl-BE" dirty="0" err="1"/>
              <a:t>from</a:t>
            </a:r>
            <a:r>
              <a:rPr lang="nl-BE" dirty="0"/>
              <a:t> CPAS in </a:t>
            </a:r>
            <a:r>
              <a:rPr lang="nl-BE" dirty="0" err="1"/>
              <a:t>the</a:t>
            </a:r>
            <a:r>
              <a:rPr lang="nl-BE" dirty="0"/>
              <a:t> school </a:t>
            </a:r>
          </a:p>
          <a:p>
            <a:pPr lvl="1">
              <a:buFont typeface="Wingdings" panose="05000000000000000000" pitchFamily="2" charset="2"/>
              <a:buChar char="Ø"/>
            </a:pPr>
            <a:r>
              <a:rPr lang="nl-BE" dirty="0"/>
              <a:t>Summer school</a:t>
            </a:r>
          </a:p>
          <a:p>
            <a:pPr lvl="1">
              <a:buFont typeface="Wingdings" panose="05000000000000000000" pitchFamily="2" charset="2"/>
              <a:buChar char="Ø"/>
            </a:pPr>
            <a:r>
              <a:rPr lang="nl-BE" dirty="0"/>
              <a:t>Leisure </a:t>
            </a:r>
            <a:r>
              <a:rPr lang="nl-BE" dirty="0" err="1"/>
              <a:t>activities</a:t>
            </a:r>
            <a:r>
              <a:rPr lang="nl-BE" dirty="0"/>
              <a:t> </a:t>
            </a:r>
            <a:r>
              <a:rPr lang="nl-BE" dirty="0" err="1"/>
              <a:t>for</a:t>
            </a:r>
            <a:r>
              <a:rPr lang="nl-BE" dirty="0"/>
              <a:t> </a:t>
            </a:r>
            <a:r>
              <a:rPr lang="nl-BE" dirty="0" err="1"/>
              <a:t>childen</a:t>
            </a:r>
            <a:r>
              <a:rPr lang="nl-BE" dirty="0"/>
              <a:t> </a:t>
            </a:r>
            <a:r>
              <a:rPr lang="nl-BE" dirty="0" err="1"/>
              <a:t>and</a:t>
            </a:r>
            <a:r>
              <a:rPr lang="nl-BE" dirty="0"/>
              <a:t> </a:t>
            </a:r>
            <a:r>
              <a:rPr lang="nl-BE" dirty="0" err="1"/>
              <a:t>parents</a:t>
            </a:r>
            <a:r>
              <a:rPr lang="nl-BE" dirty="0"/>
              <a:t>…….</a:t>
            </a:r>
          </a:p>
          <a:p>
            <a:pPr>
              <a:buFont typeface="Wingdings" panose="05000000000000000000" pitchFamily="2" charset="2"/>
              <a:buChar char="Ø"/>
            </a:pPr>
            <a:r>
              <a:rPr lang="nl-BE" dirty="0">
                <a:solidFill>
                  <a:srgbClr val="C00000"/>
                </a:solidFill>
              </a:rPr>
              <a:t>Actions</a:t>
            </a:r>
            <a:r>
              <a:rPr lang="nl-BE" b="0" dirty="0"/>
              <a:t> </a:t>
            </a:r>
            <a:r>
              <a:rPr lang="nl-BE" b="0" dirty="0" err="1"/>
              <a:t>neighbourhood</a:t>
            </a:r>
            <a:r>
              <a:rPr lang="nl-BE" b="0" dirty="0"/>
              <a:t> (</a:t>
            </a:r>
            <a:r>
              <a:rPr lang="nl-BE" b="0" dirty="0" err="1"/>
              <a:t>by</a:t>
            </a:r>
            <a:r>
              <a:rPr lang="nl-BE" b="0" dirty="0"/>
              <a:t> </a:t>
            </a:r>
            <a:r>
              <a:rPr lang="nl-BE" b="0" dirty="0" err="1"/>
              <a:t>parents</a:t>
            </a:r>
            <a:r>
              <a:rPr lang="nl-BE" b="0" dirty="0"/>
              <a:t>)</a:t>
            </a:r>
          </a:p>
          <a:p>
            <a:pPr>
              <a:buFont typeface="Wingdings" panose="05000000000000000000" pitchFamily="2" charset="2"/>
              <a:buChar char="Ø"/>
            </a:pPr>
            <a:r>
              <a:rPr lang="nl-BE" b="0" dirty="0" err="1"/>
              <a:t>Connecting</a:t>
            </a:r>
            <a:r>
              <a:rPr lang="nl-BE" b="0" dirty="0"/>
              <a:t> </a:t>
            </a:r>
            <a:r>
              <a:rPr lang="nl-BE" b="0" dirty="0" err="1"/>
              <a:t>with</a:t>
            </a:r>
            <a:r>
              <a:rPr lang="nl-BE" b="0" dirty="0"/>
              <a:t> ‘</a:t>
            </a:r>
            <a:r>
              <a:rPr lang="nl-BE" b="0" dirty="0" err="1"/>
              <a:t>resilience</a:t>
            </a:r>
            <a:r>
              <a:rPr lang="nl-BE" b="0" dirty="0"/>
              <a:t> </a:t>
            </a:r>
            <a:r>
              <a:rPr lang="nl-BE" b="0" dirty="0" err="1"/>
              <a:t>and</a:t>
            </a:r>
            <a:r>
              <a:rPr lang="nl-BE" b="0" dirty="0"/>
              <a:t> </a:t>
            </a:r>
            <a:r>
              <a:rPr lang="nl-BE" b="0" dirty="0" err="1"/>
              <a:t>multilingualism</a:t>
            </a:r>
            <a:r>
              <a:rPr lang="nl-BE" b="0" dirty="0"/>
              <a:t>’</a:t>
            </a:r>
          </a:p>
          <a:p>
            <a:pPr>
              <a:buFont typeface="Wingdings" panose="05000000000000000000" pitchFamily="2" charset="2"/>
              <a:buChar char="Ø"/>
            </a:pPr>
            <a:r>
              <a:rPr lang="nl-BE" b="0" dirty="0"/>
              <a:t>…………………………….</a:t>
            </a:r>
          </a:p>
          <a:p>
            <a:pPr>
              <a:buFont typeface="Wingdings" panose="05000000000000000000" pitchFamily="2" charset="2"/>
              <a:buChar char="Ø"/>
            </a:pPr>
            <a:endParaRPr lang="nl-BE" b="0" dirty="0"/>
          </a:p>
          <a:p>
            <a:pPr marL="0" indent="0">
              <a:buNone/>
            </a:pPr>
            <a:r>
              <a:rPr lang="nl-BE" b="0" dirty="0"/>
              <a:t>……………………….</a:t>
            </a:r>
          </a:p>
        </p:txBody>
      </p:sp>
      <p:pic>
        <p:nvPicPr>
          <p:cNvPr id="6" name="Picture 2" descr="https://attachments.office.net/owa/simonne.vandewaerde%40odisee.be/service.svc/s/GetAttachmentThumbnail?id=AAMkADA5ZjAwNGY3LWNiY2QtNGYzOC1iYWU1LTgxMTAwMmE5YWY5NwBGAAAAAABqD%2BoAnyXqTKJVeg9ma9BWBwCKtvrCzP%2FhTKK8SLSKdAVVAAAAAAENAADI0UAuRgLPTpLfqj6rtUy5AAQPblc%2FAAABEgAQALNApdufo%2F5IsGORVXWHeZE%3D&amp;thumbnailType=2&amp;token=eyJhbGciOiJSUzI1NiIsImtpZCI6IjczRkI5QkJFRjYzNjc4RDRGN0U4NEI0NDBCQUJCMTJBMzM5RDlGOTgiLCJ0eXAiOiJKV1QiLCJ4NXQiOiJjX3VidnZZMmVOVDM2RXRFQzZ1eEtqT2RuNWcifQ.eyJvcmlnaW4iOiJodHRwczovL291dGxvb2sub2ZmaWNlLmNvbSIsInVjIjoiMWJlNjU5ZWViNDAwNDNmZGE2MmJhZTkyMmUxODZlOWQiLCJzaWduaW5fc3RhdGUiOiJbXCJkdmNfbW5nZFwiLFwiZHZjX2NtcFwiLFwiZHZjX2RtamRcIixcImttc2lcIl0iLCJ2ZXIiOiJFeGNoYW5nZS5DYWxsYmFjay5WMSIsImFwcGN0eHNlbmRlciI6Ik93YURvd25sb2FkQDVlNzQ5MDFkLTMzNGYtNDZlMy05NmQxLTQ3ZDg0MjU4NWFiZCIsImlzc3JpbmciOiJXVyIsImFwcGN0eCI6IntcIm1zZXhjaHByb3RcIjpcIm93YVwiLFwicHVpZFwiOlwiMTE1Mzk3NzAyNTc5NjQ0ODY1OVwiLFwic2NvcGVcIjpcIk93YURvd25sb2FkXCIsXCJvaWRcIjpcImMwNTllZjQyLWZhNzItNDE3ZS1hMDEwLWY5NTgxY2U3M2JjYVwiLFwicHJpbWFyeXNpZFwiOlwiUy0xLTUtMjEtMzE0MDgyNTYzNS0yNDIxMDg1OTI0LTE1NTYyNzU1NDAtMTQ4ODY2NzZcIn0iLCJuYmYiOjE2ODc0Mzg5NDUsImV4cCI6MTY4NzQzOTU0NSwiaXNzIjoiMDAwMDAwMDItMDAwMC0wZmYxLWNlMDAtMDAwMDAwMDAwMDAwQDVlNzQ5MDFkLTMzNGYtNDZlMy05NmQxLTQ3ZDg0MjU4NWFiZCIsImF1ZCI6IjAwMDAwMDAyLTAwMDAtMGZmMS1jZTAwLTAwMDAwMDAwMDAwMC9hdHRhY2htZW50cy5vZmZpY2UubmV0QDVlNzQ5MDFkLTMzNGYtNDZlMy05NmQxLTQ3ZDg0MjU4NWFiZCIsImhhcHAiOiJvd2EifQ.tyyUIDvbDaLsqFAgFI_l7BC5wm_MoG2u3A-vmCPVznJsL2HsyTgmAIyMIBahtebhBRe2dYoad90OABDVcgB8OFloU3EVbiZp71kihzF9NAdx7BIDQRSpnjpLAkYafKN2yvw8BfgLCpD4hbAdTcZLMpT7FHsDELZx88O6Gu0qHv2daQpSmpxzROLnXOzfgRAWwNOoA69TNIt6InpaBRSyRi7d00VcMUtAPqKiPbg6G9BkqBRX6lzxbuxUpLc55VgkHP-M1n2m3XsxhbGYU93hGFuT3LfDAaGO9_Px1Q2ddM9te_pcFIG6TwzHLMqxM3JyYYOrZzNfp_jWvQlwU2dIGQ&amp;X-OWA-CANARY=_F6HSTkwB0aFA3LfBrle0qCKcoUhc9sYoNPjG3RklDrIxA6AQtUyWVsqUTg6Qa0xotyNZ3cGA9s.&amp;owa=outlook.office.com&amp;scriptVer=20230609005.14&amp;animation=true">
            <a:extLst>
              <a:ext uri="{FF2B5EF4-FFF2-40B4-BE49-F238E27FC236}">
                <a16:creationId xmlns:a16="http://schemas.microsoft.com/office/drawing/2014/main" id="{7A714EBF-E424-42A1-BCA8-5A87DB0A279D}"/>
              </a:ext>
            </a:extLst>
          </p:cNvPr>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l="469" r="469"/>
          <a:stretch>
            <a:fillRect/>
          </a:stretch>
        </p:blipFill>
        <p:spPr bwMode="auto">
          <a:xfrm>
            <a:off x="1085850" y="2106613"/>
            <a:ext cx="4679950" cy="354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AC10-E3F1-407F-9CA3-BD7929ABF91C}"/>
              </a:ext>
            </a:extLst>
          </p:cNvPr>
          <p:cNvSpPr>
            <a:spLocks noGrp="1"/>
          </p:cNvSpPr>
          <p:nvPr>
            <p:ph type="title"/>
          </p:nvPr>
        </p:nvSpPr>
        <p:spPr>
          <a:xfrm>
            <a:off x="918702" y="1158591"/>
            <a:ext cx="5540882" cy="263299"/>
          </a:xfrm>
        </p:spPr>
        <p:txBody>
          <a:bodyPr/>
          <a:lstStyle/>
          <a:p>
            <a:r>
              <a:rPr lang="nl-BE" dirty="0" err="1">
                <a:solidFill>
                  <a:srgbClr val="C00000"/>
                </a:solidFill>
              </a:rPr>
              <a:t>Femma</a:t>
            </a:r>
            <a:r>
              <a:rPr lang="nl-BE" dirty="0">
                <a:solidFill>
                  <a:srgbClr val="C00000"/>
                </a:solidFill>
              </a:rPr>
              <a:t> </a:t>
            </a:r>
            <a:r>
              <a:rPr lang="nl-BE" dirty="0" err="1">
                <a:solidFill>
                  <a:srgbClr val="C00000"/>
                </a:solidFill>
              </a:rPr>
              <a:t>Quartier</a:t>
            </a:r>
            <a:r>
              <a:rPr lang="nl-BE" dirty="0">
                <a:solidFill>
                  <a:srgbClr val="C00000"/>
                </a:solidFill>
              </a:rPr>
              <a:t> </a:t>
            </a:r>
            <a:endParaRPr lang="nl-BE" sz="2800" dirty="0">
              <a:solidFill>
                <a:srgbClr val="C00000"/>
              </a:solidFill>
            </a:endParaRPr>
          </a:p>
        </p:txBody>
      </p:sp>
      <p:sp>
        <p:nvSpPr>
          <p:cNvPr id="3" name="Slide Number Placeholder 2">
            <a:extLst>
              <a:ext uri="{FF2B5EF4-FFF2-40B4-BE49-F238E27FC236}">
                <a16:creationId xmlns:a16="http://schemas.microsoft.com/office/drawing/2014/main" id="{2637A16B-757A-4A82-8321-E56123E96D66}"/>
              </a:ext>
            </a:extLst>
          </p:cNvPr>
          <p:cNvSpPr>
            <a:spLocks noGrp="1"/>
          </p:cNvSpPr>
          <p:nvPr>
            <p:ph type="sldNum" sz="quarter" idx="11"/>
          </p:nvPr>
        </p:nvSpPr>
        <p:spPr/>
        <p:txBody>
          <a:bodyPr/>
          <a:lstStyle/>
          <a:p>
            <a:r>
              <a:rPr lang="nl-BE" b="1"/>
              <a:t>│</a:t>
            </a:r>
            <a:fld id="{B263F6C6-2226-4286-8995-C42CB1E7C290}" type="slidenum">
              <a:rPr lang="nl-BE" smtClean="0"/>
              <a:pPr/>
              <a:t>16</a:t>
            </a:fld>
            <a:endParaRPr lang="nl-BE"/>
          </a:p>
        </p:txBody>
      </p:sp>
      <p:sp>
        <p:nvSpPr>
          <p:cNvPr id="4" name="Content Placeholder 3">
            <a:extLst>
              <a:ext uri="{FF2B5EF4-FFF2-40B4-BE49-F238E27FC236}">
                <a16:creationId xmlns:a16="http://schemas.microsoft.com/office/drawing/2014/main" id="{7D6281D3-E894-42A3-B8D9-1D3BC5FC5DF6}"/>
              </a:ext>
            </a:extLst>
          </p:cNvPr>
          <p:cNvSpPr>
            <a:spLocks noGrp="1"/>
          </p:cNvSpPr>
          <p:nvPr>
            <p:ph idx="1"/>
          </p:nvPr>
        </p:nvSpPr>
        <p:spPr>
          <a:xfrm>
            <a:off x="6326400" y="1860782"/>
            <a:ext cx="5328000" cy="3791218"/>
          </a:xfrm>
        </p:spPr>
        <p:txBody>
          <a:bodyPr/>
          <a:lstStyle/>
          <a:p>
            <a:pPr>
              <a:buFont typeface="Wingdings" panose="05000000000000000000" pitchFamily="2" charset="2"/>
              <a:buChar char="Ø"/>
            </a:pPr>
            <a:r>
              <a:rPr lang="nl-BE" b="0" dirty="0" err="1"/>
              <a:t>Two</a:t>
            </a:r>
            <a:r>
              <a:rPr lang="nl-BE" b="0" dirty="0"/>
              <a:t> </a:t>
            </a:r>
            <a:r>
              <a:rPr lang="nl-BE" b="0" dirty="0" err="1"/>
              <a:t>group</a:t>
            </a:r>
            <a:r>
              <a:rPr lang="nl-BE" b="0" dirty="0"/>
              <a:t> </a:t>
            </a:r>
            <a:r>
              <a:rPr lang="nl-BE" b="0" dirty="0" err="1"/>
              <a:t>sessions</a:t>
            </a:r>
            <a:r>
              <a:rPr lang="nl-BE" b="0" dirty="0"/>
              <a:t> (</a:t>
            </a:r>
            <a:r>
              <a:rPr lang="nl-BE" b="0" dirty="0" err="1"/>
              <a:t>untill</a:t>
            </a:r>
            <a:r>
              <a:rPr lang="nl-BE" b="0" dirty="0"/>
              <a:t> </a:t>
            </a:r>
            <a:r>
              <a:rPr lang="nl-BE" b="0" dirty="0" err="1"/>
              <a:t>now</a:t>
            </a:r>
            <a:r>
              <a:rPr lang="nl-BE" b="0" dirty="0"/>
              <a:t>) </a:t>
            </a:r>
            <a:r>
              <a:rPr lang="nl-BE" b="0" dirty="0" err="1"/>
              <a:t>focusing</a:t>
            </a:r>
            <a:r>
              <a:rPr lang="nl-BE" b="0" dirty="0"/>
              <a:t> on (post)</a:t>
            </a:r>
            <a:r>
              <a:rPr lang="nl-BE" b="0" dirty="0" err="1"/>
              <a:t>migration</a:t>
            </a:r>
            <a:r>
              <a:rPr lang="nl-BE" b="0" dirty="0"/>
              <a:t> </a:t>
            </a:r>
            <a:r>
              <a:rPr lang="nl-BE" b="0" dirty="0" err="1"/>
              <a:t>and</a:t>
            </a:r>
            <a:r>
              <a:rPr lang="nl-BE" b="0" dirty="0"/>
              <a:t> well-</a:t>
            </a:r>
            <a:r>
              <a:rPr lang="nl-BE" b="0" dirty="0" err="1"/>
              <a:t>being</a:t>
            </a:r>
            <a:endParaRPr lang="nl-BE" b="0" dirty="0"/>
          </a:p>
          <a:p>
            <a:pPr>
              <a:buFont typeface="Wingdings" panose="05000000000000000000" pitchFamily="2" charset="2"/>
              <a:buChar char="Ø"/>
            </a:pPr>
            <a:r>
              <a:rPr lang="nl-BE" b="0" dirty="0" err="1"/>
              <a:t>Inspired</a:t>
            </a:r>
            <a:r>
              <a:rPr lang="nl-BE" b="0" dirty="0"/>
              <a:t> </a:t>
            </a:r>
            <a:r>
              <a:rPr lang="nl-BE" b="0" dirty="0" err="1"/>
              <a:t>by</a:t>
            </a:r>
            <a:r>
              <a:rPr lang="nl-BE" b="0" dirty="0"/>
              <a:t> CBC (</a:t>
            </a:r>
            <a:r>
              <a:rPr lang="nl-BE" b="0" dirty="0">
                <a:solidFill>
                  <a:srgbClr val="C00000"/>
                </a:solidFill>
              </a:rPr>
              <a:t>community </a:t>
            </a:r>
            <a:r>
              <a:rPr lang="nl-BE" b="0" dirty="0" err="1">
                <a:solidFill>
                  <a:srgbClr val="C00000"/>
                </a:solidFill>
              </a:rPr>
              <a:t>based</a:t>
            </a:r>
            <a:r>
              <a:rPr lang="nl-BE" b="0" dirty="0">
                <a:solidFill>
                  <a:srgbClr val="C00000"/>
                </a:solidFill>
              </a:rPr>
              <a:t> </a:t>
            </a:r>
            <a:r>
              <a:rPr lang="nl-BE" b="0" dirty="0" err="1">
                <a:solidFill>
                  <a:srgbClr val="C00000"/>
                </a:solidFill>
              </a:rPr>
              <a:t>consultation</a:t>
            </a:r>
            <a:r>
              <a:rPr lang="nl-BE" b="0" dirty="0">
                <a:solidFill>
                  <a:srgbClr val="C00000"/>
                </a:solidFill>
              </a:rPr>
              <a:t>), </a:t>
            </a:r>
            <a:r>
              <a:rPr lang="nl-BE" b="0" dirty="0"/>
              <a:t>expertise of </a:t>
            </a:r>
            <a:r>
              <a:rPr lang="nl-BE" b="0" dirty="0" err="1"/>
              <a:t>Solentra</a:t>
            </a:r>
            <a:endParaRPr lang="nl-BE" b="0" dirty="0"/>
          </a:p>
          <a:p>
            <a:pPr>
              <a:buFont typeface="Wingdings" panose="05000000000000000000" pitchFamily="2" charset="2"/>
              <a:buChar char="Ø"/>
            </a:pPr>
            <a:r>
              <a:rPr lang="nl-BE" b="0" dirty="0" err="1">
                <a:solidFill>
                  <a:srgbClr val="C00000"/>
                </a:solidFill>
              </a:rPr>
              <a:t>Diversity-sensitive</a:t>
            </a:r>
            <a:r>
              <a:rPr lang="nl-BE" b="0" dirty="0">
                <a:solidFill>
                  <a:srgbClr val="C00000"/>
                </a:solidFill>
              </a:rPr>
              <a:t> </a:t>
            </a:r>
            <a:r>
              <a:rPr lang="nl-BE" b="0" dirty="0"/>
              <a:t>approach </a:t>
            </a:r>
            <a:r>
              <a:rPr lang="nl-BE" b="0" dirty="0" err="1"/>
              <a:t>to</a:t>
            </a:r>
            <a:r>
              <a:rPr lang="nl-BE" b="0" dirty="0"/>
              <a:t> </a:t>
            </a:r>
            <a:r>
              <a:rPr lang="nl-BE" b="0" dirty="0" err="1"/>
              <a:t>resilience</a:t>
            </a:r>
            <a:r>
              <a:rPr lang="nl-BE" b="0" dirty="0"/>
              <a:t> </a:t>
            </a:r>
          </a:p>
          <a:p>
            <a:pPr marL="0" indent="0">
              <a:buNone/>
            </a:pPr>
            <a:endParaRPr lang="nl-BE" b="0" dirty="0"/>
          </a:p>
          <a:p>
            <a:pPr>
              <a:buFont typeface="Wingdings" panose="05000000000000000000" pitchFamily="2" charset="2"/>
              <a:buChar char="Ø"/>
            </a:pPr>
            <a:r>
              <a:rPr lang="nl-BE" b="0" dirty="0" err="1"/>
              <a:t>Connecting</a:t>
            </a:r>
            <a:r>
              <a:rPr lang="nl-BE" b="0" dirty="0"/>
              <a:t> </a:t>
            </a:r>
            <a:r>
              <a:rPr lang="nl-BE" b="0" dirty="0" err="1"/>
              <a:t>participants</a:t>
            </a:r>
            <a:r>
              <a:rPr lang="nl-BE" b="0" dirty="0"/>
              <a:t> via ‘</a:t>
            </a:r>
            <a:r>
              <a:rPr lang="nl-BE" b="0" dirty="0" err="1">
                <a:solidFill>
                  <a:srgbClr val="C00000"/>
                </a:solidFill>
              </a:rPr>
              <a:t>key-figures</a:t>
            </a:r>
            <a:r>
              <a:rPr lang="nl-BE" b="0" dirty="0"/>
              <a:t>’</a:t>
            </a:r>
          </a:p>
          <a:p>
            <a:pPr>
              <a:buFont typeface="Wingdings" panose="05000000000000000000" pitchFamily="2" charset="2"/>
              <a:buChar char="Ø"/>
            </a:pPr>
            <a:r>
              <a:rPr lang="nl-BE" b="0" dirty="0" err="1"/>
              <a:t>Connecting</a:t>
            </a:r>
            <a:r>
              <a:rPr lang="nl-BE" b="0" dirty="0"/>
              <a:t> </a:t>
            </a:r>
            <a:r>
              <a:rPr lang="nl-BE" b="0" dirty="0" err="1"/>
              <a:t>formal</a:t>
            </a:r>
            <a:r>
              <a:rPr lang="nl-BE" b="0" dirty="0"/>
              <a:t> </a:t>
            </a:r>
            <a:r>
              <a:rPr lang="nl-BE" b="0" dirty="0" err="1"/>
              <a:t>and</a:t>
            </a:r>
            <a:r>
              <a:rPr lang="nl-BE" b="0" dirty="0"/>
              <a:t> </a:t>
            </a:r>
            <a:r>
              <a:rPr lang="nl-BE" b="0" dirty="0" err="1"/>
              <a:t>informal</a:t>
            </a:r>
            <a:r>
              <a:rPr lang="nl-BE" b="0" dirty="0"/>
              <a:t> actors</a:t>
            </a:r>
          </a:p>
          <a:p>
            <a:pPr>
              <a:buFont typeface="Wingdings" panose="05000000000000000000" pitchFamily="2" charset="2"/>
              <a:buChar char="Ø"/>
            </a:pPr>
            <a:r>
              <a:rPr lang="nl-BE" b="0" dirty="0" err="1"/>
              <a:t>Sustainability</a:t>
            </a:r>
            <a:r>
              <a:rPr lang="nl-BE" b="0" dirty="0"/>
              <a:t>:  </a:t>
            </a:r>
            <a:r>
              <a:rPr lang="nl-BE" b="0" dirty="0">
                <a:solidFill>
                  <a:srgbClr val="C00000"/>
                </a:solidFill>
              </a:rPr>
              <a:t>tool</a:t>
            </a:r>
            <a:r>
              <a:rPr lang="nl-BE" b="0" dirty="0"/>
              <a:t> </a:t>
            </a:r>
            <a:r>
              <a:rPr lang="nl-BE" b="0" dirty="0" err="1"/>
              <a:t>for</a:t>
            </a:r>
            <a:r>
              <a:rPr lang="nl-BE" b="0" dirty="0"/>
              <a:t> </a:t>
            </a:r>
            <a:r>
              <a:rPr lang="nl-BE" b="0" dirty="0" err="1"/>
              <a:t>future</a:t>
            </a:r>
            <a:r>
              <a:rPr lang="nl-BE" b="0" dirty="0"/>
              <a:t> </a:t>
            </a:r>
            <a:r>
              <a:rPr lang="nl-BE" b="0" dirty="0" err="1"/>
              <a:t>group</a:t>
            </a:r>
            <a:r>
              <a:rPr lang="nl-BE" b="0" dirty="0"/>
              <a:t> </a:t>
            </a:r>
            <a:r>
              <a:rPr lang="nl-BE" b="0" dirty="0" err="1"/>
              <a:t>sessions</a:t>
            </a:r>
            <a:r>
              <a:rPr lang="nl-BE" b="0" dirty="0"/>
              <a:t> on </a:t>
            </a:r>
            <a:r>
              <a:rPr lang="nl-BE" b="0" dirty="0" err="1"/>
              <a:t>the</a:t>
            </a:r>
            <a:r>
              <a:rPr lang="nl-BE" b="0" dirty="0"/>
              <a:t> </a:t>
            </a:r>
            <a:r>
              <a:rPr lang="nl-BE" b="0" dirty="0" err="1"/>
              <a:t>resilience</a:t>
            </a:r>
            <a:r>
              <a:rPr lang="nl-BE" b="0" dirty="0"/>
              <a:t> of migrant </a:t>
            </a:r>
            <a:r>
              <a:rPr lang="nl-BE" b="0" dirty="0" err="1"/>
              <a:t>women</a:t>
            </a:r>
            <a:endParaRPr lang="nl-BE" b="0" dirty="0"/>
          </a:p>
          <a:p>
            <a:pPr>
              <a:buFont typeface="Wingdings" panose="05000000000000000000" pitchFamily="2" charset="2"/>
              <a:buChar char="Ø"/>
            </a:pPr>
            <a:r>
              <a:rPr lang="nl-BE" b="0" dirty="0"/>
              <a:t>…..</a:t>
            </a:r>
          </a:p>
        </p:txBody>
      </p:sp>
      <p:pic>
        <p:nvPicPr>
          <p:cNvPr id="6" name="Content Placeholder 3">
            <a:extLst>
              <a:ext uri="{FF2B5EF4-FFF2-40B4-BE49-F238E27FC236}">
                <a16:creationId xmlns:a16="http://schemas.microsoft.com/office/drawing/2014/main" id="{B2159D1B-380F-4CE9-85F9-0B637A62338A}"/>
              </a:ext>
            </a:extLst>
          </p:cNvPr>
          <p:cNvPicPr>
            <a:picLocks noGrp="1" noChangeAspect="1"/>
          </p:cNvPicPr>
          <p:nvPr>
            <p:ph type="pic" sz="quarter" idx="13"/>
          </p:nvPr>
        </p:nvPicPr>
        <p:blipFill rotWithShape="1">
          <a:blip r:embed="rId2"/>
          <a:srcRect l="5993" r="5993"/>
          <a:stretch/>
        </p:blipFill>
        <p:spPr>
          <a:xfrm>
            <a:off x="918702" y="2232459"/>
            <a:ext cx="4679950" cy="3544887"/>
          </a:xfrm>
          <a:prstGeom prst="rect">
            <a:avLst/>
          </a:prstGeom>
        </p:spPr>
      </p:pic>
      <p:pic>
        <p:nvPicPr>
          <p:cNvPr id="2050" name="Picture 2" descr="https://www.pianofabriek.be/sites/pianofabriek/files/styles/article_detail/public/viks/f-f14d14432099499e8abf6f68a445bc24.png?itok=eU9cx31m">
            <a:extLst>
              <a:ext uri="{FF2B5EF4-FFF2-40B4-BE49-F238E27FC236}">
                <a16:creationId xmlns:a16="http://schemas.microsoft.com/office/drawing/2014/main" id="{553898B5-B025-4108-8A88-735B766F1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997218"/>
            <a:ext cx="2746375" cy="170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4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46B0-6349-42B5-AAAA-42EF194C782D}"/>
              </a:ext>
            </a:extLst>
          </p:cNvPr>
          <p:cNvSpPr>
            <a:spLocks noGrp="1"/>
          </p:cNvSpPr>
          <p:nvPr>
            <p:ph type="title"/>
          </p:nvPr>
        </p:nvSpPr>
        <p:spPr/>
        <p:txBody>
          <a:bodyPr/>
          <a:lstStyle/>
          <a:p>
            <a:r>
              <a:rPr lang="nl-BE" dirty="0" err="1">
                <a:solidFill>
                  <a:srgbClr val="C00000"/>
                </a:solidFill>
              </a:rPr>
              <a:t>Work</a:t>
            </a:r>
            <a:r>
              <a:rPr lang="nl-BE" dirty="0">
                <a:solidFill>
                  <a:srgbClr val="C00000"/>
                </a:solidFill>
              </a:rPr>
              <a:t> </a:t>
            </a:r>
            <a:r>
              <a:rPr lang="nl-BE" dirty="0" err="1">
                <a:solidFill>
                  <a:srgbClr val="C00000"/>
                </a:solidFill>
              </a:rPr>
              <a:t>to</a:t>
            </a:r>
            <a:r>
              <a:rPr lang="nl-BE" dirty="0">
                <a:solidFill>
                  <a:srgbClr val="C00000"/>
                </a:solidFill>
              </a:rPr>
              <a:t> do </a:t>
            </a:r>
          </a:p>
        </p:txBody>
      </p:sp>
      <p:sp>
        <p:nvSpPr>
          <p:cNvPr id="3" name="Slide Number Placeholder 2">
            <a:extLst>
              <a:ext uri="{FF2B5EF4-FFF2-40B4-BE49-F238E27FC236}">
                <a16:creationId xmlns:a16="http://schemas.microsoft.com/office/drawing/2014/main" id="{C12AF0ED-A929-4629-9445-A41A2F5BF65B}"/>
              </a:ext>
            </a:extLst>
          </p:cNvPr>
          <p:cNvSpPr>
            <a:spLocks noGrp="1"/>
          </p:cNvSpPr>
          <p:nvPr>
            <p:ph type="sldNum" sz="quarter" idx="11"/>
          </p:nvPr>
        </p:nvSpPr>
        <p:spPr/>
        <p:txBody>
          <a:bodyPr/>
          <a:lstStyle/>
          <a:p>
            <a:r>
              <a:rPr lang="nl-BE" b="1"/>
              <a:t>│</a:t>
            </a:r>
            <a:fld id="{B263F6C6-2226-4286-8995-C42CB1E7C290}" type="slidenum">
              <a:rPr lang="nl-BE" smtClean="0"/>
              <a:pPr/>
              <a:t>17</a:t>
            </a:fld>
            <a:endParaRPr lang="nl-BE"/>
          </a:p>
        </p:txBody>
      </p:sp>
      <p:sp>
        <p:nvSpPr>
          <p:cNvPr id="4" name="Content Placeholder 3">
            <a:extLst>
              <a:ext uri="{FF2B5EF4-FFF2-40B4-BE49-F238E27FC236}">
                <a16:creationId xmlns:a16="http://schemas.microsoft.com/office/drawing/2014/main" id="{DE260451-5E80-47F1-90CF-3D8E1311F9BD}"/>
              </a:ext>
            </a:extLst>
          </p:cNvPr>
          <p:cNvSpPr>
            <a:spLocks noGrp="1"/>
          </p:cNvSpPr>
          <p:nvPr>
            <p:ph sz="half" idx="1"/>
          </p:nvPr>
        </p:nvSpPr>
        <p:spPr/>
        <p:txBody>
          <a:bodyPr/>
          <a:lstStyle/>
          <a:p>
            <a:pPr lvl="0"/>
            <a:r>
              <a:rPr lang="nl-BE" dirty="0">
                <a:solidFill>
                  <a:srgbClr val="C00000"/>
                </a:solidFill>
              </a:rPr>
              <a:t>Feedback interviews </a:t>
            </a:r>
            <a:r>
              <a:rPr lang="nl-BE" b="0" dirty="0" err="1"/>
              <a:t>about</a:t>
            </a:r>
            <a:r>
              <a:rPr lang="nl-BE" b="0" dirty="0"/>
              <a:t> </a:t>
            </a:r>
            <a:r>
              <a:rPr lang="nl-BE" b="0" dirty="0" err="1"/>
              <a:t>the</a:t>
            </a:r>
            <a:r>
              <a:rPr lang="nl-BE" b="0" dirty="0"/>
              <a:t> project </a:t>
            </a:r>
            <a:r>
              <a:rPr lang="nl-BE" b="0" dirty="0" err="1"/>
              <a:t>with</a:t>
            </a:r>
            <a:r>
              <a:rPr lang="nl-BE" b="0" dirty="0"/>
              <a:t> </a:t>
            </a:r>
            <a:r>
              <a:rPr lang="nl-BE" b="0" dirty="0" err="1"/>
              <a:t>key</a:t>
            </a:r>
            <a:r>
              <a:rPr lang="nl-BE" b="0" dirty="0"/>
              <a:t> stakeholders (e.g. security services </a:t>
            </a:r>
            <a:r>
              <a:rPr lang="nl-BE" b="0" dirty="0" err="1"/>
              <a:t>from</a:t>
            </a:r>
            <a:r>
              <a:rPr lang="nl-BE" b="0" dirty="0"/>
              <a:t> </a:t>
            </a:r>
            <a:r>
              <a:rPr lang="nl-BE" b="0" dirty="0" err="1"/>
              <a:t>the</a:t>
            </a:r>
            <a:r>
              <a:rPr lang="nl-BE" b="0" dirty="0"/>
              <a:t> commune, </a:t>
            </a:r>
            <a:r>
              <a:rPr lang="nl-BE" b="0" dirty="0" err="1"/>
              <a:t>religious</a:t>
            </a:r>
            <a:r>
              <a:rPr lang="nl-BE" b="0" dirty="0"/>
              <a:t> </a:t>
            </a:r>
            <a:r>
              <a:rPr lang="nl-BE" b="0" dirty="0" err="1"/>
              <a:t>communities</a:t>
            </a:r>
            <a:r>
              <a:rPr lang="nl-BE" b="0" dirty="0"/>
              <a:t>, GAPPI, Le Petit Vélo </a:t>
            </a:r>
            <a:r>
              <a:rPr lang="nl-BE" b="0" dirty="0" err="1"/>
              <a:t>Jaune</a:t>
            </a:r>
            <a:r>
              <a:rPr lang="nl-BE" b="0" dirty="0"/>
              <a:t>,  ……. )</a:t>
            </a:r>
          </a:p>
          <a:p>
            <a:pPr lvl="0"/>
            <a:endParaRPr lang="nl-BE" b="0" dirty="0"/>
          </a:p>
          <a:p>
            <a:pPr lvl="0"/>
            <a:r>
              <a:rPr lang="nl-BE" b="0" dirty="0"/>
              <a:t> Question= is a </a:t>
            </a:r>
            <a:r>
              <a:rPr lang="nl-BE" dirty="0">
                <a:solidFill>
                  <a:srgbClr val="C00000"/>
                </a:solidFill>
              </a:rPr>
              <a:t>paradigmashift</a:t>
            </a:r>
            <a:r>
              <a:rPr lang="nl-BE" b="0" dirty="0"/>
              <a:t> </a:t>
            </a:r>
            <a:r>
              <a:rPr lang="nl-BE" b="0" dirty="0" err="1"/>
              <a:t>about</a:t>
            </a:r>
            <a:r>
              <a:rPr lang="nl-BE" b="0" dirty="0"/>
              <a:t> </a:t>
            </a:r>
            <a:r>
              <a:rPr lang="nl-BE" b="0" dirty="0" err="1"/>
              <a:t>to</a:t>
            </a:r>
            <a:r>
              <a:rPr lang="nl-BE" b="0" dirty="0"/>
              <a:t> happen? </a:t>
            </a:r>
          </a:p>
          <a:p>
            <a:pPr lvl="0">
              <a:buNone/>
            </a:pPr>
            <a:endParaRPr lang="nl-BE" dirty="0"/>
          </a:p>
        </p:txBody>
      </p:sp>
    </p:spTree>
    <p:extLst>
      <p:ext uri="{BB962C8B-B14F-4D97-AF65-F5344CB8AC3E}">
        <p14:creationId xmlns:p14="http://schemas.microsoft.com/office/powerpoint/2010/main" val="389044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87945-B45E-4266-9639-D5BA15DC01DA}"/>
              </a:ext>
            </a:extLst>
          </p:cNvPr>
          <p:cNvSpPr>
            <a:spLocks noGrp="1"/>
          </p:cNvSpPr>
          <p:nvPr>
            <p:ph type="ctrTitle"/>
          </p:nvPr>
        </p:nvSpPr>
        <p:spPr>
          <a:xfrm>
            <a:off x="1430852" y="3509840"/>
            <a:ext cx="5331897" cy="1943998"/>
          </a:xfrm>
        </p:spPr>
        <p:txBody>
          <a:bodyPr/>
          <a:lstStyle/>
          <a:p>
            <a:r>
              <a:rPr lang="nl-BE" sz="4000" dirty="0" err="1"/>
              <a:t>Thanks</a:t>
            </a:r>
            <a:r>
              <a:rPr lang="nl-BE" sz="4000" dirty="0"/>
              <a:t> </a:t>
            </a:r>
          </a:p>
        </p:txBody>
      </p:sp>
      <p:sp>
        <p:nvSpPr>
          <p:cNvPr id="3" name="Ondertitel 2">
            <a:extLst>
              <a:ext uri="{FF2B5EF4-FFF2-40B4-BE49-F238E27FC236}">
                <a16:creationId xmlns:a16="http://schemas.microsoft.com/office/drawing/2014/main" id="{56BB6AB9-D199-44FD-850E-0C527C117DAF}"/>
              </a:ext>
            </a:extLst>
          </p:cNvPr>
          <p:cNvSpPr>
            <a:spLocks noGrp="1"/>
          </p:cNvSpPr>
          <p:nvPr>
            <p:ph type="subTitle" idx="1"/>
          </p:nvPr>
        </p:nvSpPr>
        <p:spPr/>
        <p:txBody>
          <a:bodyPr/>
          <a:lstStyle/>
          <a:p>
            <a:endParaRPr lang="nl-BE" dirty="0"/>
          </a:p>
        </p:txBody>
      </p:sp>
      <p:sp>
        <p:nvSpPr>
          <p:cNvPr id="4" name="Tijdelijke aanduiding voor inhoud 3">
            <a:extLst>
              <a:ext uri="{FF2B5EF4-FFF2-40B4-BE49-F238E27FC236}">
                <a16:creationId xmlns:a16="http://schemas.microsoft.com/office/drawing/2014/main" id="{60E20EA2-F97B-49BB-9993-442FC202AE9B}"/>
              </a:ext>
            </a:extLst>
          </p:cNvPr>
          <p:cNvSpPr>
            <a:spLocks noGrp="1"/>
          </p:cNvSpPr>
          <p:nvPr>
            <p:ph idx="12"/>
          </p:nvPr>
        </p:nvSpPr>
        <p:spPr/>
        <p:txBody>
          <a:bodyPr/>
          <a:lstStyle/>
          <a:p>
            <a:endParaRPr lang="nl-BE"/>
          </a:p>
        </p:txBody>
      </p:sp>
    </p:spTree>
    <p:extLst>
      <p:ext uri="{BB962C8B-B14F-4D97-AF65-F5344CB8AC3E}">
        <p14:creationId xmlns:p14="http://schemas.microsoft.com/office/powerpoint/2010/main" val="151183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77B2B-EE23-4069-8F63-EA16133A72EB}"/>
              </a:ext>
            </a:extLst>
          </p:cNvPr>
          <p:cNvSpPr>
            <a:spLocks noGrp="1"/>
          </p:cNvSpPr>
          <p:nvPr>
            <p:ph idx="1"/>
          </p:nvPr>
        </p:nvSpPr>
        <p:spPr>
          <a:xfrm>
            <a:off x="838199" y="1061553"/>
            <a:ext cx="6440055" cy="5115410"/>
          </a:xfrm>
        </p:spPr>
        <p:txBody>
          <a:bodyPr>
            <a:normAutofit/>
          </a:bodyPr>
          <a:lstStyle/>
          <a:p>
            <a:pPr marL="0" indent="0">
              <a:buNone/>
            </a:pPr>
            <a:r>
              <a:rPr lang="nl-BE" sz="2800" dirty="0"/>
              <a:t>Team </a:t>
            </a:r>
            <a:r>
              <a:rPr lang="nl-BE" sz="2800" dirty="0">
                <a:solidFill>
                  <a:srgbClr val="EB595F"/>
                </a:solidFill>
              </a:rPr>
              <a:t>Be Coming Home </a:t>
            </a:r>
            <a:r>
              <a:rPr lang="nl-BE" sz="2800" dirty="0"/>
              <a:t>- Caring Neighbourhoods Brussels</a:t>
            </a:r>
          </a:p>
          <a:p>
            <a:pPr marL="0" indent="0">
              <a:buNone/>
            </a:pPr>
            <a:endParaRPr lang="nl-BE" sz="2800" dirty="0">
              <a:solidFill>
                <a:srgbClr val="0070C0"/>
              </a:solidFill>
            </a:endParaRPr>
          </a:p>
          <a:p>
            <a:pPr marL="0" indent="0"/>
            <a:r>
              <a:rPr lang="nl-BE" sz="2800" dirty="0">
                <a:solidFill>
                  <a:srgbClr val="EB595F"/>
                </a:solidFill>
              </a:rPr>
              <a:t>Sarah</a:t>
            </a:r>
            <a:r>
              <a:rPr lang="nl-BE" sz="2800" b="0" dirty="0"/>
              <a:t> van Solentra </a:t>
            </a:r>
          </a:p>
          <a:p>
            <a:pPr marL="0" indent="0"/>
            <a:r>
              <a:rPr lang="nl-BE" sz="2800" dirty="0">
                <a:solidFill>
                  <a:srgbClr val="EB595F"/>
                </a:solidFill>
              </a:rPr>
              <a:t>Kim</a:t>
            </a:r>
            <a:r>
              <a:rPr lang="nl-BE" sz="2800" b="0" dirty="0"/>
              <a:t> en </a:t>
            </a:r>
            <a:r>
              <a:rPr lang="nl-BE" sz="2800" dirty="0">
                <a:solidFill>
                  <a:srgbClr val="EB595F"/>
                </a:solidFill>
              </a:rPr>
              <a:t>Simonne</a:t>
            </a:r>
            <a:r>
              <a:rPr lang="nl-BE" sz="2800" b="0" dirty="0"/>
              <a:t> van KC Gezinswetenschappen Odisee</a:t>
            </a:r>
          </a:p>
        </p:txBody>
      </p:sp>
      <p:pic>
        <p:nvPicPr>
          <p:cNvPr id="4098" name="Picture 2" descr="https://attachments.office.net/owa/simonne.vandewaerde%40odisee.be/service.svc/s/GetAttachmentThumbnail?id=AAMkADA5ZjAwNGY3LWNiY2QtNGYzOC1iYWU1LTgxMTAwMmE5YWY5NwBGAAAAAABqD%2BoAnyXqTKJVeg9ma9BWBwCKtvrCzP%2FhTKK8SLSKdAVVAAAAAAENAADI0UAuRgLPTpLfqj6rtUy5AAQPblc4AAABEgAQAP0SEuSiBINPislRqmpDpdI%3D&amp;thumbnailType=2&amp;token=eyJhbGciOiJSUzI1NiIsImtpZCI6IjczRkI5QkJFRjYzNjc4RDRGN0U4NEI0NDBCQUJCMTJBMzM5RDlGOTgiLCJ0eXAiOiJKV1QiLCJ4NXQiOiJjX3VidnZZMmVOVDM2RXRFQzZ1eEtqT2RuNWcifQ.eyJvcmlnaW4iOiJodHRwczovL291dGxvb2sub2ZmaWNlLmNvbSIsInVjIjoiMWJlNjU5ZWViNDAwNDNmZGE2MmJhZTkyMmUxODZlOWQiLCJzaWduaW5fc3RhdGUiOiJbXCJkdmNfbW5nZFwiLFwiZHZjX2NtcFwiLFwiZHZjX2RtamRcIixcImttc2lcIl0iLCJ2ZXIiOiJFeGNoYW5nZS5DYWxsYmFjay5WMSIsImFwcGN0eHNlbmRlciI6Ik93YURvd25sb2FkQDVlNzQ5MDFkLTMzNGYtNDZlMy05NmQxLTQ3ZDg0MjU4NWFiZCIsImlzc3JpbmciOiJXVyIsImFwcGN0eCI6IntcIm1zZXhjaHByb3RcIjpcIm93YVwiLFwicHVpZFwiOlwiMTE1Mzk3NzAyNTc5NjQ0ODY1OVwiLFwic2NvcGVcIjpcIk93YURvd25sb2FkXCIsXCJvaWRcIjpcImMwNTllZjQyLWZhNzItNDE3ZS1hMDEwLWY5NTgxY2U3M2JjYVwiLFwicHJpbWFyeXNpZFwiOlwiUy0xLTUtMjEtMzE0MDgyNTYzNS0yNDIxMDg1OTI0LTE1NTYyNzU1NDAtMTQ4ODY2NzZcIn0iLCJuYmYiOjE2ODc0Mzg5NDUsImV4cCI6MTY4NzQzOTU0NSwiaXNzIjoiMDAwMDAwMDItMDAwMC0wZmYxLWNlMDAtMDAwMDAwMDAwMDAwQDVlNzQ5MDFkLTMzNGYtNDZlMy05NmQxLTQ3ZDg0MjU4NWFiZCIsImF1ZCI6IjAwMDAwMDAyLTAwMDAtMGZmMS1jZTAwLTAwMDAwMDAwMDAwMC9hdHRhY2htZW50cy5vZmZpY2UubmV0QDVlNzQ5MDFkLTMzNGYtNDZlMy05NmQxLTQ3ZDg0MjU4NWFiZCIsImhhcHAiOiJvd2EifQ.tyyUIDvbDaLsqFAgFI_l7BC5wm_MoG2u3A-vmCPVznJsL2HsyTgmAIyMIBahtebhBRe2dYoad90OABDVcgB8OFloU3EVbiZp71kihzF9NAdx7BIDQRSpnjpLAkYafKN2yvw8BfgLCpD4hbAdTcZLMpT7FHsDELZx88O6Gu0qHv2daQpSmpxzROLnXOzfgRAWwNOoA69TNIt6InpaBRSyRi7d00VcMUtAPqKiPbg6G9BkqBRX6lzxbuxUpLc55VgkHP-M1n2m3XsxhbGYU93hGFuT3LfDAaGO9_Px1Q2ddM9te_pcFIG6TwzHLMqxM3JyYYOrZzNfp_jWvQlwU2dIGQ&amp;X-OWA-CANARY=hB2AqT32q0S2Fj9U5VDH1yDFKxchc9sYMsKkpkoXd0WD5LbQvnNo50mqojTQkl1nCXt2Y6OsPj4.&amp;owa=outlook.office.com&amp;scriptVer=20230609005.14&amp;animation=true">
            <a:extLst>
              <a:ext uri="{FF2B5EF4-FFF2-40B4-BE49-F238E27FC236}">
                <a16:creationId xmlns:a16="http://schemas.microsoft.com/office/drawing/2014/main" id="{5D6F54BE-41CD-4EA2-95DC-0434DCAD3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7751" y="1061553"/>
            <a:ext cx="4511386" cy="57964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beelding met tekst, buiten&#10;&#10;Automatisch gegenereerde beschrijving">
            <a:extLst>
              <a:ext uri="{FF2B5EF4-FFF2-40B4-BE49-F238E27FC236}">
                <a16:creationId xmlns:a16="http://schemas.microsoft.com/office/drawing/2014/main" id="{22BB939E-B49D-445F-9482-137516ED5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57" y="4903499"/>
            <a:ext cx="6578501" cy="182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1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4DCA-2C0C-4EA2-AC4A-6751DF7DB383}"/>
              </a:ext>
            </a:extLst>
          </p:cNvPr>
          <p:cNvSpPr>
            <a:spLocks noGrp="1"/>
          </p:cNvSpPr>
          <p:nvPr>
            <p:ph type="title"/>
          </p:nvPr>
        </p:nvSpPr>
        <p:spPr>
          <a:xfrm>
            <a:off x="-2400300" y="-2320925"/>
            <a:ext cx="10515600" cy="1325563"/>
          </a:xfrm>
        </p:spPr>
        <p:txBody>
          <a:bodyPr/>
          <a:lstStyle/>
          <a:p>
            <a:br>
              <a:rPr lang="nl-BE" dirty="0"/>
            </a:br>
            <a:r>
              <a:rPr lang="nl-BE" dirty="0" err="1"/>
              <a:t>Overview</a:t>
            </a:r>
            <a:r>
              <a:rPr lang="nl-BE" dirty="0"/>
              <a:t> project </a:t>
            </a:r>
          </a:p>
        </p:txBody>
      </p:sp>
      <p:sp>
        <p:nvSpPr>
          <p:cNvPr id="3" name="Content Placeholder 2">
            <a:extLst>
              <a:ext uri="{FF2B5EF4-FFF2-40B4-BE49-F238E27FC236}">
                <a16:creationId xmlns:a16="http://schemas.microsoft.com/office/drawing/2014/main" id="{6D944C5C-820E-4870-8EB3-A2F7C4751F37}"/>
              </a:ext>
            </a:extLst>
          </p:cNvPr>
          <p:cNvSpPr>
            <a:spLocks noGrp="1"/>
          </p:cNvSpPr>
          <p:nvPr>
            <p:ph idx="1"/>
          </p:nvPr>
        </p:nvSpPr>
        <p:spPr>
          <a:xfrm>
            <a:off x="838200" y="1825625"/>
            <a:ext cx="10515600" cy="4351338"/>
          </a:xfrm>
        </p:spPr>
        <p:txBody>
          <a:bodyPr>
            <a:normAutofit/>
          </a:bodyPr>
          <a:lstStyle/>
          <a:p>
            <a:r>
              <a:rPr lang="nl-BE" sz="2800" b="0" dirty="0"/>
              <a:t>Step 1: </a:t>
            </a:r>
            <a:r>
              <a:rPr lang="nl-BE" sz="2800" dirty="0"/>
              <a:t>interviews</a:t>
            </a:r>
            <a:r>
              <a:rPr lang="nl-BE" sz="2800" b="0" dirty="0"/>
              <a:t> </a:t>
            </a:r>
            <a:r>
              <a:rPr lang="nl-BE" sz="2800" b="0" dirty="0" err="1"/>
              <a:t>formal</a:t>
            </a:r>
            <a:r>
              <a:rPr lang="nl-BE" sz="2800" b="0" dirty="0"/>
              <a:t> </a:t>
            </a:r>
            <a:r>
              <a:rPr lang="nl-BE" sz="2800" b="0" dirty="0" err="1"/>
              <a:t>and</a:t>
            </a:r>
            <a:r>
              <a:rPr lang="nl-BE" sz="2800" b="0" dirty="0"/>
              <a:t> </a:t>
            </a:r>
            <a:r>
              <a:rPr lang="nl-BE" sz="2800" b="0" dirty="0" err="1"/>
              <a:t>informal</a:t>
            </a:r>
            <a:r>
              <a:rPr lang="nl-BE" sz="2800" b="0" dirty="0"/>
              <a:t> stakeholders (03/22-10/22)</a:t>
            </a:r>
          </a:p>
          <a:p>
            <a:endParaRPr lang="nl-BE" sz="2800" b="0" dirty="0"/>
          </a:p>
          <a:p>
            <a:r>
              <a:rPr lang="nl-BE" sz="2800" b="0" dirty="0"/>
              <a:t>Step 2:  </a:t>
            </a:r>
            <a:r>
              <a:rPr lang="nl-BE" sz="2800" dirty="0"/>
              <a:t>actions</a:t>
            </a:r>
            <a:r>
              <a:rPr lang="nl-BE" sz="2800" b="0" dirty="0"/>
              <a:t> (11/22-12/23)</a:t>
            </a:r>
          </a:p>
          <a:p>
            <a:pPr lvl="1"/>
            <a:r>
              <a:rPr lang="nl-BE" sz="2800" dirty="0" err="1">
                <a:solidFill>
                  <a:srgbClr val="EB595F"/>
                </a:solidFill>
              </a:rPr>
              <a:t>Resilient</a:t>
            </a:r>
            <a:r>
              <a:rPr lang="nl-BE" sz="2800" dirty="0">
                <a:solidFill>
                  <a:srgbClr val="EB595F"/>
                </a:solidFill>
              </a:rPr>
              <a:t> </a:t>
            </a:r>
            <a:r>
              <a:rPr lang="nl-BE" sz="2800" dirty="0" err="1">
                <a:solidFill>
                  <a:srgbClr val="EB595F"/>
                </a:solidFill>
              </a:rPr>
              <a:t>women’s</a:t>
            </a:r>
            <a:r>
              <a:rPr lang="nl-BE" sz="2800" dirty="0">
                <a:solidFill>
                  <a:srgbClr val="EB595F"/>
                </a:solidFill>
              </a:rPr>
              <a:t> </a:t>
            </a:r>
            <a:r>
              <a:rPr lang="nl-BE" sz="2800" dirty="0" err="1">
                <a:solidFill>
                  <a:srgbClr val="EB595F"/>
                </a:solidFill>
              </a:rPr>
              <a:t>groups</a:t>
            </a:r>
            <a:r>
              <a:rPr lang="nl-BE" sz="2800" dirty="0">
                <a:solidFill>
                  <a:srgbClr val="EB595F"/>
                </a:solidFill>
              </a:rPr>
              <a:t> at </a:t>
            </a:r>
            <a:r>
              <a:rPr lang="nl-BE" sz="2800" dirty="0" err="1">
                <a:solidFill>
                  <a:srgbClr val="EB595F"/>
                </a:solidFill>
              </a:rPr>
              <a:t>Femma</a:t>
            </a:r>
            <a:r>
              <a:rPr lang="nl-BE" sz="2800" dirty="0">
                <a:solidFill>
                  <a:srgbClr val="EB595F"/>
                </a:solidFill>
              </a:rPr>
              <a:t> </a:t>
            </a:r>
            <a:r>
              <a:rPr lang="nl-BE" sz="2800" dirty="0" err="1">
                <a:solidFill>
                  <a:srgbClr val="EB595F"/>
                </a:solidFill>
              </a:rPr>
              <a:t>Quartier</a:t>
            </a:r>
            <a:endParaRPr lang="nl-BE" sz="2800" dirty="0">
              <a:solidFill>
                <a:srgbClr val="EB595F"/>
              </a:solidFill>
            </a:endParaRPr>
          </a:p>
          <a:p>
            <a:pPr lvl="1"/>
            <a:r>
              <a:rPr lang="nl-BE" sz="2800" dirty="0" err="1">
                <a:solidFill>
                  <a:srgbClr val="EB595F"/>
                </a:solidFill>
              </a:rPr>
              <a:t>Resilience</a:t>
            </a:r>
            <a:r>
              <a:rPr lang="nl-BE" sz="2800" dirty="0">
                <a:solidFill>
                  <a:srgbClr val="EB595F"/>
                </a:solidFill>
              </a:rPr>
              <a:t> </a:t>
            </a:r>
            <a:r>
              <a:rPr lang="nl-BE" sz="2800" dirty="0" err="1">
                <a:solidFill>
                  <a:srgbClr val="EB595F"/>
                </a:solidFill>
              </a:rPr>
              <a:t>and</a:t>
            </a:r>
            <a:r>
              <a:rPr lang="nl-BE" sz="2800" dirty="0">
                <a:solidFill>
                  <a:srgbClr val="EB595F"/>
                </a:solidFill>
              </a:rPr>
              <a:t> </a:t>
            </a:r>
            <a:r>
              <a:rPr lang="nl-BE" sz="2800" dirty="0" err="1">
                <a:solidFill>
                  <a:srgbClr val="EB595F"/>
                </a:solidFill>
              </a:rPr>
              <a:t>multilingualism</a:t>
            </a:r>
            <a:r>
              <a:rPr lang="nl-BE" sz="2800" dirty="0">
                <a:solidFill>
                  <a:srgbClr val="EB595F"/>
                </a:solidFill>
              </a:rPr>
              <a:t> </a:t>
            </a:r>
            <a:r>
              <a:rPr lang="nl-BE" sz="2800" dirty="0" err="1">
                <a:solidFill>
                  <a:srgbClr val="EB595F"/>
                </a:solidFill>
              </a:rPr>
              <a:t>through</a:t>
            </a:r>
            <a:r>
              <a:rPr lang="nl-BE" sz="2800" dirty="0">
                <a:solidFill>
                  <a:srgbClr val="EB595F"/>
                </a:solidFill>
              </a:rPr>
              <a:t> </a:t>
            </a:r>
            <a:r>
              <a:rPr lang="nl-BE" sz="2800" dirty="0" err="1">
                <a:solidFill>
                  <a:srgbClr val="EB595F"/>
                </a:solidFill>
              </a:rPr>
              <a:t>the</a:t>
            </a:r>
            <a:r>
              <a:rPr lang="nl-BE" sz="2800" dirty="0">
                <a:solidFill>
                  <a:srgbClr val="EB595F"/>
                </a:solidFill>
              </a:rPr>
              <a:t> Library</a:t>
            </a:r>
          </a:p>
          <a:p>
            <a:pPr lvl="1"/>
            <a:r>
              <a:rPr lang="nl-BE" sz="2800" dirty="0">
                <a:solidFill>
                  <a:srgbClr val="EB595F"/>
                </a:solidFill>
              </a:rPr>
              <a:t>Parent </a:t>
            </a:r>
            <a:r>
              <a:rPr lang="nl-BE" sz="2800" dirty="0" err="1">
                <a:solidFill>
                  <a:srgbClr val="EB595F"/>
                </a:solidFill>
              </a:rPr>
              <a:t>involvement</a:t>
            </a:r>
            <a:r>
              <a:rPr lang="nl-BE" sz="2800" dirty="0">
                <a:solidFill>
                  <a:srgbClr val="EB595F"/>
                </a:solidFill>
              </a:rPr>
              <a:t> in </a:t>
            </a:r>
            <a:r>
              <a:rPr lang="nl-BE" sz="2800" dirty="0" err="1">
                <a:solidFill>
                  <a:srgbClr val="EB595F"/>
                </a:solidFill>
              </a:rPr>
              <a:t>Primary</a:t>
            </a:r>
            <a:r>
              <a:rPr lang="nl-BE" sz="2800" dirty="0">
                <a:solidFill>
                  <a:srgbClr val="EB595F"/>
                </a:solidFill>
              </a:rPr>
              <a:t> School Balder </a:t>
            </a:r>
          </a:p>
          <a:p>
            <a:pPr lvl="1"/>
            <a:endParaRPr lang="nl-BE" sz="2800" dirty="0"/>
          </a:p>
          <a:p>
            <a:r>
              <a:rPr lang="nl-BE" sz="2800" b="0" dirty="0"/>
              <a:t>Step 3: </a:t>
            </a:r>
            <a:r>
              <a:rPr lang="nl-BE" sz="2800" dirty="0" err="1"/>
              <a:t>final</a:t>
            </a:r>
            <a:r>
              <a:rPr lang="nl-BE" sz="2800" dirty="0"/>
              <a:t> event</a:t>
            </a:r>
            <a:r>
              <a:rPr lang="nl-BE" sz="2800" b="0" dirty="0"/>
              <a:t>: </a:t>
            </a:r>
            <a:r>
              <a:rPr lang="nl-BE" sz="2800" b="0" dirty="0" err="1"/>
              <a:t>connecting</a:t>
            </a:r>
            <a:r>
              <a:rPr lang="nl-BE" sz="2800" b="0" dirty="0"/>
              <a:t> </a:t>
            </a:r>
            <a:r>
              <a:rPr lang="nl-BE" sz="2800" b="0" dirty="0" err="1"/>
              <a:t>informal</a:t>
            </a:r>
            <a:r>
              <a:rPr lang="nl-BE" sz="2800" b="0" dirty="0"/>
              <a:t> </a:t>
            </a:r>
            <a:r>
              <a:rPr lang="nl-BE" sz="2800" b="0" dirty="0" err="1"/>
              <a:t>and</a:t>
            </a:r>
            <a:r>
              <a:rPr lang="nl-BE" sz="2800" b="0" dirty="0"/>
              <a:t> </a:t>
            </a:r>
            <a:r>
              <a:rPr lang="nl-BE" sz="2800" b="0" dirty="0" err="1"/>
              <a:t>formal</a:t>
            </a:r>
            <a:r>
              <a:rPr lang="nl-BE" sz="2800" b="0" dirty="0"/>
              <a:t> services (03/24)	</a:t>
            </a:r>
          </a:p>
          <a:p>
            <a:pPr marL="0" indent="0">
              <a:buNone/>
            </a:pPr>
            <a:r>
              <a:rPr lang="nl-BE" dirty="0"/>
              <a:t>		</a:t>
            </a:r>
          </a:p>
        </p:txBody>
      </p:sp>
    </p:spTree>
    <p:extLst>
      <p:ext uri="{BB962C8B-B14F-4D97-AF65-F5344CB8AC3E}">
        <p14:creationId xmlns:p14="http://schemas.microsoft.com/office/powerpoint/2010/main" val="106791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B563-7D71-7FA2-76B0-E6DEB6EAE138}"/>
              </a:ext>
            </a:extLst>
          </p:cNvPr>
          <p:cNvSpPr>
            <a:spLocks noGrp="1"/>
          </p:cNvSpPr>
          <p:nvPr>
            <p:ph type="title"/>
          </p:nvPr>
        </p:nvSpPr>
        <p:spPr/>
        <p:txBody>
          <a:bodyPr/>
          <a:lstStyle/>
          <a:p>
            <a:r>
              <a:rPr lang="en-GB" sz="3600" dirty="0" err="1">
                <a:solidFill>
                  <a:schemeClr val="accent1">
                    <a:lumMod val="75000"/>
                  </a:schemeClr>
                </a:solidFill>
              </a:rPr>
              <a:t>Steakholders</a:t>
            </a:r>
            <a:r>
              <a:rPr lang="en-GB" sz="3600" b="0" dirty="0"/>
              <a:t> in the neighbourhoods </a:t>
            </a:r>
            <a:r>
              <a:rPr lang="en-GB" sz="3600" b="0" dirty="0" err="1"/>
              <a:t>Hallepoort</a:t>
            </a:r>
            <a:r>
              <a:rPr lang="en-GB" sz="3600" b="0" dirty="0"/>
              <a:t> </a:t>
            </a:r>
            <a:r>
              <a:rPr lang="en-GB" sz="3600" b="0" dirty="0" err="1"/>
              <a:t>en</a:t>
            </a:r>
            <a:r>
              <a:rPr lang="en-GB" sz="3600" b="0" dirty="0"/>
              <a:t> </a:t>
            </a:r>
            <a:r>
              <a:rPr lang="en-GB" sz="3600" b="0" dirty="0" err="1"/>
              <a:t>Bosnië</a:t>
            </a:r>
            <a:r>
              <a:rPr lang="en-GB" sz="3600" b="0" dirty="0"/>
              <a:t> (</a:t>
            </a:r>
            <a:r>
              <a:rPr lang="en-GB" sz="3600" b="0" dirty="0" err="1"/>
              <a:t>St.Gillis</a:t>
            </a:r>
            <a:r>
              <a:rPr lang="en-GB" sz="3600" b="0" dirty="0"/>
              <a:t>) </a:t>
            </a:r>
          </a:p>
        </p:txBody>
      </p:sp>
      <p:sp>
        <p:nvSpPr>
          <p:cNvPr id="3" name="Slide Number Placeholder 2">
            <a:extLst>
              <a:ext uri="{FF2B5EF4-FFF2-40B4-BE49-F238E27FC236}">
                <a16:creationId xmlns:a16="http://schemas.microsoft.com/office/drawing/2014/main" id="{DE9FB145-FD88-A8F8-84D0-15F24DDAC03F}"/>
              </a:ext>
            </a:extLst>
          </p:cNvPr>
          <p:cNvSpPr>
            <a:spLocks noGrp="1"/>
          </p:cNvSpPr>
          <p:nvPr>
            <p:ph type="sldNum" sz="quarter" idx="11"/>
          </p:nvPr>
        </p:nvSpPr>
        <p:spPr/>
        <p:txBody>
          <a:bodyPr/>
          <a:lstStyle/>
          <a:p>
            <a:r>
              <a:rPr lang="nl-BE" b="1"/>
              <a:t>│</a:t>
            </a:r>
            <a:fld id="{B263F6C6-2226-4286-8995-C42CB1E7C290}" type="slidenum">
              <a:rPr lang="nl-BE" smtClean="0"/>
              <a:pPr/>
              <a:t>4</a:t>
            </a:fld>
            <a:endParaRPr lang="nl-BE"/>
          </a:p>
        </p:txBody>
      </p:sp>
      <p:graphicFrame>
        <p:nvGraphicFramePr>
          <p:cNvPr id="5" name="Content Placeholder 7">
            <a:extLst>
              <a:ext uri="{FF2B5EF4-FFF2-40B4-BE49-F238E27FC236}">
                <a16:creationId xmlns:a16="http://schemas.microsoft.com/office/drawing/2014/main" id="{FDD60D39-991E-8B4A-AFE0-9FA563616A0E}"/>
              </a:ext>
            </a:extLst>
          </p:cNvPr>
          <p:cNvGraphicFramePr>
            <a:graphicFrameLocks noGrp="1" noChangeAspect="1"/>
          </p:cNvGraphicFramePr>
          <p:nvPr>
            <p:ph idx="1"/>
            <p:extLst>
              <p:ext uri="{D42A27DB-BD31-4B8C-83A1-F6EECF244321}">
                <p14:modId xmlns:p14="http://schemas.microsoft.com/office/powerpoint/2010/main" val="3023549839"/>
              </p:ext>
            </p:extLst>
          </p:nvPr>
        </p:nvGraphicFramePr>
        <p:xfrm>
          <a:off x="3038168" y="1980001"/>
          <a:ext cx="7403165" cy="4559343"/>
        </p:xfrm>
        <a:graphic>
          <a:graphicData uri="http://schemas.openxmlformats.org/presentationml/2006/ole">
            <mc:AlternateContent xmlns:mc="http://schemas.openxmlformats.org/markup-compatibility/2006">
              <mc:Choice xmlns:v="urn:schemas-microsoft-com:vml" Requires="v">
                <p:oleObj name="Acrobat Document" r:id="rId2" imgW="6415686" imgH="4533492" progId="Acrobat.Document.DC">
                  <p:embed/>
                </p:oleObj>
              </mc:Choice>
              <mc:Fallback>
                <p:oleObj name="Acrobat Document" r:id="rId2" imgW="6415686" imgH="4533492" progId="Acrobat.Document.DC">
                  <p:embed/>
                  <p:pic>
                    <p:nvPicPr>
                      <p:cNvPr id="8" name="Content Placeholder 7">
                        <a:extLst>
                          <a:ext uri="{FF2B5EF4-FFF2-40B4-BE49-F238E27FC236}">
                            <a16:creationId xmlns:a16="http://schemas.microsoft.com/office/drawing/2014/main" id="{5594439E-8A9E-4576-86A0-8618C687EDA7}"/>
                          </a:ext>
                        </a:extLst>
                      </p:cNvPr>
                      <p:cNvPicPr/>
                      <p:nvPr/>
                    </p:nvPicPr>
                    <p:blipFill>
                      <a:blip r:embed="rId3"/>
                      <a:stretch>
                        <a:fillRect/>
                      </a:stretch>
                    </p:blipFill>
                    <p:spPr>
                      <a:xfrm>
                        <a:off x="3038168" y="1980001"/>
                        <a:ext cx="7403165" cy="4559343"/>
                      </a:xfrm>
                      <a:prstGeom prst="rect">
                        <a:avLst/>
                      </a:prstGeom>
                    </p:spPr>
                  </p:pic>
                </p:oleObj>
              </mc:Fallback>
            </mc:AlternateContent>
          </a:graphicData>
        </a:graphic>
      </p:graphicFrame>
    </p:spTree>
    <p:extLst>
      <p:ext uri="{BB962C8B-B14F-4D97-AF65-F5344CB8AC3E}">
        <p14:creationId xmlns:p14="http://schemas.microsoft.com/office/powerpoint/2010/main" val="356485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4DCA-2C0C-4EA2-AC4A-6751DF7DB383}"/>
              </a:ext>
            </a:extLst>
          </p:cNvPr>
          <p:cNvSpPr>
            <a:spLocks noGrp="1"/>
          </p:cNvSpPr>
          <p:nvPr>
            <p:ph type="title"/>
          </p:nvPr>
        </p:nvSpPr>
        <p:spPr>
          <a:xfrm>
            <a:off x="-2400300" y="-2320925"/>
            <a:ext cx="10515600" cy="1325563"/>
          </a:xfrm>
        </p:spPr>
        <p:txBody>
          <a:bodyPr/>
          <a:lstStyle/>
          <a:p>
            <a:br>
              <a:rPr lang="nl-BE" dirty="0"/>
            </a:br>
            <a:r>
              <a:rPr lang="nl-BE" dirty="0" err="1"/>
              <a:t>Overview</a:t>
            </a:r>
            <a:r>
              <a:rPr lang="nl-BE" dirty="0"/>
              <a:t> project </a:t>
            </a:r>
          </a:p>
        </p:txBody>
      </p:sp>
      <p:sp>
        <p:nvSpPr>
          <p:cNvPr id="3" name="Content Placeholder 2">
            <a:extLst>
              <a:ext uri="{FF2B5EF4-FFF2-40B4-BE49-F238E27FC236}">
                <a16:creationId xmlns:a16="http://schemas.microsoft.com/office/drawing/2014/main" id="{6D944C5C-820E-4870-8EB3-A2F7C4751F37}"/>
              </a:ext>
            </a:extLst>
          </p:cNvPr>
          <p:cNvSpPr>
            <a:spLocks noGrp="1"/>
          </p:cNvSpPr>
          <p:nvPr>
            <p:ph idx="1"/>
          </p:nvPr>
        </p:nvSpPr>
        <p:spPr>
          <a:xfrm>
            <a:off x="838200" y="1111046"/>
            <a:ext cx="10515600" cy="5535560"/>
          </a:xfrm>
        </p:spPr>
        <p:txBody>
          <a:bodyPr>
            <a:noAutofit/>
          </a:bodyPr>
          <a:lstStyle/>
          <a:p>
            <a:pPr marL="0" indent="0">
              <a:buNone/>
            </a:pPr>
            <a:r>
              <a:rPr lang="en-GB" sz="2000" dirty="0"/>
              <a:t>Profile of residents</a:t>
            </a:r>
          </a:p>
          <a:p>
            <a:pPr marL="0" indent="0">
              <a:buNone/>
            </a:pPr>
            <a:r>
              <a:rPr lang="en-GB" sz="2000" dirty="0"/>
              <a:t> </a:t>
            </a:r>
          </a:p>
          <a:p>
            <a:pPr>
              <a:spcBef>
                <a:spcPts val="600"/>
              </a:spcBef>
            </a:pPr>
            <a:r>
              <a:rPr lang="en-GB" sz="2000" dirty="0">
                <a:solidFill>
                  <a:srgbClr val="EB595F"/>
                </a:solidFill>
              </a:rPr>
              <a:t>Living close to each other, </a:t>
            </a:r>
            <a:r>
              <a:rPr lang="en-GB" sz="2000" b="0" dirty="0"/>
              <a:t>as a tenant in an apartment; relatively high number of social housing units in Bosnia-area</a:t>
            </a:r>
          </a:p>
          <a:p>
            <a:pPr marL="0" indent="0">
              <a:spcBef>
                <a:spcPts val="600"/>
              </a:spcBef>
              <a:buNone/>
            </a:pPr>
            <a:endParaRPr lang="en-GB" sz="2000" b="0" dirty="0"/>
          </a:p>
          <a:p>
            <a:pPr>
              <a:spcBef>
                <a:spcPts val="600"/>
              </a:spcBef>
            </a:pPr>
            <a:r>
              <a:rPr lang="en-GB" sz="2000" b="0" dirty="0"/>
              <a:t>Show </a:t>
            </a:r>
            <a:r>
              <a:rPr lang="en-GB" sz="2000" dirty="0">
                <a:solidFill>
                  <a:srgbClr val="EB595F"/>
                </a:solidFill>
              </a:rPr>
              <a:t>great diversity </a:t>
            </a:r>
            <a:r>
              <a:rPr lang="en-GB" sz="2000" b="0" dirty="0"/>
              <a:t>in terms of origin, a quarter come from a European country (club of 15)</a:t>
            </a:r>
          </a:p>
          <a:p>
            <a:pPr marL="0" indent="0">
              <a:spcBef>
                <a:spcPts val="600"/>
              </a:spcBef>
              <a:buNone/>
            </a:pPr>
            <a:endParaRPr lang="en-GB" sz="2000" b="0" dirty="0"/>
          </a:p>
          <a:p>
            <a:pPr>
              <a:spcBef>
                <a:spcPts val="600"/>
              </a:spcBef>
            </a:pPr>
            <a:r>
              <a:rPr lang="en-GB" sz="2000" b="0" dirty="0"/>
              <a:t>Almost half of the </a:t>
            </a:r>
            <a:r>
              <a:rPr lang="en-GB" sz="2000" dirty="0">
                <a:solidFill>
                  <a:srgbClr val="EB595F"/>
                </a:solidFill>
              </a:rPr>
              <a:t>households</a:t>
            </a:r>
            <a:r>
              <a:rPr lang="en-GB" sz="2000" b="0" dirty="0"/>
              <a:t> consist of </a:t>
            </a:r>
            <a:r>
              <a:rPr lang="en-GB" sz="2000" dirty="0">
                <a:solidFill>
                  <a:srgbClr val="EB595F"/>
                </a:solidFill>
              </a:rPr>
              <a:t>1 person</a:t>
            </a:r>
          </a:p>
          <a:p>
            <a:pPr marL="0" indent="0">
              <a:spcBef>
                <a:spcPts val="600"/>
              </a:spcBef>
              <a:buNone/>
            </a:pPr>
            <a:endParaRPr lang="en-GB" sz="2000" dirty="0">
              <a:solidFill>
                <a:srgbClr val="EB595F"/>
              </a:solidFill>
            </a:endParaRPr>
          </a:p>
          <a:p>
            <a:pPr>
              <a:spcBef>
                <a:spcPts val="600"/>
              </a:spcBef>
            </a:pPr>
            <a:r>
              <a:rPr lang="en-GB" sz="2000" b="0" dirty="0"/>
              <a:t>In </a:t>
            </a:r>
            <a:r>
              <a:rPr lang="en-GB" sz="2000" dirty="0">
                <a:solidFill>
                  <a:srgbClr val="EB595F"/>
                </a:solidFill>
              </a:rPr>
              <a:t>5 years time</a:t>
            </a:r>
            <a:r>
              <a:rPr lang="en-GB" sz="2000" b="0" dirty="0"/>
              <a:t>, almost half of the population is </a:t>
            </a:r>
            <a:r>
              <a:rPr lang="en-GB" sz="2000" dirty="0">
                <a:solidFill>
                  <a:srgbClr val="EB595F"/>
                </a:solidFill>
              </a:rPr>
              <a:t>new</a:t>
            </a:r>
            <a:r>
              <a:rPr lang="en-GB" sz="2000" b="0" dirty="0"/>
              <a:t> to the district, and a quarter new to Brussels (arrival districts)</a:t>
            </a:r>
          </a:p>
          <a:p>
            <a:pPr marL="0" indent="0">
              <a:spcBef>
                <a:spcPts val="600"/>
              </a:spcBef>
              <a:buNone/>
            </a:pPr>
            <a:endParaRPr lang="en-GB" sz="2000" b="0" dirty="0"/>
          </a:p>
          <a:p>
            <a:pPr>
              <a:spcBef>
                <a:spcPts val="600"/>
              </a:spcBef>
            </a:pPr>
            <a:r>
              <a:rPr lang="en-GB" sz="2000" b="0" dirty="0"/>
              <a:t>The inhabitants show a </a:t>
            </a:r>
            <a:r>
              <a:rPr lang="en-GB" sz="2000" dirty="0">
                <a:solidFill>
                  <a:srgbClr val="EB595F"/>
                </a:solidFill>
              </a:rPr>
              <a:t>vulnerability</a:t>
            </a:r>
            <a:r>
              <a:rPr lang="en-GB" sz="2000" b="0" dirty="0"/>
              <a:t> in socio-economic terms: high unemployment rates, low income</a:t>
            </a:r>
          </a:p>
          <a:p>
            <a:pPr marL="0" indent="0">
              <a:spcBef>
                <a:spcPts val="600"/>
              </a:spcBef>
              <a:buNone/>
            </a:pPr>
            <a:endParaRPr lang="en-GB" sz="2000" b="0" dirty="0"/>
          </a:p>
          <a:p>
            <a:pPr>
              <a:spcBef>
                <a:spcPts val="600"/>
              </a:spcBef>
            </a:pPr>
            <a:r>
              <a:rPr lang="en-GB" sz="2000" b="0" dirty="0"/>
              <a:t>It is a relatively </a:t>
            </a:r>
            <a:r>
              <a:rPr lang="en-GB" sz="2000" dirty="0">
                <a:solidFill>
                  <a:srgbClr val="EB595F"/>
                </a:solidFill>
              </a:rPr>
              <a:t>young population </a:t>
            </a:r>
            <a:r>
              <a:rPr lang="en-GB" sz="2000" b="0" dirty="0"/>
              <a:t>(larger group of newcomers around the age of 30)</a:t>
            </a:r>
          </a:p>
          <a:p>
            <a:endParaRPr lang="en-GB" dirty="0"/>
          </a:p>
          <a:p>
            <a:pPr marL="0" indent="0">
              <a:buNone/>
            </a:pPr>
            <a:endParaRPr lang="en-GB" dirty="0"/>
          </a:p>
          <a:p>
            <a:pPr marL="0" indent="0">
              <a:buNone/>
            </a:pPr>
            <a:r>
              <a:rPr lang="nl-BE" dirty="0"/>
              <a:t>	</a:t>
            </a:r>
          </a:p>
          <a:p>
            <a:pPr marL="0" indent="0">
              <a:buNone/>
            </a:pPr>
            <a:r>
              <a:rPr lang="nl-BE" dirty="0"/>
              <a:t>		</a:t>
            </a:r>
          </a:p>
        </p:txBody>
      </p:sp>
    </p:spTree>
    <p:extLst>
      <p:ext uri="{BB962C8B-B14F-4D97-AF65-F5344CB8AC3E}">
        <p14:creationId xmlns:p14="http://schemas.microsoft.com/office/powerpoint/2010/main" val="2293667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20B9-7581-4A8D-9C96-087EC68ACBA0}"/>
              </a:ext>
            </a:extLst>
          </p:cNvPr>
          <p:cNvSpPr>
            <a:spLocks noGrp="1"/>
          </p:cNvSpPr>
          <p:nvPr>
            <p:ph type="title"/>
          </p:nvPr>
        </p:nvSpPr>
        <p:spPr/>
        <p:txBody>
          <a:bodyPr/>
          <a:lstStyle/>
          <a:p>
            <a:r>
              <a:rPr lang="nl-BE" dirty="0"/>
              <a:t>(Super)</a:t>
            </a:r>
            <a:r>
              <a:rPr lang="nl-BE" dirty="0" err="1"/>
              <a:t>diversity</a:t>
            </a:r>
            <a:r>
              <a:rPr lang="nl-BE" dirty="0"/>
              <a:t> (%) </a:t>
            </a:r>
          </a:p>
        </p:txBody>
      </p:sp>
      <p:pic>
        <p:nvPicPr>
          <p:cNvPr id="4" name="image11.png">
            <a:extLst>
              <a:ext uri="{FF2B5EF4-FFF2-40B4-BE49-F238E27FC236}">
                <a16:creationId xmlns:a16="http://schemas.microsoft.com/office/drawing/2014/main" id="{ADE38FB6-BD28-4F3D-809F-295140074BEB}"/>
              </a:ext>
            </a:extLst>
          </p:cNvPr>
          <p:cNvPicPr>
            <a:picLocks noGrp="1"/>
          </p:cNvPicPr>
          <p:nvPr>
            <p:ph idx="1"/>
          </p:nvPr>
        </p:nvPicPr>
        <p:blipFill>
          <a:blip r:embed="rId2"/>
          <a:srcRect/>
          <a:stretch>
            <a:fillRect/>
          </a:stretch>
        </p:blipFill>
        <p:spPr>
          <a:xfrm>
            <a:off x="1052945" y="1958109"/>
            <a:ext cx="9110797" cy="3457845"/>
          </a:xfrm>
          <a:prstGeom prst="rect">
            <a:avLst/>
          </a:prstGeom>
          <a:ln/>
        </p:spPr>
      </p:pic>
    </p:spTree>
    <p:extLst>
      <p:ext uri="{BB962C8B-B14F-4D97-AF65-F5344CB8AC3E}">
        <p14:creationId xmlns:p14="http://schemas.microsoft.com/office/powerpoint/2010/main" val="328540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D1E49-E193-489E-AE55-9619AD907510}"/>
              </a:ext>
            </a:extLst>
          </p:cNvPr>
          <p:cNvSpPr>
            <a:spLocks noGrp="1"/>
          </p:cNvSpPr>
          <p:nvPr>
            <p:ph type="sldNum" sz="quarter" idx="11"/>
          </p:nvPr>
        </p:nvSpPr>
        <p:spPr/>
        <p:txBody>
          <a:bodyPr/>
          <a:lstStyle/>
          <a:p>
            <a:r>
              <a:rPr lang="nl-BE" b="1"/>
              <a:t>│</a:t>
            </a:r>
            <a:fld id="{B263F6C6-2226-4286-8995-C42CB1E7C290}" type="slidenum">
              <a:rPr lang="nl-BE" smtClean="0"/>
              <a:pPr/>
              <a:t>7</a:t>
            </a:fld>
            <a:endParaRPr lang="nl-BE"/>
          </a:p>
        </p:txBody>
      </p:sp>
      <p:sp>
        <p:nvSpPr>
          <p:cNvPr id="4" name="Content Placeholder 3">
            <a:extLst>
              <a:ext uri="{FF2B5EF4-FFF2-40B4-BE49-F238E27FC236}">
                <a16:creationId xmlns:a16="http://schemas.microsoft.com/office/drawing/2014/main" id="{847C2BF7-A2D3-4064-AD44-74750203577C}"/>
              </a:ext>
            </a:extLst>
          </p:cNvPr>
          <p:cNvSpPr>
            <a:spLocks noGrp="1"/>
          </p:cNvSpPr>
          <p:nvPr>
            <p:ph idx="1"/>
          </p:nvPr>
        </p:nvSpPr>
        <p:spPr/>
        <p:txBody>
          <a:bodyPr/>
          <a:lstStyle/>
          <a:p>
            <a:pPr marL="0" indent="0">
              <a:buNone/>
            </a:pPr>
            <a:r>
              <a:rPr lang="en-GB" sz="2800" b="0" dirty="0" err="1">
                <a:solidFill>
                  <a:srgbClr val="EB595F"/>
                </a:solidFill>
              </a:rPr>
              <a:t>Hallepoort</a:t>
            </a:r>
            <a:r>
              <a:rPr lang="en-GB" sz="2800" b="0" dirty="0">
                <a:solidFill>
                  <a:srgbClr val="EB595F"/>
                </a:solidFill>
              </a:rPr>
              <a:t> </a:t>
            </a:r>
            <a:r>
              <a:rPr lang="en-GB" sz="2800" b="0" dirty="0" err="1">
                <a:solidFill>
                  <a:srgbClr val="EB595F"/>
                </a:solidFill>
              </a:rPr>
              <a:t>en</a:t>
            </a:r>
            <a:r>
              <a:rPr lang="en-GB" sz="2800" b="0" dirty="0">
                <a:solidFill>
                  <a:srgbClr val="EB595F"/>
                </a:solidFill>
              </a:rPr>
              <a:t> </a:t>
            </a:r>
            <a:r>
              <a:rPr lang="en-GB" sz="2800" b="0" dirty="0" err="1">
                <a:solidFill>
                  <a:srgbClr val="EB595F"/>
                </a:solidFill>
              </a:rPr>
              <a:t>Bosnië</a:t>
            </a:r>
            <a:r>
              <a:rPr lang="en-GB" sz="2800" b="0" dirty="0">
                <a:solidFill>
                  <a:srgbClr val="EB595F"/>
                </a:solidFill>
              </a:rPr>
              <a:t> = an </a:t>
            </a:r>
            <a:r>
              <a:rPr lang="en-GB" sz="2800" dirty="0">
                <a:solidFill>
                  <a:srgbClr val="EB595F"/>
                </a:solidFill>
              </a:rPr>
              <a:t>arrival</a:t>
            </a:r>
            <a:r>
              <a:rPr lang="en-GB" sz="2800" b="0" dirty="0">
                <a:solidFill>
                  <a:srgbClr val="EB595F"/>
                </a:solidFill>
              </a:rPr>
              <a:t> and </a:t>
            </a:r>
            <a:r>
              <a:rPr lang="en-GB" sz="2800" dirty="0">
                <a:solidFill>
                  <a:srgbClr val="EB595F"/>
                </a:solidFill>
              </a:rPr>
              <a:t>transit</a:t>
            </a:r>
            <a:r>
              <a:rPr lang="en-GB" sz="2800" b="0" dirty="0">
                <a:solidFill>
                  <a:srgbClr val="EB595F"/>
                </a:solidFill>
              </a:rPr>
              <a:t> area </a:t>
            </a:r>
          </a:p>
          <a:p>
            <a:pPr marL="0" indent="0">
              <a:buNone/>
            </a:pPr>
            <a:endParaRPr lang="en-GB" sz="2400" b="0" dirty="0">
              <a:solidFill>
                <a:srgbClr val="EB595F"/>
              </a:solidFill>
            </a:endParaRPr>
          </a:p>
          <a:p>
            <a:pPr marL="0" indent="0">
              <a:buNone/>
            </a:pPr>
            <a:r>
              <a:rPr lang="en-GB" sz="2400" b="0" dirty="0">
                <a:solidFill>
                  <a:srgbClr val="EB595F"/>
                </a:solidFill>
              </a:rPr>
              <a:t>                  impact on the </a:t>
            </a:r>
            <a:r>
              <a:rPr lang="en-GB" sz="2400" dirty="0">
                <a:solidFill>
                  <a:srgbClr val="EB595F"/>
                </a:solidFill>
              </a:rPr>
              <a:t>quality of life </a:t>
            </a:r>
            <a:r>
              <a:rPr lang="en-GB" sz="2400" b="0" dirty="0">
                <a:solidFill>
                  <a:srgbClr val="EB595F"/>
                </a:solidFill>
              </a:rPr>
              <a:t>in the neighbourhood and  on the </a:t>
            </a:r>
            <a:r>
              <a:rPr lang="en-GB" sz="2400" dirty="0">
                <a:solidFill>
                  <a:srgbClr val="EB595F"/>
                </a:solidFill>
              </a:rPr>
              <a:t>psychological well-being </a:t>
            </a:r>
            <a:r>
              <a:rPr lang="en-GB" sz="2400" b="0" dirty="0">
                <a:solidFill>
                  <a:srgbClr val="EB595F"/>
                </a:solidFill>
              </a:rPr>
              <a:t>of the residents</a:t>
            </a:r>
          </a:p>
          <a:p>
            <a:endParaRPr lang="nl-BE" dirty="0"/>
          </a:p>
        </p:txBody>
      </p:sp>
      <p:pic>
        <p:nvPicPr>
          <p:cNvPr id="6" name="Picture Placeholder 5">
            <a:extLst>
              <a:ext uri="{FF2B5EF4-FFF2-40B4-BE49-F238E27FC236}">
                <a16:creationId xmlns:a16="http://schemas.microsoft.com/office/drawing/2014/main" id="{B718CC3C-6B3A-42D1-BAC1-36AE4CD41FF7}"/>
              </a:ext>
            </a:extLst>
          </p:cNvPr>
          <p:cNvPicPr>
            <a:picLocks noGrp="1" noChangeAspect="1"/>
          </p:cNvPicPr>
          <p:nvPr>
            <p:ph type="pic" sz="quarter" idx="13"/>
          </p:nvPr>
        </p:nvPicPr>
        <p:blipFill>
          <a:blip r:embed="rId2"/>
          <a:srcRect t="21569" b="21569"/>
          <a:stretch>
            <a:fillRect/>
          </a:stretch>
        </p:blipFill>
        <p:spPr>
          <a:xfrm>
            <a:off x="1085850" y="2106613"/>
            <a:ext cx="4679950" cy="3544887"/>
          </a:xfrm>
          <a:prstGeom prst="rect">
            <a:avLst/>
          </a:prstGeom>
        </p:spPr>
      </p:pic>
      <p:pic>
        <p:nvPicPr>
          <p:cNvPr id="8" name="Picture 7">
            <a:extLst>
              <a:ext uri="{FF2B5EF4-FFF2-40B4-BE49-F238E27FC236}">
                <a16:creationId xmlns:a16="http://schemas.microsoft.com/office/drawing/2014/main" id="{F4FF2638-CDF8-4AFB-B09A-75B6D86B71D0}"/>
              </a:ext>
            </a:extLst>
          </p:cNvPr>
          <p:cNvPicPr>
            <a:picLocks noChangeAspect="1"/>
          </p:cNvPicPr>
          <p:nvPr/>
        </p:nvPicPr>
        <p:blipFill>
          <a:blip r:embed="rId3"/>
          <a:stretch>
            <a:fillRect/>
          </a:stretch>
        </p:blipFill>
        <p:spPr>
          <a:xfrm>
            <a:off x="6326400" y="3316214"/>
            <a:ext cx="993734" cy="225572"/>
          </a:xfrm>
          <a:prstGeom prst="rect">
            <a:avLst/>
          </a:prstGeom>
        </p:spPr>
      </p:pic>
    </p:spTree>
    <p:extLst>
      <p:ext uri="{BB962C8B-B14F-4D97-AF65-F5344CB8AC3E}">
        <p14:creationId xmlns:p14="http://schemas.microsoft.com/office/powerpoint/2010/main" val="323336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EBB0-87DF-C67E-582F-F9624CB23C26}"/>
              </a:ext>
            </a:extLst>
          </p:cNvPr>
          <p:cNvSpPr>
            <a:spLocks noGrp="1"/>
          </p:cNvSpPr>
          <p:nvPr>
            <p:ph type="title"/>
          </p:nvPr>
        </p:nvSpPr>
        <p:spPr>
          <a:xfrm>
            <a:off x="1126256" y="1043708"/>
            <a:ext cx="10569312" cy="962073"/>
          </a:xfrm>
        </p:spPr>
        <p:txBody>
          <a:bodyPr/>
          <a:lstStyle/>
          <a:p>
            <a:r>
              <a:rPr lang="en-GB" dirty="0"/>
              <a:t>Interview (n=30) formal and informal stakeholders</a:t>
            </a:r>
            <a:br>
              <a:rPr lang="en-GB" dirty="0"/>
            </a:br>
            <a:endParaRPr lang="en-GB" dirty="0"/>
          </a:p>
        </p:txBody>
      </p:sp>
      <p:sp>
        <p:nvSpPr>
          <p:cNvPr id="3" name="Slide Number Placeholder 2">
            <a:extLst>
              <a:ext uri="{FF2B5EF4-FFF2-40B4-BE49-F238E27FC236}">
                <a16:creationId xmlns:a16="http://schemas.microsoft.com/office/drawing/2014/main" id="{28CBE7B9-C019-29BE-A8A5-DD4EC8920649}"/>
              </a:ext>
            </a:extLst>
          </p:cNvPr>
          <p:cNvSpPr>
            <a:spLocks noGrp="1"/>
          </p:cNvSpPr>
          <p:nvPr>
            <p:ph type="sldNum" sz="quarter" idx="11"/>
          </p:nvPr>
        </p:nvSpPr>
        <p:spPr/>
        <p:txBody>
          <a:bodyPr/>
          <a:lstStyle/>
          <a:p>
            <a:r>
              <a:rPr lang="nl-BE" b="1"/>
              <a:t>│</a:t>
            </a:r>
            <a:fld id="{B263F6C6-2226-4286-8995-C42CB1E7C290}" type="slidenum">
              <a:rPr lang="nl-BE" smtClean="0"/>
              <a:pPr/>
              <a:t>8</a:t>
            </a:fld>
            <a:endParaRPr lang="nl-BE"/>
          </a:p>
        </p:txBody>
      </p:sp>
      <p:sp>
        <p:nvSpPr>
          <p:cNvPr id="4" name="Content Placeholder 3">
            <a:extLst>
              <a:ext uri="{FF2B5EF4-FFF2-40B4-BE49-F238E27FC236}">
                <a16:creationId xmlns:a16="http://schemas.microsoft.com/office/drawing/2014/main" id="{C6BBFD38-F351-B251-634B-9C3F394007DB}"/>
              </a:ext>
            </a:extLst>
          </p:cNvPr>
          <p:cNvSpPr>
            <a:spLocks noGrp="1"/>
          </p:cNvSpPr>
          <p:nvPr>
            <p:ph idx="1"/>
          </p:nvPr>
        </p:nvSpPr>
        <p:spPr>
          <a:xfrm>
            <a:off x="1103052" y="2133598"/>
            <a:ext cx="10551348" cy="4202401"/>
          </a:xfrm>
        </p:spPr>
        <p:txBody>
          <a:bodyPr/>
          <a:lstStyle/>
          <a:p>
            <a:pPr marL="0" indent="0">
              <a:buNone/>
            </a:pPr>
            <a:r>
              <a:rPr lang="en-US" sz="2800" dirty="0">
                <a:solidFill>
                  <a:srgbClr val="EB595F"/>
                </a:solidFill>
              </a:rPr>
              <a:t>Results</a:t>
            </a:r>
          </a:p>
          <a:p>
            <a:pPr marL="0" indent="0">
              <a:buNone/>
            </a:pPr>
            <a:endParaRPr lang="en-US" sz="2400" dirty="0"/>
          </a:p>
          <a:p>
            <a:pPr>
              <a:buFont typeface="Wingdings" panose="05000000000000000000" pitchFamily="2" charset="2"/>
              <a:buChar char="Ø"/>
            </a:pPr>
            <a:r>
              <a:rPr lang="en-US" sz="2400" b="0" dirty="0"/>
              <a:t>poor housing</a:t>
            </a:r>
          </a:p>
          <a:p>
            <a:pPr>
              <a:buFont typeface="Wingdings" panose="05000000000000000000" pitchFamily="2" charset="2"/>
              <a:buChar char="Ø"/>
            </a:pPr>
            <a:r>
              <a:rPr lang="en-US" sz="2400" b="0" dirty="0"/>
              <a:t>child poverty</a:t>
            </a:r>
          </a:p>
          <a:p>
            <a:pPr>
              <a:buFont typeface="Wingdings" panose="05000000000000000000" pitchFamily="2" charset="2"/>
              <a:buChar char="Ø"/>
            </a:pPr>
            <a:r>
              <a:rPr lang="en-US" sz="2400" b="0" dirty="0"/>
              <a:t>lack of green spaces</a:t>
            </a:r>
          </a:p>
          <a:p>
            <a:pPr>
              <a:buFont typeface="Wingdings" panose="05000000000000000000" pitchFamily="2" charset="2"/>
              <a:buChar char="Ø"/>
            </a:pPr>
            <a:r>
              <a:rPr lang="en-US" sz="2400" dirty="0">
                <a:solidFill>
                  <a:srgbClr val="EB595F"/>
                </a:solidFill>
              </a:rPr>
              <a:t>social isolation </a:t>
            </a:r>
            <a:r>
              <a:rPr lang="en-US" sz="2400" b="0" dirty="0"/>
              <a:t>of vulnerable residents</a:t>
            </a:r>
          </a:p>
          <a:p>
            <a:pPr>
              <a:buFont typeface="Wingdings" panose="05000000000000000000" pitchFamily="2" charset="2"/>
              <a:buChar char="Ø"/>
            </a:pPr>
            <a:r>
              <a:rPr lang="en-US" sz="2400" b="0" dirty="0"/>
              <a:t>increasing street crime</a:t>
            </a:r>
          </a:p>
          <a:p>
            <a:pPr>
              <a:buFont typeface="Wingdings" panose="05000000000000000000" pitchFamily="2" charset="2"/>
              <a:buChar char="Ø"/>
            </a:pPr>
            <a:r>
              <a:rPr lang="en-US" sz="2400" dirty="0">
                <a:solidFill>
                  <a:srgbClr val="EB595F"/>
                </a:solidFill>
              </a:rPr>
              <a:t>insecurity</a:t>
            </a:r>
            <a:r>
              <a:rPr lang="en-US" sz="2400" b="0" dirty="0"/>
              <a:t>, especially for young girls (12-18 years)</a:t>
            </a:r>
          </a:p>
          <a:p>
            <a:pPr>
              <a:buFont typeface="Wingdings" panose="05000000000000000000" pitchFamily="2" charset="2"/>
              <a:buChar char="Ø"/>
            </a:pPr>
            <a:r>
              <a:rPr lang="en-US" sz="2400" b="0" dirty="0"/>
              <a:t>difficult access to the (formal) support offer, especially for certain population groups (newcomers, non-native speakers, homeless people, isolated people, etc.)</a:t>
            </a:r>
            <a:endParaRPr lang="en-GB" sz="2400" b="0" dirty="0"/>
          </a:p>
        </p:txBody>
      </p:sp>
    </p:spTree>
    <p:extLst>
      <p:ext uri="{BB962C8B-B14F-4D97-AF65-F5344CB8AC3E}">
        <p14:creationId xmlns:p14="http://schemas.microsoft.com/office/powerpoint/2010/main" val="218551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05F6EF0-E40F-4690-84DC-644878985E7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259" b="11259"/>
          <a:stretch>
            <a:fillRect/>
          </a:stretch>
        </p:blipFill>
        <p:spPr/>
      </p:pic>
    </p:spTree>
    <p:extLst>
      <p:ext uri="{BB962C8B-B14F-4D97-AF65-F5344CB8AC3E}">
        <p14:creationId xmlns:p14="http://schemas.microsoft.com/office/powerpoint/2010/main" val="1906875658"/>
      </p:ext>
    </p:extLst>
  </p:cSld>
  <p:clrMapOvr>
    <a:masterClrMapping/>
  </p:clrMapOvr>
</p:sld>
</file>

<file path=ppt/theme/theme1.xml><?xml version="1.0" encoding="utf-8"?>
<a:theme xmlns:a="http://schemas.openxmlformats.org/drawingml/2006/main" name="Presentatie_Zorgzamebuurten">
  <a:themeElements>
    <a:clrScheme name="Aangepast 9">
      <a:dk1>
        <a:srgbClr val="373636"/>
      </a:dk1>
      <a:lt1>
        <a:sysClr val="window" lastClr="FFFFFF"/>
      </a:lt1>
      <a:dk2>
        <a:srgbClr val="6B6B6B"/>
      </a:dk2>
      <a:lt2>
        <a:srgbClr val="F6F5F3"/>
      </a:lt2>
      <a:accent1>
        <a:srgbClr val="EB595F"/>
      </a:accent1>
      <a:accent2>
        <a:srgbClr val="373636"/>
      </a:accent2>
      <a:accent3>
        <a:srgbClr val="127FA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DepWVG_breedbeeld_calibri_2021.potx" id="{E48F9D0E-6836-44D1-BF31-C1F72FDA7832}" vid="{D39B5FD1-0321-41AC-A22B-2C56B951A5B8}"/>
    </a:ext>
  </a:extLst>
</a:theme>
</file>

<file path=ppt/theme/theme2.xml><?xml version="1.0" encoding="utf-8"?>
<a:theme xmlns:a="http://schemas.openxmlformats.org/drawingml/2006/main" name="Presentatie_Zorgzamebuurten_fot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sentatie_Zorgzamebuurten_titelpagina's">
  <a:themeElements>
    <a:clrScheme name="DepWVG">
      <a:dk1>
        <a:sysClr val="windowText" lastClr="000000"/>
      </a:dk1>
      <a:lt1>
        <a:sysClr val="window" lastClr="FFFFFF"/>
      </a:lt1>
      <a:dk2>
        <a:srgbClr val="8BAE00"/>
      </a:dk2>
      <a:lt2>
        <a:srgbClr val="EEECE1"/>
      </a:lt2>
      <a:accent1>
        <a:srgbClr val="8BAE00"/>
      </a:accent1>
      <a:accent2>
        <a:srgbClr val="23789C"/>
      </a:accent2>
      <a:accent3>
        <a:srgbClr val="C63131"/>
      </a:accent3>
      <a:accent4>
        <a:srgbClr val="C68031"/>
      </a:accent4>
      <a:accent5>
        <a:srgbClr val="FFE615"/>
      </a:accent5>
      <a:accent6>
        <a:srgbClr val="443939"/>
      </a:accent6>
      <a:hlink>
        <a:srgbClr val="0000FF"/>
      </a:hlink>
      <a:folHlink>
        <a:srgbClr val="80008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DepWVG_breedbeeld_calibri_2021.potx" id="{E48F9D0E-6836-44D1-BF31-C1F72FDA7832}" vid="{D34DE2DF-2836-4BD5-B9DF-84005500CF25}"/>
    </a:ext>
  </a:extLst>
</a:theme>
</file>

<file path=ppt/theme/theme4.xml><?xml version="1.0" encoding="utf-8"?>
<a:theme xmlns:a="http://schemas.openxmlformats.org/drawingml/2006/main" name="Presentatie_Zorgzamebuurten_logorechts">
  <a:themeElements>
    <a:clrScheme name="DWVG-2021">
      <a:dk1>
        <a:srgbClr val="373636"/>
      </a:dk1>
      <a:lt1>
        <a:sysClr val="window" lastClr="FFFFFF"/>
      </a:lt1>
      <a:dk2>
        <a:srgbClr val="6B6B6B"/>
      </a:dk2>
      <a:lt2>
        <a:srgbClr val="F6F5F3"/>
      </a:lt2>
      <a:accent1>
        <a:srgbClr val="657F00"/>
      </a:accent1>
      <a:accent2>
        <a:srgbClr val="373636"/>
      </a:accent2>
      <a:accent3>
        <a:srgbClr val="127FA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DepWVG_breedbeeld_calibri_2021.potx" id="{E48F9D0E-6836-44D1-BF31-C1F72FDA7832}" vid="{83E26688-610F-43C6-B104-D3F0E0CD393E}"/>
    </a:ext>
  </a:extLst>
</a:theme>
</file>

<file path=ppt/theme/theme5.xml><?xml version="1.0" encoding="utf-8"?>
<a:theme xmlns:a="http://schemas.openxmlformats.org/drawingml/2006/main" name="Presentatie_Zorgzamebuurten_logorechts_fot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4692e9f59d344bf86f46283f9ffcb92 xmlns="5e3f717c-31f6-4833-bd0f-50c041ee3a05">
      <Terms xmlns="http://schemas.microsoft.com/office/infopath/2007/PartnerControls"/>
    </p4692e9f59d344bf86f46283f9ffcb92>
    <TaxCatchAll xmlns="4a6a80e5-a55f-48fa-8faf-dd0f22842600" xsi:nil="true"/>
    <_dlc_DocId xmlns="4a6a80e5-a55f-48fa-8faf-dd0f22842600">JPKDDKCQUA4R-423851999-497</_dlc_DocId>
    <_dlc_DocIdUrl xmlns="4a6a80e5-a55f-48fa-8faf-dd0f22842600">
      <Url>https://kindengezin.sharepoint.com/sites/InternationaalOpgroeienTeamsite/_layouts/15/DocIdRedir.aspx?ID=JPKDDKCQUA4R-423851999-497</Url>
      <Description>JPKDDKCQUA4R-423851999-497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4294878EBB7B34A8B729C9A84422108" ma:contentTypeVersion="15" ma:contentTypeDescription="Een nieuw document maken." ma:contentTypeScope="" ma:versionID="be1f5e9f9c366a6510c58f77ec841add">
  <xsd:schema xmlns:xsd="http://www.w3.org/2001/XMLSchema" xmlns:xs="http://www.w3.org/2001/XMLSchema" xmlns:p="http://schemas.microsoft.com/office/2006/metadata/properties" xmlns:ns2="4a6a80e5-a55f-48fa-8faf-dd0f22842600" xmlns:ns3="5e3f717c-31f6-4833-bd0f-50c041ee3a05" xmlns:ns4="92bedbe6-4111-45bc-939e-529d224dfa36" targetNamespace="http://schemas.microsoft.com/office/2006/metadata/properties" ma:root="true" ma:fieldsID="ae2569953c79eb0884511dd98aa685de" ns2:_="" ns3:_="" ns4:_="">
    <xsd:import namespace="4a6a80e5-a55f-48fa-8faf-dd0f22842600"/>
    <xsd:import namespace="5e3f717c-31f6-4833-bd0f-50c041ee3a05"/>
    <xsd:import namespace="92bedbe6-4111-45bc-939e-529d224dfa36"/>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2:SharedWithUsers" minOccurs="0"/>
                <xsd:element ref="ns2:SharedWithDetail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a80e5-a55f-48fa-8faf-dd0f22842600"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dcbffd81-e970-4532-b56c-c1c37d9d819c}" ma:internalName="TaxCatchAll" ma:showField="CatchAllData" ma:web="4a6a80e5-a55f-48fa-8faf-dd0f228426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bedbe6-4111-45bc-939e-529d224dfa36"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F5189-C958-4B7A-A925-9ABBC887C80E}">
  <ds:schemaRefs>
    <ds:schemaRef ds:uri="http://schemas.microsoft.com/sharepoint/v3/contenttype/forms"/>
  </ds:schemaRefs>
</ds:datastoreItem>
</file>

<file path=customXml/itemProps2.xml><?xml version="1.0" encoding="utf-8"?>
<ds:datastoreItem xmlns:ds="http://schemas.openxmlformats.org/officeDocument/2006/customXml" ds:itemID="{0CC17353-C2C7-4136-9379-B6F66F6A81AA}">
  <ds:schemaRefs>
    <ds:schemaRef ds:uri="http://purl.org/dc/dcmitype/"/>
    <ds:schemaRef ds:uri="92bedbe6-4111-45bc-939e-529d224dfa36"/>
    <ds:schemaRef ds:uri="4a6a80e5-a55f-48fa-8faf-dd0f2284260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5e3f717c-31f6-4833-bd0f-50c041ee3a05"/>
    <ds:schemaRef ds:uri="http://www.w3.org/XML/1998/namespace"/>
    <ds:schemaRef ds:uri="http://purl.org/dc/terms/"/>
  </ds:schemaRefs>
</ds:datastoreItem>
</file>

<file path=customXml/itemProps3.xml><?xml version="1.0" encoding="utf-8"?>
<ds:datastoreItem xmlns:ds="http://schemas.openxmlformats.org/officeDocument/2006/customXml" ds:itemID="{EF589108-34F5-43F6-9751-CD14ACACEB54}">
  <ds:schemaRefs>
    <ds:schemaRef ds:uri="http://schemas.microsoft.com/sharepoint/events"/>
  </ds:schemaRefs>
</ds:datastoreItem>
</file>

<file path=customXml/itemProps4.xml><?xml version="1.0" encoding="utf-8"?>
<ds:datastoreItem xmlns:ds="http://schemas.openxmlformats.org/officeDocument/2006/customXml" ds:itemID="{EC518602-CCD6-4CFE-9B48-492677FB6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6a80e5-a55f-48fa-8faf-dd0f22842600"/>
    <ds:schemaRef ds:uri="5e3f717c-31f6-4833-bd0f-50c041ee3a05"/>
    <ds:schemaRef ds:uri="92bedbe6-4111-45bc-939e-529d224df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3cfe182-642a-480e-bc8a-5ecf65db0aa0}" enabled="0" method="" siteId="{13cfe182-642a-480e-bc8a-5ecf65db0aa0}" removed="1"/>
</clbl:labelList>
</file>

<file path=docProps/app.xml><?xml version="1.0" encoding="utf-8"?>
<Properties xmlns="http://schemas.openxmlformats.org/officeDocument/2006/extended-properties" xmlns:vt="http://schemas.openxmlformats.org/officeDocument/2006/docPropsVTypes">
  <Template>Presentatie_DepWVG_breedbeeld_calibri</Template>
  <TotalTime>412</TotalTime>
  <Words>1049</Words>
  <Application>Microsoft Office PowerPoint</Application>
  <PresentationFormat>Breedbeeld</PresentationFormat>
  <Paragraphs>127</Paragraphs>
  <Slides>18</Slides>
  <Notes>4</Notes>
  <HiddenSlides>0</HiddenSlides>
  <MMClips>0</MMClips>
  <ScaleCrop>false</ScaleCrop>
  <HeadingPairs>
    <vt:vector size="8" baseType="variant">
      <vt:variant>
        <vt:lpstr>Gebruikte lettertypen</vt:lpstr>
      </vt:variant>
      <vt:variant>
        <vt:i4>6</vt:i4>
      </vt:variant>
      <vt:variant>
        <vt:lpstr>Thema</vt:lpstr>
      </vt:variant>
      <vt:variant>
        <vt:i4>5</vt:i4>
      </vt:variant>
      <vt:variant>
        <vt:lpstr>Ingesloten OLE-bronprogramma's</vt:lpstr>
      </vt:variant>
      <vt:variant>
        <vt:i4>1</vt:i4>
      </vt:variant>
      <vt:variant>
        <vt:lpstr>Diatitels</vt:lpstr>
      </vt:variant>
      <vt:variant>
        <vt:i4>18</vt:i4>
      </vt:variant>
    </vt:vector>
  </HeadingPairs>
  <TitlesOfParts>
    <vt:vector size="30" baseType="lpstr">
      <vt:lpstr>Arial</vt:lpstr>
      <vt:lpstr>Calibri</vt:lpstr>
      <vt:lpstr>Calibri Light</vt:lpstr>
      <vt:lpstr>FlandersArtSans-Regular</vt:lpstr>
      <vt:lpstr>FlandersArtSerif-Regular</vt:lpstr>
      <vt:lpstr>Wingdings</vt:lpstr>
      <vt:lpstr>Presentatie_Zorgzamebuurten</vt:lpstr>
      <vt:lpstr>Presentatie_Zorgzamebuurten_foto's</vt:lpstr>
      <vt:lpstr>Presentatie_Zorgzamebuurten_titelpagina's</vt:lpstr>
      <vt:lpstr>Presentatie_Zorgzamebuurten_logorechts</vt:lpstr>
      <vt:lpstr>Presentatie_Zorgzamebuurten_logorechts_foto's</vt:lpstr>
      <vt:lpstr>Acrobat Document</vt:lpstr>
      <vt:lpstr>Be Coming Home in Sint Gillis</vt:lpstr>
      <vt:lpstr>PowerPoint-presentatie</vt:lpstr>
      <vt:lpstr> Overview project </vt:lpstr>
      <vt:lpstr>Steakholders in the neighbourhoods Hallepoort en Bosnië (St.Gillis) </vt:lpstr>
      <vt:lpstr> Overview project </vt:lpstr>
      <vt:lpstr>(Super)diversity (%) </vt:lpstr>
      <vt:lpstr>PowerPoint-presentatie</vt:lpstr>
      <vt:lpstr>Interview (n=30) formal and informal stakeholders </vt:lpstr>
      <vt:lpstr>PowerPoint-presentatie</vt:lpstr>
      <vt:lpstr>Theory of Change Our aims: </vt:lpstr>
      <vt:lpstr>To weave a web in the neighbourhood  </vt:lpstr>
      <vt:lpstr>How?</vt:lpstr>
      <vt:lpstr>How? </vt:lpstr>
      <vt:lpstr>Resilience and multilingualism</vt:lpstr>
      <vt:lpstr>School Balder </vt:lpstr>
      <vt:lpstr>Femma Quartier </vt:lpstr>
      <vt:lpstr>Work to do </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Demeulemeester Oele</dc:creator>
  <cp:lastModifiedBy>Karolien De Veirman</cp:lastModifiedBy>
  <cp:revision>41</cp:revision>
  <dcterms:created xsi:type="dcterms:W3CDTF">2021-06-14T09:55:19Z</dcterms:created>
  <dcterms:modified xsi:type="dcterms:W3CDTF">2023-06-30T09:02:10Z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0x01010094294878EBB7B34A8B729C9A84422108</vt:lpwstr>
  </property>
  <property fmtid="{D5CDD505-2E9C-101B-9397-08002B2CF9AE}" pid="3" name="_dlc_DocIdItemGuid">
    <vt:lpwstr>fdd679ca-db62-4125-95fc-36f3113c80e5</vt:lpwstr>
  </property>
  <property fmtid="{D5CDD505-2E9C-101B-9397-08002B2CF9AE}" pid="4" name="KGTrefwoord">
    <vt:lpwstr/>
  </property>
</Properties>
</file>