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00B04-E404-4A93-AB7B-13EE9EBE2384}" type="datetimeFigureOut">
              <a:rPr lang="it-IT" smtClean="0"/>
              <a:t>25/06/2023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6AB1C-819D-4040-919C-DE157BDA4D6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57560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00B04-E404-4A93-AB7B-13EE9EBE2384}" type="datetimeFigureOut">
              <a:rPr lang="it-IT" smtClean="0"/>
              <a:t>25/06/2023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6AB1C-819D-4040-919C-DE157BDA4D6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07547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00B04-E404-4A93-AB7B-13EE9EBE2384}" type="datetimeFigureOut">
              <a:rPr lang="it-IT" smtClean="0"/>
              <a:t>25/06/2023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6AB1C-819D-4040-919C-DE157BDA4D66}" type="slidenum">
              <a:rPr lang="it-IT" smtClean="0"/>
              <a:t>‹N›</a:t>
            </a:fld>
            <a:endParaRPr lang="it-IT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942541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00B04-E404-4A93-AB7B-13EE9EBE2384}" type="datetimeFigureOut">
              <a:rPr lang="it-IT" smtClean="0"/>
              <a:t>25/06/2023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6AB1C-819D-4040-919C-DE157BDA4D6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652907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00B04-E404-4A93-AB7B-13EE9EBE2384}" type="datetimeFigureOut">
              <a:rPr lang="it-IT" smtClean="0"/>
              <a:t>25/06/2023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6AB1C-819D-4040-919C-DE157BDA4D66}" type="slidenum">
              <a:rPr lang="it-IT" smtClean="0"/>
              <a:t>‹N›</a:t>
            </a:fld>
            <a:endParaRPr lang="it-IT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603786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00B04-E404-4A93-AB7B-13EE9EBE2384}" type="datetimeFigureOut">
              <a:rPr lang="it-IT" smtClean="0"/>
              <a:t>25/06/2023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6AB1C-819D-4040-919C-DE157BDA4D6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989113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00B04-E404-4A93-AB7B-13EE9EBE2384}" type="datetimeFigureOut">
              <a:rPr lang="it-IT" smtClean="0"/>
              <a:t>25/06/2023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6AB1C-819D-4040-919C-DE157BDA4D6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755513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00B04-E404-4A93-AB7B-13EE9EBE2384}" type="datetimeFigureOut">
              <a:rPr lang="it-IT" smtClean="0"/>
              <a:t>25/06/2023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6AB1C-819D-4040-919C-DE157BDA4D6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26706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00B04-E404-4A93-AB7B-13EE9EBE2384}" type="datetimeFigureOut">
              <a:rPr lang="it-IT" smtClean="0"/>
              <a:t>25/06/2023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6AB1C-819D-4040-919C-DE157BDA4D6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27598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00B04-E404-4A93-AB7B-13EE9EBE2384}" type="datetimeFigureOut">
              <a:rPr lang="it-IT" smtClean="0"/>
              <a:t>25/06/2023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6AB1C-819D-4040-919C-DE157BDA4D6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87148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00B04-E404-4A93-AB7B-13EE9EBE2384}" type="datetimeFigureOut">
              <a:rPr lang="it-IT" smtClean="0"/>
              <a:t>25/06/2023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6AB1C-819D-4040-919C-DE157BDA4D6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7184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00B04-E404-4A93-AB7B-13EE9EBE2384}" type="datetimeFigureOut">
              <a:rPr lang="it-IT" smtClean="0"/>
              <a:t>25/06/2023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6AB1C-819D-4040-919C-DE157BDA4D6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88971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00B04-E404-4A93-AB7B-13EE9EBE2384}" type="datetimeFigureOut">
              <a:rPr lang="it-IT" smtClean="0"/>
              <a:t>25/06/2023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6AB1C-819D-4040-919C-DE157BDA4D6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50150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00B04-E404-4A93-AB7B-13EE9EBE2384}" type="datetimeFigureOut">
              <a:rPr lang="it-IT" smtClean="0"/>
              <a:t>25/06/2023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6AB1C-819D-4040-919C-DE157BDA4D6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57426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00B04-E404-4A93-AB7B-13EE9EBE2384}" type="datetimeFigureOut">
              <a:rPr lang="it-IT" smtClean="0"/>
              <a:t>25/06/2023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6AB1C-819D-4040-919C-DE157BDA4D6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68364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00B04-E404-4A93-AB7B-13EE9EBE2384}" type="datetimeFigureOut">
              <a:rPr lang="it-IT" smtClean="0"/>
              <a:t>25/06/2023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6AB1C-819D-4040-919C-DE157BDA4D6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46054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400B04-E404-4A93-AB7B-13EE9EBE2384}" type="datetimeFigureOut">
              <a:rPr lang="it-IT" smtClean="0"/>
              <a:t>25/06/2023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B06AB1C-819D-4040-919C-DE157BDA4D6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22037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8388823" cy="5462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46731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Who</a:t>
            </a:r>
            <a:r>
              <a:rPr lang="it-IT" dirty="0"/>
              <a:t> </a:t>
            </a:r>
            <a:r>
              <a:rPr lang="it-IT" dirty="0" err="1"/>
              <a:t>we</a:t>
            </a:r>
            <a:r>
              <a:rPr lang="it-IT" dirty="0"/>
              <a:t> are?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Impronta</a:t>
            </a:r>
            <a:r>
              <a:rPr lang="en-US" dirty="0"/>
              <a:t> is a social cooperative that promotes and strengthens personal and housing autonomy in people with disabilities, to identify a job placement path following everyone's inclinations.</a:t>
            </a:r>
          </a:p>
          <a:p>
            <a:pPr marL="0" indent="0">
              <a:buNone/>
            </a:pPr>
            <a:r>
              <a:rPr lang="en-US" dirty="0"/>
              <a:t>The social cooperative was born in Chioggia in 2009 from the meeting of experience educational institution of the Opera </a:t>
            </a:r>
            <a:r>
              <a:rPr lang="en-US" dirty="0" err="1"/>
              <a:t>Baldo</a:t>
            </a:r>
            <a:r>
              <a:rPr lang="en-US" dirty="0"/>
              <a:t> association with the parents of M.S. for his return to city ​​from the school experience at the </a:t>
            </a:r>
            <a:r>
              <a:rPr lang="en-US" dirty="0" err="1"/>
              <a:t>Steineriana</a:t>
            </a:r>
            <a:r>
              <a:rPr lang="en-US" dirty="0"/>
              <a:t> school of </a:t>
            </a:r>
            <a:r>
              <a:rPr lang="en-US" dirty="0" err="1"/>
              <a:t>Oriago</a:t>
            </a:r>
            <a:r>
              <a:rPr lang="en-US" dirty="0"/>
              <a:t> (</a:t>
            </a:r>
            <a:r>
              <a:rPr lang="en-US" dirty="0" err="1"/>
              <a:t>Ve</a:t>
            </a:r>
            <a:r>
              <a:rPr lang="en-US" dirty="0"/>
              <a:t>). The experience sees from the beginning the active involvement of young graduates from the University of Padua.</a:t>
            </a: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88240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Users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To date, people with intellectual disabilities of various age groups use the service.</a:t>
            </a:r>
          </a:p>
          <a:p>
            <a:r>
              <a:rPr lang="en-US" dirty="0"/>
              <a:t>Infants and adolescents: path created to plan individualized educational projects together with families after school and beyond</a:t>
            </a:r>
          </a:p>
          <a:p>
            <a:r>
              <a:rPr lang="en-US" dirty="0"/>
              <a:t>Adult range (from the end of secondary school to 55 years of age): path that develops out of high school and allows you to develop personal and work autonomy allowing the affirmation of adulthood and a work role based on inclinations individual.</a:t>
            </a:r>
          </a:p>
          <a:p>
            <a:endParaRPr lang="en-US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34579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Objective</a:t>
            </a:r>
            <a:r>
              <a:rPr lang="it-IT" dirty="0"/>
              <a:t> of the cooperative: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SOMEONE WHO SAYS "STAY WITH ME"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IMPRONTA HAS THIS TASK: TO ACCOMPANY THE PERSON WITH </a:t>
            </a:r>
            <a:r>
              <a:rPr lang="en-US" dirty="0" smtClean="0"/>
              <a:t>DISABILITY EDUCING </a:t>
            </a:r>
            <a:r>
              <a:rPr lang="en-US" dirty="0"/>
              <a:t>THE CONTEXT OF LIFE AND THE CULTURE THAT FAVOR AN </a:t>
            </a:r>
            <a:r>
              <a:rPr lang="en-US" dirty="0" smtClean="0"/>
              <a:t>ENVIRONMENT INCLUSIVE SOCIAL. AT </a:t>
            </a:r>
            <a:r>
              <a:rPr lang="en-US" dirty="0"/>
              <a:t>THE CENTER ARE PEOPLE WITH DISABILITIES, PROTAGONISTS OF THEIR LIFE PLAN.</a:t>
            </a:r>
          </a:p>
          <a:p>
            <a:pPr marL="0" indent="0">
              <a:buNone/>
            </a:pPr>
            <a:endParaRPr lang="en-US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342023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Mode of work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IMPRONTA to promote inclusion and personal </a:t>
            </a:r>
            <a:r>
              <a:rPr lang="en-US" dirty="0" smtClean="0"/>
              <a:t>fulfilment with </a:t>
            </a:r>
            <a:r>
              <a:rPr lang="en-US" dirty="0"/>
              <a:t>disabilities implements a network work that responds to the needs of the </a:t>
            </a:r>
            <a:r>
              <a:rPr lang="en-US" dirty="0" smtClean="0"/>
              <a:t>subject in </a:t>
            </a:r>
            <a:r>
              <a:rPr lang="en-US" dirty="0"/>
              <a:t>today's complex society. To place yourself in a network </a:t>
            </a:r>
            <a:r>
              <a:rPr lang="en-US" dirty="0" smtClean="0"/>
              <a:t>view, we </a:t>
            </a:r>
            <a:r>
              <a:rPr lang="en-US" dirty="0"/>
              <a:t>have developed the activities in wider spaces and times by </a:t>
            </a:r>
            <a:r>
              <a:rPr lang="en-US" dirty="0" smtClean="0"/>
              <a:t>placing personalized </a:t>
            </a:r>
            <a:r>
              <a:rPr lang="en-US" dirty="0"/>
              <a:t>goals projecting social relationships not only </a:t>
            </a:r>
            <a:r>
              <a:rPr lang="en-US" dirty="0" smtClean="0"/>
              <a:t>inside of </a:t>
            </a:r>
            <a:r>
              <a:rPr lang="en-US" dirty="0"/>
              <a:t>service but to the community.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817754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Our projects and the relationship with the territory and the different professions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/>
              <a:t>Eppertè</a:t>
            </a:r>
            <a:r>
              <a:rPr lang="en-US" dirty="0"/>
              <a:t> restaurant: every boy finds his space by bringing his own talent into play</a:t>
            </a:r>
          </a:p>
          <a:p>
            <a:r>
              <a:rPr lang="en-US" dirty="0"/>
              <a:t>AFTER US project: autonomy and work in relation with </a:t>
            </a:r>
            <a:r>
              <a:rPr lang="en-US" dirty="0" err="1"/>
              <a:t>Ulss</a:t>
            </a:r>
            <a:r>
              <a:rPr lang="en-US" dirty="0"/>
              <a:t> referents and partners</a:t>
            </a:r>
          </a:p>
          <a:p>
            <a:r>
              <a:rPr lang="en-US" dirty="0"/>
              <a:t> Networking with other local cooperatives (e.g. Fish Festival)</a:t>
            </a:r>
          </a:p>
          <a:p>
            <a:r>
              <a:rPr lang="en-US" dirty="0"/>
              <a:t>Breakfast service, rearrangement of rooms at the </a:t>
            </a:r>
            <a:r>
              <a:rPr lang="en-US" dirty="0" err="1"/>
              <a:t>Domus</a:t>
            </a:r>
            <a:r>
              <a:rPr lang="en-US" dirty="0"/>
              <a:t> </a:t>
            </a:r>
            <a:r>
              <a:rPr lang="en-US" dirty="0" err="1"/>
              <a:t>Clugiae</a:t>
            </a:r>
            <a:r>
              <a:rPr lang="en-US" dirty="0"/>
              <a:t> hostel in the city of Chioggia</a:t>
            </a:r>
          </a:p>
          <a:p>
            <a:r>
              <a:rPr lang="en-US" dirty="0"/>
              <a:t>Refreshment points in the schools of Chioggia: Itis </a:t>
            </a:r>
            <a:r>
              <a:rPr lang="en-US" dirty="0" err="1"/>
              <a:t>Righi</a:t>
            </a:r>
            <a:r>
              <a:rPr lang="en-US" dirty="0"/>
              <a:t>, </a:t>
            </a:r>
            <a:r>
              <a:rPr lang="en-US" dirty="0" err="1"/>
              <a:t>Liceo</a:t>
            </a:r>
            <a:r>
              <a:rPr lang="en-US" dirty="0"/>
              <a:t> Veronese and </a:t>
            </a:r>
            <a:r>
              <a:rPr lang="en-US" dirty="0" err="1"/>
              <a:t>Cestari</a:t>
            </a:r>
            <a:endParaRPr lang="en-US" dirty="0"/>
          </a:p>
          <a:p>
            <a:r>
              <a:rPr lang="en-US" dirty="0"/>
              <a:t>Catering service</a:t>
            </a:r>
          </a:p>
          <a:p>
            <a:r>
              <a:rPr lang="en-US" dirty="0"/>
              <a:t>Pastry laboratory</a:t>
            </a:r>
          </a:p>
          <a:p>
            <a:r>
              <a:rPr lang="en-US" dirty="0"/>
              <a:t>Decoration of cloth bags</a:t>
            </a:r>
          </a:p>
          <a:p>
            <a:r>
              <a:rPr lang="en-US" dirty="0"/>
              <a:t>Goods management at </a:t>
            </a:r>
            <a:r>
              <a:rPr lang="en-US" dirty="0" err="1"/>
              <a:t>Eppertè</a:t>
            </a:r>
            <a:r>
              <a:rPr lang="en-US" dirty="0"/>
              <a:t> warehouse</a:t>
            </a:r>
          </a:p>
          <a:p>
            <a:r>
              <a:rPr lang="en-US" dirty="0"/>
              <a:t>Laundry service for washing and ironing work uniforms</a:t>
            </a:r>
          </a:p>
          <a:p>
            <a:r>
              <a:rPr lang="en-US" dirty="0"/>
              <a:t>Pasta and bread laboratory</a:t>
            </a:r>
          </a:p>
          <a:p>
            <a:endParaRPr lang="en-US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218484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209;p23"/>
          <p:cNvSpPr/>
          <p:nvPr/>
        </p:nvSpPr>
        <p:spPr>
          <a:xfrm>
            <a:off x="4035200" y="932068"/>
            <a:ext cx="3096506" cy="2976455"/>
          </a:xfrm>
          <a:prstGeom prst="ellipse">
            <a:avLst/>
          </a:prstGeom>
          <a:solidFill>
            <a:srgbClr val="000000">
              <a:alpha val="731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5" name="Google Shape;208;p23">
            <a:extLst>
              <a:ext uri="{FF2B5EF4-FFF2-40B4-BE49-F238E27FC236}">
                <a16:creationId xmlns:a16="http://schemas.microsoft.com/office/drawing/2014/main" id="{F14AD5CF-9FAC-47FA-831C-CD5D3D8EC99E}"/>
              </a:ext>
            </a:extLst>
          </p:cNvPr>
          <p:cNvSpPr/>
          <p:nvPr/>
        </p:nvSpPr>
        <p:spPr>
          <a:xfrm>
            <a:off x="1976403" y="2788980"/>
            <a:ext cx="2783836" cy="2800820"/>
          </a:xfrm>
          <a:prstGeom prst="ellipse">
            <a:avLst/>
          </a:prstGeom>
          <a:solidFill>
            <a:srgbClr val="000000">
              <a:alpha val="731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6" name="Google Shape;208;p23">
            <a:extLst>
              <a:ext uri="{FF2B5EF4-FFF2-40B4-BE49-F238E27FC236}">
                <a16:creationId xmlns:a16="http://schemas.microsoft.com/office/drawing/2014/main" id="{94F7CAED-05FA-4245-A39E-15D87F6610B5}"/>
              </a:ext>
            </a:extLst>
          </p:cNvPr>
          <p:cNvSpPr/>
          <p:nvPr/>
        </p:nvSpPr>
        <p:spPr>
          <a:xfrm>
            <a:off x="2052885" y="975360"/>
            <a:ext cx="2876898" cy="2782667"/>
          </a:xfrm>
          <a:prstGeom prst="ellipse">
            <a:avLst/>
          </a:prstGeom>
          <a:solidFill>
            <a:srgbClr val="000000">
              <a:alpha val="731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F22A403C-E11B-4EB7-ABDA-65A21FF40859}"/>
              </a:ext>
            </a:extLst>
          </p:cNvPr>
          <p:cNvSpPr txBox="1"/>
          <p:nvPr/>
        </p:nvSpPr>
        <p:spPr>
          <a:xfrm>
            <a:off x="3904322" y="2642222"/>
            <a:ext cx="1466129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900" dirty="0">
                <a:latin typeface="Quattrocento Sans" panose="020B0604020202020204" charset="0"/>
              </a:rPr>
              <a:t>Alleanza</a:t>
            </a:r>
          </a:p>
          <a:p>
            <a:pPr algn="ctr"/>
            <a:r>
              <a:rPr lang="it-IT" sz="900" dirty="0">
                <a:latin typeface="Quattrocento Sans" panose="020B0604020202020204" charset="0"/>
              </a:rPr>
              <a:t>Co-educazione</a:t>
            </a:r>
          </a:p>
          <a:p>
            <a:pPr algn="ctr"/>
            <a:r>
              <a:rPr lang="it-IT" sz="900" dirty="0">
                <a:latin typeface="Quattrocento Sans" panose="020B0604020202020204" charset="0"/>
              </a:rPr>
              <a:t>Co-progettazione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C50C792B-940C-4C01-ACB1-1CD0615106CA}"/>
              </a:ext>
            </a:extLst>
          </p:cNvPr>
          <p:cNvSpPr txBox="1"/>
          <p:nvPr/>
        </p:nvSpPr>
        <p:spPr>
          <a:xfrm>
            <a:off x="2479556" y="3888099"/>
            <a:ext cx="18131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800" dirty="0" smtClean="0">
                <a:latin typeface="Quattrocento Sans" panose="020B0604020202020204" charset="0"/>
              </a:rPr>
              <a:t>The family</a:t>
            </a:r>
            <a:endParaRPr lang="it-IT" sz="1800" dirty="0">
              <a:latin typeface="Quattrocento Sans" panose="020B0604020202020204" charset="0"/>
            </a:endParaRP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A99F8781-DEB9-4036-A317-3067E3232836}"/>
              </a:ext>
            </a:extLst>
          </p:cNvPr>
          <p:cNvSpPr txBox="1"/>
          <p:nvPr/>
        </p:nvSpPr>
        <p:spPr>
          <a:xfrm>
            <a:off x="4806476" y="2069182"/>
            <a:ext cx="14661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latin typeface="Quattrocento Sans" panose="020B0604020202020204" charset="0"/>
              </a:rPr>
              <a:t>Services</a:t>
            </a:r>
            <a:endParaRPr lang="it-IT" sz="1800" dirty="0">
              <a:latin typeface="Quattrocento Sans" panose="020B0604020202020204" charset="0"/>
            </a:endParaRP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7E1EAA99-70D1-41A8-BDD5-2B7D6276FC65}"/>
              </a:ext>
            </a:extLst>
          </p:cNvPr>
          <p:cNvSpPr txBox="1"/>
          <p:nvPr/>
        </p:nvSpPr>
        <p:spPr>
          <a:xfrm>
            <a:off x="2777304" y="1995891"/>
            <a:ext cx="14661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800" dirty="0">
                <a:latin typeface="Quattrocento Sans" panose="020B0604020202020204" charset="0"/>
              </a:rPr>
              <a:t>Persona con disabilità</a:t>
            </a:r>
          </a:p>
        </p:txBody>
      </p:sp>
      <p:sp>
        <p:nvSpPr>
          <p:cNvPr id="12" name="Google Shape;207;p23"/>
          <p:cNvSpPr/>
          <p:nvPr/>
        </p:nvSpPr>
        <p:spPr>
          <a:xfrm>
            <a:off x="4014787" y="2583586"/>
            <a:ext cx="1337482" cy="1201088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/>
            <a:r>
              <a:rPr lang="it-IT" sz="900" smtClean="0">
                <a:latin typeface="Quattrocento Sans"/>
                <a:ea typeface="Quattrocento Sans"/>
                <a:cs typeface="Quattrocento Sans"/>
                <a:sym typeface="Quattrocento Sans"/>
              </a:rPr>
              <a:t>Collaboration</a:t>
            </a:r>
          </a:p>
          <a:p>
            <a:pPr lvl="0" algn="ctr"/>
            <a:r>
              <a:rPr lang="it-IT" sz="900" smtClean="0">
                <a:latin typeface="Quattrocento Sans"/>
                <a:ea typeface="Quattrocento Sans"/>
                <a:cs typeface="Quattrocento Sans"/>
                <a:sym typeface="Quattrocento Sans"/>
              </a:rPr>
              <a:t>Co-design</a:t>
            </a:r>
          </a:p>
          <a:p>
            <a:pPr lvl="0" algn="ctr"/>
            <a:r>
              <a:rPr lang="it-IT" sz="900" smtClean="0">
                <a:latin typeface="Quattrocento Sans"/>
                <a:ea typeface="Quattrocento Sans"/>
                <a:cs typeface="Quattrocento Sans"/>
                <a:sym typeface="Quattrocento Sans"/>
              </a:rPr>
              <a:t>Coeducation</a:t>
            </a:r>
            <a:endParaRPr sz="900" dirty="0"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5219599" y="4020255"/>
            <a:ext cx="1066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mtClean="0"/>
              <a:t>territory</a:t>
            </a:r>
            <a:endParaRPr lang="it-IT" dirty="0"/>
          </a:p>
        </p:txBody>
      </p:sp>
      <p:sp>
        <p:nvSpPr>
          <p:cNvPr id="15" name="Rettangolo 14"/>
          <p:cNvSpPr/>
          <p:nvPr/>
        </p:nvSpPr>
        <p:spPr>
          <a:xfrm>
            <a:off x="4330992" y="1849134"/>
            <a:ext cx="3593807" cy="3740666"/>
          </a:xfrm>
          <a:prstGeom prst="rect">
            <a:avLst/>
          </a:prstGeom>
        </p:spPr>
        <p:txBody>
          <a:bodyPr/>
          <a:lstStyle/>
          <a:p>
            <a:pPr lvl="0"/>
            <a:endParaRPr lang="it-IT" sz="3600" dirty="0"/>
          </a:p>
        </p:txBody>
      </p:sp>
      <p:pic>
        <p:nvPicPr>
          <p:cNvPr id="16" name="Immagin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87336" y="2541353"/>
            <a:ext cx="3097036" cy="2975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208329"/>
      </p:ext>
    </p:extLst>
  </p:cSld>
  <p:clrMapOvr>
    <a:masterClrMapping/>
  </p:clrMapOvr>
</p:sld>
</file>

<file path=ppt/theme/theme1.xml><?xml version="1.0" encoding="utf-8"?>
<a:theme xmlns:a="http://schemas.openxmlformats.org/drawingml/2006/main" name="Sfaccettatura">
  <a:themeElements>
    <a:clrScheme name="Giallo arancion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Sfaccettatur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faccettatur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24</TotalTime>
  <Words>414</Words>
  <Application>Microsoft Office PowerPoint</Application>
  <PresentationFormat>Widescreen</PresentationFormat>
  <Paragraphs>35</Paragraphs>
  <Slides>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2" baseType="lpstr">
      <vt:lpstr>Arial</vt:lpstr>
      <vt:lpstr>Quattrocento Sans</vt:lpstr>
      <vt:lpstr>Trebuchet MS</vt:lpstr>
      <vt:lpstr>Wingdings 3</vt:lpstr>
      <vt:lpstr>Sfaccettatura</vt:lpstr>
      <vt:lpstr>Presentazione standard di PowerPoint</vt:lpstr>
      <vt:lpstr>Who we are?</vt:lpstr>
      <vt:lpstr>Users</vt:lpstr>
      <vt:lpstr>Objective of the cooperative:</vt:lpstr>
      <vt:lpstr>Mode of work</vt:lpstr>
      <vt:lpstr>Our projects and the relationship with the territory and the different professions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alessandra boscolo</dc:creator>
  <cp:lastModifiedBy>alessandra boscolo</cp:lastModifiedBy>
  <cp:revision>3</cp:revision>
  <dcterms:created xsi:type="dcterms:W3CDTF">2023-06-25T16:21:38Z</dcterms:created>
  <dcterms:modified xsi:type="dcterms:W3CDTF">2023-06-25T16:46:04Z</dcterms:modified>
</cp:coreProperties>
</file>