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321" r:id="rId2"/>
    <p:sldId id="330" r:id="rId3"/>
    <p:sldId id="336" r:id="rId4"/>
    <p:sldId id="340" r:id="rId5"/>
    <p:sldId id="342" r:id="rId6"/>
    <p:sldId id="335" r:id="rId7"/>
    <p:sldId id="337" r:id="rId8"/>
    <p:sldId id="350" r:id="rId9"/>
    <p:sldId id="343" r:id="rId10"/>
    <p:sldId id="344" r:id="rId11"/>
    <p:sldId id="345" r:id="rId12"/>
    <p:sldId id="349" r:id="rId13"/>
    <p:sldId id="351" r:id="rId14"/>
    <p:sldId id="356" r:id="rId15"/>
    <p:sldId id="357" r:id="rId16"/>
    <p:sldId id="358" r:id="rId17"/>
    <p:sldId id="352" r:id="rId18"/>
    <p:sldId id="353" r:id="rId19"/>
    <p:sldId id="359" r:id="rId20"/>
    <p:sldId id="362" r:id="rId21"/>
    <p:sldId id="360" r:id="rId22"/>
    <p:sldId id="354" r:id="rId23"/>
    <p:sldId id="363" r:id="rId24"/>
    <p:sldId id="355" r:id="rId25"/>
    <p:sldId id="257" r:id="rId26"/>
    <p:sldId id="275" r:id="rId27"/>
    <p:sldId id="302" r:id="rId28"/>
    <p:sldId id="299" r:id="rId29"/>
    <p:sldId id="276" r:id="rId30"/>
    <p:sldId id="365" r:id="rId31"/>
    <p:sldId id="366" r:id="rId32"/>
  </p:sldIdLst>
  <p:sldSz cx="12192000" cy="6858000"/>
  <p:notesSz cx="7099300" cy="10234613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BC01"/>
    <a:srgbClr val="FFC82D"/>
    <a:srgbClr val="FFD667"/>
    <a:srgbClr val="0099FF"/>
    <a:srgbClr val="C7CFC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Zanutto" userId="848f45ca-d6ff-4060-81dc-cbd4d7b45c8d" providerId="ADAL" clId="{5A1C3CAA-DC65-4BD3-A331-68ACFDB241FE}"/>
    <pc:docChg chg="modSld">
      <pc:chgData name="Oscar Zanutto" userId="848f45ca-d6ff-4060-81dc-cbd4d7b45c8d" providerId="ADAL" clId="{5A1C3CAA-DC65-4BD3-A331-68ACFDB241FE}" dt="2022-10-06T10:17:52.217" v="98" actId="113"/>
      <pc:docMkLst>
        <pc:docMk/>
      </pc:docMkLst>
      <pc:sldChg chg="addSp modSp mod">
        <pc:chgData name="Oscar Zanutto" userId="848f45ca-d6ff-4060-81dc-cbd4d7b45c8d" providerId="ADAL" clId="{5A1C3CAA-DC65-4BD3-A331-68ACFDB241FE}" dt="2022-10-06T10:17:52.217" v="98" actId="113"/>
        <pc:sldMkLst>
          <pc:docMk/>
          <pc:sldMk cId="4005052906" sldId="321"/>
        </pc:sldMkLst>
        <pc:spChg chg="mod">
          <ac:chgData name="Oscar Zanutto" userId="848f45ca-d6ff-4060-81dc-cbd4d7b45c8d" providerId="ADAL" clId="{5A1C3CAA-DC65-4BD3-A331-68ACFDB241FE}" dt="2022-10-06T10:17:43.979" v="96" actId="1076"/>
          <ac:spMkLst>
            <pc:docMk/>
            <pc:sldMk cId="4005052906" sldId="321"/>
            <ac:spMk id="8" creationId="{2D808012-3344-4A79-9E07-7A74249868B9}"/>
          </ac:spMkLst>
        </pc:spChg>
        <pc:spChg chg="mod">
          <ac:chgData name="Oscar Zanutto" userId="848f45ca-d6ff-4060-81dc-cbd4d7b45c8d" providerId="ADAL" clId="{5A1C3CAA-DC65-4BD3-A331-68ACFDB241FE}" dt="2022-10-06T10:17:52.217" v="98" actId="113"/>
          <ac:spMkLst>
            <pc:docMk/>
            <pc:sldMk cId="4005052906" sldId="321"/>
            <ac:spMk id="9" creationId="{8D4078C3-0964-422C-A3CF-D8D1CC72EAF2}"/>
          </ac:spMkLst>
        </pc:spChg>
        <pc:picChg chg="add mod">
          <ac:chgData name="Oscar Zanutto" userId="848f45ca-d6ff-4060-81dc-cbd4d7b45c8d" providerId="ADAL" clId="{5A1C3CAA-DC65-4BD3-A331-68ACFDB241FE}" dt="2022-10-06T10:16:27.116" v="3" actId="1076"/>
          <ac:picMkLst>
            <pc:docMk/>
            <pc:sldMk cId="4005052906" sldId="321"/>
            <ac:picMk id="3" creationId="{AAD8C93A-6B2A-088B-80D9-C2BD710DFC2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C1763-D081-4D3B-8B78-E4B28A8F8A3A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8944566-62B3-4E68-A79B-647F77B3229C}">
      <dgm:prSet phldrT="[Testo]"/>
      <dgm:spPr/>
      <dgm:t>
        <a:bodyPr/>
        <a:lstStyle/>
        <a:p>
          <a:r>
            <a:rPr lang="it-IT" dirty="0"/>
            <a:t>Web </a:t>
          </a:r>
          <a:r>
            <a:rPr lang="it-IT" dirty="0" err="1"/>
            <a:t>dashboard</a:t>
          </a:r>
          <a:endParaRPr lang="it-IT" dirty="0"/>
        </a:p>
      </dgm:t>
    </dgm:pt>
    <dgm:pt modelId="{37010B75-DAB1-4C18-B044-CD6A1C5ED08A}" type="parTrans" cxnId="{D3BA4F05-6BE7-4141-8427-520F7E4C45D1}">
      <dgm:prSet/>
      <dgm:spPr/>
      <dgm:t>
        <a:bodyPr/>
        <a:lstStyle/>
        <a:p>
          <a:endParaRPr lang="it-IT"/>
        </a:p>
      </dgm:t>
    </dgm:pt>
    <dgm:pt modelId="{2F2CD911-05CD-4389-97E1-2027586045AB}" type="sibTrans" cxnId="{D3BA4F05-6BE7-4141-8427-520F7E4C45D1}">
      <dgm:prSet/>
      <dgm:spPr/>
      <dgm:t>
        <a:bodyPr/>
        <a:lstStyle/>
        <a:p>
          <a:endParaRPr lang="it-IT"/>
        </a:p>
      </dgm:t>
    </dgm:pt>
    <dgm:pt modelId="{8323C526-E96E-4EDA-80EB-5E549EEA88A1}">
      <dgm:prSet phldrT="[Testo]"/>
      <dgm:spPr/>
      <dgm:t>
        <a:bodyPr/>
        <a:lstStyle/>
        <a:p>
          <a:r>
            <a:rPr lang="it-IT" dirty="0" err="1"/>
            <a:t>ValueCare</a:t>
          </a:r>
          <a:r>
            <a:rPr lang="it-IT" dirty="0"/>
            <a:t> app &amp; </a:t>
          </a:r>
          <a:r>
            <a:rPr lang="it-IT" dirty="0" err="1"/>
            <a:t>virtual</a:t>
          </a:r>
          <a:r>
            <a:rPr lang="it-IT" dirty="0"/>
            <a:t> coach</a:t>
          </a:r>
        </a:p>
      </dgm:t>
    </dgm:pt>
    <dgm:pt modelId="{860A8BE9-FD9C-4FC6-A022-1273C79A23B3}" type="parTrans" cxnId="{6CE7A429-7353-47FC-9344-E3D93E036A09}">
      <dgm:prSet/>
      <dgm:spPr/>
      <dgm:t>
        <a:bodyPr/>
        <a:lstStyle/>
        <a:p>
          <a:endParaRPr lang="it-IT"/>
        </a:p>
      </dgm:t>
    </dgm:pt>
    <dgm:pt modelId="{05E20990-7A72-4627-A9F8-42B8FFC9B022}" type="sibTrans" cxnId="{6CE7A429-7353-47FC-9344-E3D93E036A09}">
      <dgm:prSet/>
      <dgm:spPr/>
      <dgm:t>
        <a:bodyPr/>
        <a:lstStyle/>
        <a:p>
          <a:endParaRPr lang="it-IT"/>
        </a:p>
      </dgm:t>
    </dgm:pt>
    <dgm:pt modelId="{6661C1D6-CC78-4571-BA6E-E5C45AB3081C}">
      <dgm:prSet phldrT="[Testo]"/>
      <dgm:spPr/>
      <dgm:t>
        <a:bodyPr/>
        <a:lstStyle/>
        <a:p>
          <a:r>
            <a:rPr lang="it-IT" dirty="0" err="1"/>
            <a:t>Smartwatch</a:t>
          </a:r>
          <a:endParaRPr lang="it-IT" dirty="0"/>
        </a:p>
      </dgm:t>
    </dgm:pt>
    <dgm:pt modelId="{7564D508-A8FF-485C-8E79-27A3090529AC}" type="parTrans" cxnId="{D33C1FD4-7747-4855-91AA-657F0AC061A0}">
      <dgm:prSet/>
      <dgm:spPr/>
      <dgm:t>
        <a:bodyPr/>
        <a:lstStyle/>
        <a:p>
          <a:endParaRPr lang="it-IT"/>
        </a:p>
      </dgm:t>
    </dgm:pt>
    <dgm:pt modelId="{77C537E9-4D5A-47BD-9177-A79AE8805C9F}" type="sibTrans" cxnId="{D33C1FD4-7747-4855-91AA-657F0AC061A0}">
      <dgm:prSet/>
      <dgm:spPr/>
      <dgm:t>
        <a:bodyPr/>
        <a:lstStyle/>
        <a:p>
          <a:endParaRPr lang="it-IT"/>
        </a:p>
      </dgm:t>
    </dgm:pt>
    <dgm:pt modelId="{CD7AB1BD-7316-4F09-8AE8-B01A3290F9CF}" type="pres">
      <dgm:prSet presAssocID="{B73C1763-D081-4D3B-8B78-E4B28A8F8A3A}" presName="Name0" presStyleCnt="0">
        <dgm:presLayoutVars>
          <dgm:dir/>
          <dgm:resizeHandles val="exact"/>
        </dgm:presLayoutVars>
      </dgm:prSet>
      <dgm:spPr/>
    </dgm:pt>
    <dgm:pt modelId="{82882703-603C-493C-B8BB-DEA6AFE3C7BE}" type="pres">
      <dgm:prSet presAssocID="{88944566-62B3-4E68-A79B-647F77B3229C}" presName="node" presStyleLbl="node1" presStyleIdx="0" presStyleCnt="3">
        <dgm:presLayoutVars>
          <dgm:bulletEnabled val="1"/>
        </dgm:presLayoutVars>
      </dgm:prSet>
      <dgm:spPr/>
    </dgm:pt>
    <dgm:pt modelId="{DAA8E75B-D7D1-41C9-8726-C2445BBACD84}" type="pres">
      <dgm:prSet presAssocID="{2F2CD911-05CD-4389-97E1-2027586045AB}" presName="sibTrans" presStyleLbl="sibTrans2D1" presStyleIdx="0" presStyleCnt="3"/>
      <dgm:spPr/>
    </dgm:pt>
    <dgm:pt modelId="{D918E2FF-6635-49FC-BAFD-047A8DE3103D}" type="pres">
      <dgm:prSet presAssocID="{2F2CD911-05CD-4389-97E1-2027586045AB}" presName="connectorText" presStyleLbl="sibTrans2D1" presStyleIdx="0" presStyleCnt="3"/>
      <dgm:spPr/>
    </dgm:pt>
    <dgm:pt modelId="{3E0F9E00-4901-4799-9E96-2094E064F81D}" type="pres">
      <dgm:prSet presAssocID="{8323C526-E96E-4EDA-80EB-5E549EEA88A1}" presName="node" presStyleLbl="node1" presStyleIdx="1" presStyleCnt="3">
        <dgm:presLayoutVars>
          <dgm:bulletEnabled val="1"/>
        </dgm:presLayoutVars>
      </dgm:prSet>
      <dgm:spPr/>
    </dgm:pt>
    <dgm:pt modelId="{99047AA4-1496-4DFE-9AA3-F3E598A8E4E0}" type="pres">
      <dgm:prSet presAssocID="{05E20990-7A72-4627-A9F8-42B8FFC9B022}" presName="sibTrans" presStyleLbl="sibTrans2D1" presStyleIdx="1" presStyleCnt="3"/>
      <dgm:spPr/>
    </dgm:pt>
    <dgm:pt modelId="{16396061-C854-413D-BA3A-FAD7591E85C1}" type="pres">
      <dgm:prSet presAssocID="{05E20990-7A72-4627-A9F8-42B8FFC9B022}" presName="connectorText" presStyleLbl="sibTrans2D1" presStyleIdx="1" presStyleCnt="3"/>
      <dgm:spPr/>
    </dgm:pt>
    <dgm:pt modelId="{2E467D2F-E7CE-47DC-A328-0FCCB92E652E}" type="pres">
      <dgm:prSet presAssocID="{6661C1D6-CC78-4571-BA6E-E5C45AB3081C}" presName="node" presStyleLbl="node1" presStyleIdx="2" presStyleCnt="3">
        <dgm:presLayoutVars>
          <dgm:bulletEnabled val="1"/>
        </dgm:presLayoutVars>
      </dgm:prSet>
      <dgm:spPr/>
    </dgm:pt>
    <dgm:pt modelId="{B46B0D92-9594-40EC-9645-3CFB76DBD0ED}" type="pres">
      <dgm:prSet presAssocID="{77C537E9-4D5A-47BD-9177-A79AE8805C9F}" presName="sibTrans" presStyleLbl="sibTrans2D1" presStyleIdx="2" presStyleCnt="3"/>
      <dgm:spPr/>
    </dgm:pt>
    <dgm:pt modelId="{1DC0FE6C-A968-4850-B76B-C9BFDF5B5014}" type="pres">
      <dgm:prSet presAssocID="{77C537E9-4D5A-47BD-9177-A79AE8805C9F}" presName="connectorText" presStyleLbl="sibTrans2D1" presStyleIdx="2" presStyleCnt="3"/>
      <dgm:spPr/>
    </dgm:pt>
  </dgm:ptLst>
  <dgm:cxnLst>
    <dgm:cxn modelId="{D3BA4F05-6BE7-4141-8427-520F7E4C45D1}" srcId="{B73C1763-D081-4D3B-8B78-E4B28A8F8A3A}" destId="{88944566-62B3-4E68-A79B-647F77B3229C}" srcOrd="0" destOrd="0" parTransId="{37010B75-DAB1-4C18-B044-CD6A1C5ED08A}" sibTransId="{2F2CD911-05CD-4389-97E1-2027586045AB}"/>
    <dgm:cxn modelId="{C58D6822-6E6E-486F-B589-229043EAC17B}" type="presOf" srcId="{2F2CD911-05CD-4389-97E1-2027586045AB}" destId="{D918E2FF-6635-49FC-BAFD-047A8DE3103D}" srcOrd="1" destOrd="0" presId="urn:microsoft.com/office/officeart/2005/8/layout/cycle7"/>
    <dgm:cxn modelId="{6CE7A429-7353-47FC-9344-E3D93E036A09}" srcId="{B73C1763-D081-4D3B-8B78-E4B28A8F8A3A}" destId="{8323C526-E96E-4EDA-80EB-5E549EEA88A1}" srcOrd="1" destOrd="0" parTransId="{860A8BE9-FD9C-4FC6-A022-1273C79A23B3}" sibTransId="{05E20990-7A72-4627-A9F8-42B8FFC9B022}"/>
    <dgm:cxn modelId="{4115F95B-AB5C-4280-B5EC-AEF2B7EB1E4B}" type="presOf" srcId="{B73C1763-D081-4D3B-8B78-E4B28A8F8A3A}" destId="{CD7AB1BD-7316-4F09-8AE8-B01A3290F9CF}" srcOrd="0" destOrd="0" presId="urn:microsoft.com/office/officeart/2005/8/layout/cycle7"/>
    <dgm:cxn modelId="{17288F6A-FF3F-4F22-9D17-05B274E21C27}" type="presOf" srcId="{88944566-62B3-4E68-A79B-647F77B3229C}" destId="{82882703-603C-493C-B8BB-DEA6AFE3C7BE}" srcOrd="0" destOrd="0" presId="urn:microsoft.com/office/officeart/2005/8/layout/cycle7"/>
    <dgm:cxn modelId="{88FF2F52-E9A6-4A71-8E3E-B03D2050E379}" type="presOf" srcId="{2F2CD911-05CD-4389-97E1-2027586045AB}" destId="{DAA8E75B-D7D1-41C9-8726-C2445BBACD84}" srcOrd="0" destOrd="0" presId="urn:microsoft.com/office/officeart/2005/8/layout/cycle7"/>
    <dgm:cxn modelId="{AD3B2354-A69C-4C4F-A594-456310ECA7AB}" type="presOf" srcId="{05E20990-7A72-4627-A9F8-42B8FFC9B022}" destId="{16396061-C854-413D-BA3A-FAD7591E85C1}" srcOrd="1" destOrd="0" presId="urn:microsoft.com/office/officeart/2005/8/layout/cycle7"/>
    <dgm:cxn modelId="{B533F294-C5B5-471F-8B3C-245A8E96BB2C}" type="presOf" srcId="{77C537E9-4D5A-47BD-9177-A79AE8805C9F}" destId="{1DC0FE6C-A968-4850-B76B-C9BFDF5B5014}" srcOrd="1" destOrd="0" presId="urn:microsoft.com/office/officeart/2005/8/layout/cycle7"/>
    <dgm:cxn modelId="{EE69CCA2-260D-44C8-9BB0-EC2B53403977}" type="presOf" srcId="{8323C526-E96E-4EDA-80EB-5E549EEA88A1}" destId="{3E0F9E00-4901-4799-9E96-2094E064F81D}" srcOrd="0" destOrd="0" presId="urn:microsoft.com/office/officeart/2005/8/layout/cycle7"/>
    <dgm:cxn modelId="{E84936B0-BEB3-4444-A2E9-2D75504449E2}" type="presOf" srcId="{05E20990-7A72-4627-A9F8-42B8FFC9B022}" destId="{99047AA4-1496-4DFE-9AA3-F3E598A8E4E0}" srcOrd="0" destOrd="0" presId="urn:microsoft.com/office/officeart/2005/8/layout/cycle7"/>
    <dgm:cxn modelId="{D33C1FD4-7747-4855-91AA-657F0AC061A0}" srcId="{B73C1763-D081-4D3B-8B78-E4B28A8F8A3A}" destId="{6661C1D6-CC78-4571-BA6E-E5C45AB3081C}" srcOrd="2" destOrd="0" parTransId="{7564D508-A8FF-485C-8E79-27A3090529AC}" sibTransId="{77C537E9-4D5A-47BD-9177-A79AE8805C9F}"/>
    <dgm:cxn modelId="{AE1B62E2-F625-44C1-8D26-18E6842200B1}" type="presOf" srcId="{6661C1D6-CC78-4571-BA6E-E5C45AB3081C}" destId="{2E467D2F-E7CE-47DC-A328-0FCCB92E652E}" srcOrd="0" destOrd="0" presId="urn:microsoft.com/office/officeart/2005/8/layout/cycle7"/>
    <dgm:cxn modelId="{11C688F6-4BD0-412C-968A-E41FF7B63B96}" type="presOf" srcId="{77C537E9-4D5A-47BD-9177-A79AE8805C9F}" destId="{B46B0D92-9594-40EC-9645-3CFB76DBD0ED}" srcOrd="0" destOrd="0" presId="urn:microsoft.com/office/officeart/2005/8/layout/cycle7"/>
    <dgm:cxn modelId="{A83FF811-5DEC-4A89-B8BD-8263A492812C}" type="presParOf" srcId="{CD7AB1BD-7316-4F09-8AE8-B01A3290F9CF}" destId="{82882703-603C-493C-B8BB-DEA6AFE3C7BE}" srcOrd="0" destOrd="0" presId="urn:microsoft.com/office/officeart/2005/8/layout/cycle7"/>
    <dgm:cxn modelId="{7C118DB0-CDE0-4785-BF83-1A311B2A04D0}" type="presParOf" srcId="{CD7AB1BD-7316-4F09-8AE8-B01A3290F9CF}" destId="{DAA8E75B-D7D1-41C9-8726-C2445BBACD84}" srcOrd="1" destOrd="0" presId="urn:microsoft.com/office/officeart/2005/8/layout/cycle7"/>
    <dgm:cxn modelId="{DE7C87FB-B40D-43AF-90CA-6274E701C0BB}" type="presParOf" srcId="{DAA8E75B-D7D1-41C9-8726-C2445BBACD84}" destId="{D918E2FF-6635-49FC-BAFD-047A8DE3103D}" srcOrd="0" destOrd="0" presId="urn:microsoft.com/office/officeart/2005/8/layout/cycle7"/>
    <dgm:cxn modelId="{64E33C92-C472-48F5-99C4-071396ABB780}" type="presParOf" srcId="{CD7AB1BD-7316-4F09-8AE8-B01A3290F9CF}" destId="{3E0F9E00-4901-4799-9E96-2094E064F81D}" srcOrd="2" destOrd="0" presId="urn:microsoft.com/office/officeart/2005/8/layout/cycle7"/>
    <dgm:cxn modelId="{B0669B84-174C-45AA-B624-47AFF3F12020}" type="presParOf" srcId="{CD7AB1BD-7316-4F09-8AE8-B01A3290F9CF}" destId="{99047AA4-1496-4DFE-9AA3-F3E598A8E4E0}" srcOrd="3" destOrd="0" presId="urn:microsoft.com/office/officeart/2005/8/layout/cycle7"/>
    <dgm:cxn modelId="{16DD20FB-47FC-44F2-8DF7-325347C853F8}" type="presParOf" srcId="{99047AA4-1496-4DFE-9AA3-F3E598A8E4E0}" destId="{16396061-C854-413D-BA3A-FAD7591E85C1}" srcOrd="0" destOrd="0" presId="urn:microsoft.com/office/officeart/2005/8/layout/cycle7"/>
    <dgm:cxn modelId="{1942C07D-58E7-4502-A80A-628031C2878F}" type="presParOf" srcId="{CD7AB1BD-7316-4F09-8AE8-B01A3290F9CF}" destId="{2E467D2F-E7CE-47DC-A328-0FCCB92E652E}" srcOrd="4" destOrd="0" presId="urn:microsoft.com/office/officeart/2005/8/layout/cycle7"/>
    <dgm:cxn modelId="{AC2B35A2-ACC5-4165-AF78-A96C2114D88E}" type="presParOf" srcId="{CD7AB1BD-7316-4F09-8AE8-B01A3290F9CF}" destId="{B46B0D92-9594-40EC-9645-3CFB76DBD0ED}" srcOrd="5" destOrd="0" presId="urn:microsoft.com/office/officeart/2005/8/layout/cycle7"/>
    <dgm:cxn modelId="{2ABB7B35-2C8D-4ECC-BEE5-D942B155A9C6}" type="presParOf" srcId="{B46B0D92-9594-40EC-9645-3CFB76DBD0ED}" destId="{1DC0FE6C-A968-4850-B76B-C9BFDF5B501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2703-603C-493C-B8BB-DEA6AFE3C7BE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Web </a:t>
          </a:r>
          <a:r>
            <a:rPr lang="it-IT" sz="2400" kern="1200" dirty="0" err="1"/>
            <a:t>dashboard</a:t>
          </a:r>
          <a:endParaRPr lang="it-IT" sz="2400" kern="1200" dirty="0"/>
        </a:p>
      </dsp:txBody>
      <dsp:txXfrm>
        <a:off x="2977756" y="35837"/>
        <a:ext cx="2274087" cy="1102735"/>
      </dsp:txXfrm>
    </dsp:sp>
    <dsp:sp modelId="{DAA8E75B-D7D1-41C9-8726-C2445BBACD84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594367" y="2139989"/>
        <a:ext cx="975885" cy="245983"/>
      </dsp:txXfrm>
    </dsp:sp>
    <dsp:sp modelId="{3E0F9E00-4901-4799-9E96-2094E064F81D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ValueCare</a:t>
          </a:r>
          <a:r>
            <a:rPr lang="it-IT" sz="2400" kern="1200" dirty="0"/>
            <a:t> app &amp; </a:t>
          </a:r>
          <a:r>
            <a:rPr lang="it-IT" sz="2400" kern="1200" dirty="0" err="1"/>
            <a:t>virtual</a:t>
          </a:r>
          <a:r>
            <a:rPr lang="it-IT" sz="2400" kern="1200" dirty="0"/>
            <a:t> coach</a:t>
          </a:r>
        </a:p>
      </dsp:txBody>
      <dsp:txXfrm>
        <a:off x="4912776" y="3387390"/>
        <a:ext cx="2274087" cy="1102735"/>
      </dsp:txXfrm>
    </dsp:sp>
    <dsp:sp modelId="{99047AA4-1496-4DFE-9AA3-F3E598A8E4E0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10800000">
        <a:off x="3626857" y="3815766"/>
        <a:ext cx="975885" cy="245983"/>
      </dsp:txXfrm>
    </dsp:sp>
    <dsp:sp modelId="{2E467D2F-E7CE-47DC-A328-0FCCB92E652E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Smartwatch</a:t>
          </a:r>
          <a:endParaRPr lang="it-IT" sz="2400" kern="1200" dirty="0"/>
        </a:p>
      </dsp:txBody>
      <dsp:txXfrm>
        <a:off x="1042736" y="3387390"/>
        <a:ext cx="2274087" cy="1102735"/>
      </dsp:txXfrm>
    </dsp:sp>
    <dsp:sp modelId="{B46B0D92-9594-40EC-9645-3CFB76DBD0ED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6FC2F7E-F6D7-491E-9E79-448626F09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682BE0-6369-4D47-897A-5E807AA09C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4D96-F5D1-44A2-8172-F50401591063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706994-4B02-43B7-8166-9A5434032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Community Care Living Lab  15.09.21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3FFC3B-04A1-4889-9C94-8F7A687F0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30C3-A619-449A-B19F-AE41BBB3F0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9980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Community Care Living Lab  15.09.21</a:t>
            </a: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A8802B2-572C-49FC-8D99-45DDD52DA6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322954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377105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406592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410802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42295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414586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871213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116314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465298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952673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87300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7842F90-09E5-4AE9-87C8-67C8F26F21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936904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51253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85233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3771275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153489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386859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7842F90-09E5-4AE9-87C8-67C8F26F21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377146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69719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8358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7842F90-09E5-4AE9-87C8-67C8F26F21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69917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36266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285376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a63d02e0_6_34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ea63d02e0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720626C-06C5-4B58-928E-4B0A88296A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Community Care Living Lab  15.09.21</a:t>
            </a:r>
          </a:p>
        </p:txBody>
      </p:sp>
    </p:spTree>
    <p:extLst>
      <p:ext uri="{BB962C8B-B14F-4D97-AF65-F5344CB8AC3E}">
        <p14:creationId xmlns:p14="http://schemas.microsoft.com/office/powerpoint/2010/main" val="18238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86022AC-AE04-DE8F-BED4-2EA637293335}"/>
              </a:ext>
            </a:extLst>
          </p:cNvPr>
          <p:cNvSpPr/>
          <p:nvPr userDrawn="1"/>
        </p:nvSpPr>
        <p:spPr>
          <a:xfrm>
            <a:off x="1" y="0"/>
            <a:ext cx="1218776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1DF01D6-A2C7-388B-CA74-1F9270564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016126"/>
            <a:ext cx="4813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9FF1B11-E9C7-9104-4DD9-618ABC080329}"/>
              </a:ext>
            </a:extLst>
          </p:cNvPr>
          <p:cNvSpPr/>
          <p:nvPr userDrawn="1"/>
        </p:nvSpPr>
        <p:spPr>
          <a:xfrm>
            <a:off x="0" y="6329364"/>
            <a:ext cx="12192000" cy="528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4B0C5A6-D9E6-E4C9-3C6A-713F0B10C9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714376"/>
            <a:ext cx="539326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882" y="3114336"/>
            <a:ext cx="9040388" cy="1634434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45327" y="4902161"/>
            <a:ext cx="9010943" cy="4994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3903" y="1158876"/>
            <a:ext cx="10586271" cy="441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3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FD892-42FA-A6F3-435A-9A8ACD34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667239-82F0-43BB-A3A8-4644DB839F02}" type="datetimeFigureOut">
              <a:rPr lang="it-IT"/>
              <a:pPr>
                <a:defRPr/>
              </a:pPr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C3DAA0-E1DF-6ACE-2AC0-B7AF08E8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351C2A-4B30-AD84-9AF6-9D5D212F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2A9819-1BB5-4911-B275-AAFF90ABC9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039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4078C3-0964-422C-A3CF-D8D1CC72EAF2}"/>
              </a:ext>
            </a:extLst>
          </p:cNvPr>
          <p:cNvSpPr txBox="1"/>
          <p:nvPr/>
        </p:nvSpPr>
        <p:spPr>
          <a:xfrm>
            <a:off x="2662980" y="5134574"/>
            <a:ext cx="7233745" cy="1569660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Meeting ENSA Elderly and Disability Group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27th June 2023</a:t>
            </a:r>
            <a:endParaRPr lang="it-IT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808012-3344-4A79-9E07-7A74249868B9}"/>
              </a:ext>
            </a:extLst>
          </p:cNvPr>
          <p:cNvSpPr txBox="1"/>
          <p:nvPr/>
        </p:nvSpPr>
        <p:spPr>
          <a:xfrm>
            <a:off x="861317" y="3195582"/>
            <a:ext cx="10469365" cy="1938992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sz="4500" b="1" dirty="0" err="1">
                <a:solidFill>
                  <a:schemeClr val="accent1">
                    <a:lumMod val="75000"/>
                  </a:schemeClr>
                </a:solidFill>
              </a:rPr>
              <a:t>AgeTech</a:t>
            </a:r>
            <a:r>
              <a:rPr lang="it-IT" sz="4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500" b="1" dirty="0" err="1">
                <a:solidFill>
                  <a:schemeClr val="accent1">
                    <a:lumMod val="75000"/>
                  </a:schemeClr>
                </a:solidFill>
              </a:rPr>
              <a:t>Revolution</a:t>
            </a:r>
            <a:endParaRPr lang="it-IT" sz="4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Oscar Zanutto, ISRAA, Treviso </a:t>
            </a:r>
          </a:p>
          <a:p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faber@israa.it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834790B-C42C-4EAB-8E0A-56D55B861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816" y="3564914"/>
            <a:ext cx="3452117" cy="15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C2D796B-DD01-4556-B8DD-D6C7F5885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31" y="581963"/>
            <a:ext cx="9475605" cy="52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BEF035A-B46A-FF13-4002-DE0DD2D37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532" y="699542"/>
            <a:ext cx="9977463" cy="5458916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D61D94A-1BAE-4E3F-0450-C1B09ED01657}"/>
              </a:ext>
            </a:extLst>
          </p:cNvPr>
          <p:cNvSpPr/>
          <p:nvPr/>
        </p:nvSpPr>
        <p:spPr>
          <a:xfrm rot="11851551" flipV="1">
            <a:off x="4855256" y="2445250"/>
            <a:ext cx="723611" cy="313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0F62ABF-64A6-D717-BA4E-9366F634343C}"/>
              </a:ext>
            </a:extLst>
          </p:cNvPr>
          <p:cNvSpPr/>
          <p:nvPr/>
        </p:nvSpPr>
        <p:spPr>
          <a:xfrm rot="2072485" flipH="1">
            <a:off x="8751442" y="1054416"/>
            <a:ext cx="446567" cy="8825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7F62F17F-255F-96FD-BE1A-191E2BD479F1}"/>
              </a:ext>
            </a:extLst>
          </p:cNvPr>
          <p:cNvSpPr/>
          <p:nvPr/>
        </p:nvSpPr>
        <p:spPr>
          <a:xfrm>
            <a:off x="10423647" y="404690"/>
            <a:ext cx="45719" cy="5034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931542" y="2338253"/>
            <a:ext cx="88768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Some transformative technologies of care</a:t>
            </a:r>
            <a:endParaRPr lang="it-IT" sz="5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32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003076" y="494164"/>
            <a:ext cx="88768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Some possibilities offered by artificial intelligence</a:t>
            </a:r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670925-5C0D-5518-9326-FF842A31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031" y="1208518"/>
            <a:ext cx="2673487" cy="5778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927153-9C48-F234-BD3E-8FFFD16BAA1E}"/>
              </a:ext>
            </a:extLst>
          </p:cNvPr>
          <p:cNvSpPr txBox="1"/>
          <p:nvPr/>
        </p:nvSpPr>
        <p:spPr>
          <a:xfrm>
            <a:off x="1003076" y="2261869"/>
            <a:ext cx="926080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rgbClr val="303342"/>
                </a:solidFill>
                <a:effectLst/>
                <a:latin typeface="Muli"/>
              </a:rPr>
              <a:t>Vocal features of interest:</a:t>
            </a:r>
          </a:p>
          <a:p>
            <a:pPr algn="l"/>
            <a:r>
              <a:rPr lang="en-US" sz="2200" i="0" dirty="0">
                <a:solidFill>
                  <a:srgbClr val="303342"/>
                </a:solidFill>
                <a:effectLst/>
                <a:latin typeface="Muli"/>
              </a:rPr>
              <a:t>-Selected vocal features that differ in Alzheimer's disease:</a:t>
            </a:r>
          </a:p>
          <a:p>
            <a:pPr algn="l"/>
            <a:r>
              <a:rPr lang="en-US" sz="2200" i="0" dirty="0">
                <a:solidFill>
                  <a:srgbClr val="303342"/>
                </a:solidFill>
                <a:effectLst/>
                <a:latin typeface="Muli"/>
              </a:rPr>
              <a:t>-Information content: Reduced number of correctly described items in image description tasks.</a:t>
            </a:r>
          </a:p>
          <a:p>
            <a:pPr algn="l"/>
            <a:r>
              <a:rPr lang="en-US" sz="2200" i="0" dirty="0">
                <a:solidFill>
                  <a:srgbClr val="303342"/>
                </a:solidFill>
                <a:effectLst/>
                <a:latin typeface="Muli"/>
              </a:rPr>
              <a:t>-Consistency: Reduced semantic correlation of descriptions with stimulus images</a:t>
            </a:r>
          </a:p>
          <a:p>
            <a:pPr algn="l"/>
            <a:r>
              <a:rPr lang="en-US" sz="2200" i="0" dirty="0">
                <a:solidFill>
                  <a:srgbClr val="303342"/>
                </a:solidFill>
                <a:effectLst/>
                <a:latin typeface="Muli"/>
              </a:rPr>
              <a:t>-Repetition: More similar or repetitive utterances</a:t>
            </a:r>
          </a:p>
          <a:p>
            <a:pPr algn="l"/>
            <a:r>
              <a:rPr lang="en-US" sz="2200" i="0" dirty="0">
                <a:solidFill>
                  <a:srgbClr val="303342"/>
                </a:solidFill>
                <a:effectLst/>
                <a:latin typeface="Muli"/>
              </a:rPr>
              <a:t>-Use of prepositions: Reduced use of prepositions, which are relational words such as 'on', 'above' or 'below’.</a:t>
            </a:r>
          </a:p>
          <a:p>
            <a:pPr algn="l"/>
            <a:r>
              <a:rPr lang="en-US" sz="2200" i="0" dirty="0">
                <a:solidFill>
                  <a:srgbClr val="303342"/>
                </a:solidFill>
                <a:effectLst/>
                <a:latin typeface="Muli"/>
              </a:rPr>
              <a:t>-Use of pronouns: Increased use of pronouns such as "this", "that" or "is".</a:t>
            </a:r>
            <a:endParaRPr lang="it-IT" sz="2200" i="0" dirty="0">
              <a:solidFill>
                <a:srgbClr val="303342"/>
              </a:solidFill>
              <a:effectLst/>
              <a:latin typeface="Muli"/>
            </a:endParaRPr>
          </a:p>
          <a:p>
            <a:pPr algn="l"/>
            <a:endParaRPr lang="it-IT" sz="2200" b="1" i="0" dirty="0">
              <a:solidFill>
                <a:srgbClr val="303342"/>
              </a:solidFill>
              <a:effectLst/>
              <a:latin typeface="Muli"/>
            </a:endParaRPr>
          </a:p>
        </p:txBody>
      </p:sp>
      <p:pic>
        <p:nvPicPr>
          <p:cNvPr id="3074" name="Picture 2" descr="canada da en.wikipedia.org">
            <a:extLst>
              <a:ext uri="{FF2B5EF4-FFF2-40B4-BE49-F238E27FC236}">
                <a16:creationId xmlns:a16="http://schemas.microsoft.com/office/drawing/2014/main" id="{98BD42EC-E96D-1F60-AD36-1713352E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3" y="1118256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003076" y="494164"/>
            <a:ext cx="88768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Some possibilities offered by artificial intelligence</a:t>
            </a:r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3F60A1-0027-ECF3-042F-346760380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921" y="1484258"/>
            <a:ext cx="7723077" cy="27732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5D4841-5312-0608-E77A-8A7E80B8E68F}"/>
              </a:ext>
            </a:extLst>
          </p:cNvPr>
          <p:cNvSpPr txBox="1"/>
          <p:nvPr/>
        </p:nvSpPr>
        <p:spPr>
          <a:xfrm>
            <a:off x="2057922" y="4473750"/>
            <a:ext cx="77230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Metabolism is life.</a:t>
            </a:r>
          </a:p>
          <a:p>
            <a:r>
              <a:rPr lang="en-US" sz="2500" dirty="0"/>
              <a:t>Metabolic health regulates sleep, appetite, weight and energy levels. Levels helps you </a:t>
            </a:r>
            <a:r>
              <a:rPr lang="en-US" sz="2500" dirty="0" err="1"/>
              <a:t>optimise</a:t>
            </a:r>
            <a:r>
              <a:rPr lang="en-US" sz="2500" dirty="0"/>
              <a:t> this to live a longer, fuller and healthier life.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354026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606836" y="494164"/>
            <a:ext cx="88768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Smart homes as a tool for prevention, wellness and rehabilitation:</a:t>
            </a:r>
            <a:endParaRPr lang="it-IT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2736C1-AF1D-7774-8926-996E0E75B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41823"/>
            <a:ext cx="5052452" cy="53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003076" y="494164"/>
            <a:ext cx="88768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Robotics and interaction with environmental and wearable sensors:</a:t>
            </a:r>
            <a:endParaRPr lang="it-IT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6" name="Picture 2" descr="Japan lays groundwork for boom in robot carers | Japan | The Guardian">
            <a:extLst>
              <a:ext uri="{FF2B5EF4-FFF2-40B4-BE49-F238E27FC236}">
                <a16:creationId xmlns:a16="http://schemas.microsoft.com/office/drawing/2014/main" id="{74F4D873-AE1B-67CE-7A3A-7D13E270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45" y="1722501"/>
            <a:ext cx="5419703" cy="32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3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298636" y="1645925"/>
            <a:ext cx="41937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Which factors lead to the success of digital transformation?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288F3E-9444-190D-B4CD-592C9B44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584" y="1894694"/>
            <a:ext cx="4369308" cy="26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DC1F56-239A-2CBA-A1C9-14ACCFA20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61" y="913684"/>
            <a:ext cx="6178868" cy="18542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3EC201-79C7-7BF1-D0EE-A463F9ECBB95}"/>
              </a:ext>
            </a:extLst>
          </p:cNvPr>
          <p:cNvSpPr txBox="1"/>
          <p:nvPr/>
        </p:nvSpPr>
        <p:spPr>
          <a:xfrm>
            <a:off x="1764631" y="3081994"/>
            <a:ext cx="90156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International comparative study (17 countries) in 2021 on digital health implementation strategies</a:t>
            </a:r>
            <a:endParaRPr lang="it-IT" sz="4500" dirty="0"/>
          </a:p>
        </p:txBody>
      </p:sp>
    </p:spTree>
    <p:extLst>
      <p:ext uri="{BB962C8B-B14F-4D97-AF65-F5344CB8AC3E}">
        <p14:creationId xmlns:p14="http://schemas.microsoft.com/office/powerpoint/2010/main" val="124648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DC1F56-239A-2CBA-A1C9-14ACCFA20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26" y="448463"/>
            <a:ext cx="9962147" cy="18542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3EC201-79C7-7BF1-D0EE-A463F9ECBB95}"/>
              </a:ext>
            </a:extLst>
          </p:cNvPr>
          <p:cNvSpPr txBox="1"/>
          <p:nvPr/>
        </p:nvSpPr>
        <p:spPr>
          <a:xfrm>
            <a:off x="1410931" y="2302758"/>
            <a:ext cx="87108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err="1"/>
              <a:t>Outcomes</a:t>
            </a:r>
            <a:r>
              <a:rPr lang="it-IT" sz="2500" dirty="0"/>
              <a:t>: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Smaller country size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Presence of a national strategy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Presence of IT interoperability standards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Presence of massive dedicated funding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Centralization of forms of health governance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Absence of corporatism among the professions  </a:t>
            </a:r>
          </a:p>
          <a:p>
            <a:pPr marL="685800" indent="-685800">
              <a:buFontTx/>
              <a:buChar char="-"/>
            </a:pPr>
            <a:r>
              <a:rPr lang="en-US" sz="2500" dirty="0"/>
              <a:t>Few actors and institutions with veto power to innovation</a:t>
            </a:r>
          </a:p>
          <a:p>
            <a:endParaRPr lang="it-IT" sz="2500" dirty="0"/>
          </a:p>
          <a:p>
            <a:pPr marL="685800" indent="-685800">
              <a:buFontTx/>
              <a:buChar char="-"/>
            </a:pPr>
            <a:endParaRPr lang="it-IT" sz="4500" dirty="0"/>
          </a:p>
        </p:txBody>
      </p:sp>
    </p:spTree>
    <p:extLst>
      <p:ext uri="{BB962C8B-B14F-4D97-AF65-F5344CB8AC3E}">
        <p14:creationId xmlns:p14="http://schemas.microsoft.com/office/powerpoint/2010/main" val="24740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Immagine 97">
            <a:extLst>
              <a:ext uri="{FF2B5EF4-FFF2-40B4-BE49-F238E27FC236}">
                <a16:creationId xmlns:a16="http://schemas.microsoft.com/office/drawing/2014/main" id="{7A5597EA-5266-46CD-9CD7-1C937931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4" y="6181489"/>
            <a:ext cx="1188439" cy="5116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DBE21B-2E61-0332-65EF-B14E26BD5F91}"/>
              </a:ext>
            </a:extLst>
          </p:cNvPr>
          <p:cNvSpPr txBox="1"/>
          <p:nvPr/>
        </p:nvSpPr>
        <p:spPr>
          <a:xfrm>
            <a:off x="3101734" y="304824"/>
            <a:ext cx="87032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What is the challenge until 2050?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B6A3A-1000-391F-303F-A811F097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09" y="1275663"/>
            <a:ext cx="6988567" cy="49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FC3E447-2E04-D5DB-5691-AC1172EE3F0E}"/>
              </a:ext>
            </a:extLst>
          </p:cNvPr>
          <p:cNvSpPr/>
          <p:nvPr/>
        </p:nvSpPr>
        <p:spPr>
          <a:xfrm>
            <a:off x="7171362" y="1674688"/>
            <a:ext cx="390418" cy="75001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7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298636" y="1645925"/>
            <a:ext cx="3898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Which are the limiting factors?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70" name="Picture 2" descr="Gratis Recinzione Ciclone Nella Fotografia Superficiale Foto a disposizione">
            <a:extLst>
              <a:ext uri="{FF2B5EF4-FFF2-40B4-BE49-F238E27FC236}">
                <a16:creationId xmlns:a16="http://schemas.microsoft.com/office/drawing/2014/main" id="{38E4D2EC-E175-12FD-C41C-6BBB4DF1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98" y="164592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7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0CC284-F0DC-118B-64BB-35C697FB5F8E}"/>
              </a:ext>
            </a:extLst>
          </p:cNvPr>
          <p:cNvSpPr txBox="1"/>
          <p:nvPr/>
        </p:nvSpPr>
        <p:spPr>
          <a:xfrm>
            <a:off x="1410931" y="821590"/>
            <a:ext cx="885601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Connectivity </a:t>
            </a:r>
            <a:r>
              <a:rPr lang="it-IT" sz="35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infrastructure</a:t>
            </a:r>
            <a:r>
              <a:rPr lang="it-IT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500" b="1" dirty="0">
                <a:solidFill>
                  <a:srgbClr val="FF0000"/>
                </a:solidFill>
                <a:latin typeface="+mn-lt"/>
              </a:rPr>
              <a:t>Digital skills gap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between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citizens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and service providers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500" b="1" dirty="0">
                <a:solidFill>
                  <a:srgbClr val="FF0000"/>
                </a:solidFill>
                <a:latin typeface="+mn-lt"/>
              </a:rPr>
              <a:t>GDPR and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its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rigid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application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Lack of integration among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Lack of creation of centralized data lakes </a:t>
            </a:r>
            <a:endParaRPr lang="it-IT" sz="3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Lack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organizational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models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redesigning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3500" b="1" dirty="0" err="1">
                <a:solidFill>
                  <a:srgbClr val="FF0000"/>
                </a:solidFill>
                <a:latin typeface="+mn-lt"/>
              </a:rPr>
              <a:t>assistance</a:t>
            </a:r>
            <a:r>
              <a:rPr lang="it-IT" sz="3500" b="1" dirty="0">
                <a:solidFill>
                  <a:srgbClr val="FF0000"/>
                </a:solidFill>
                <a:latin typeface="+mn-lt"/>
              </a:rPr>
              <a:t> 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27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2236342" y="2097621"/>
            <a:ext cx="88768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Which</a:t>
            </a:r>
            <a:r>
              <a:rPr lang="it-IT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new </a:t>
            </a:r>
            <a:r>
              <a:rPr lang="it-IT" sz="5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paradigm</a:t>
            </a:r>
            <a:r>
              <a:rPr lang="it-IT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  <a:p>
            <a:r>
              <a:rPr lang="it-IT" sz="5000" b="1" dirty="0" err="1">
                <a:solidFill>
                  <a:srgbClr val="FF0000"/>
                </a:solidFill>
                <a:latin typeface="+mn-lt"/>
              </a:rPr>
              <a:t>Hybrid</a:t>
            </a:r>
            <a:r>
              <a:rPr lang="it-IT" sz="5000" b="1" dirty="0">
                <a:solidFill>
                  <a:srgbClr val="FF0000"/>
                </a:solidFill>
                <a:latin typeface="+mn-lt"/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383164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2348AF-F7CC-48E1-358E-27654B9A9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77" y="848653"/>
            <a:ext cx="9617280" cy="45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0B8C96-7CCF-E6B5-542B-31A662709A28}"/>
              </a:ext>
            </a:extLst>
          </p:cNvPr>
          <p:cNvSpPr txBox="1"/>
          <p:nvPr/>
        </p:nvSpPr>
        <p:spPr>
          <a:xfrm>
            <a:off x="1931542" y="2338253"/>
            <a:ext cx="88768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 example of European projects in this direction: The H2020 </a:t>
            </a:r>
            <a:r>
              <a:rPr lang="en-US" sz="5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ValueCare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Project</a:t>
            </a:r>
            <a:endParaRPr lang="it-IT" sz="5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198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94E2DE3-2CBB-7C7F-9ADB-BEBCB983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41350"/>
            <a:ext cx="2932112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36F92C0B-4326-70E6-6EA0-5686E6C7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396876"/>
            <a:ext cx="7815263" cy="663575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latin typeface="Corbel" panose="020B0503020204020204" pitchFamily="34" charset="0"/>
              </a:rPr>
              <a:t>ValueCareProject</a:t>
            </a:r>
            <a:r>
              <a:rPr lang="en-US" altLang="en-US" sz="3600" dirty="0">
                <a:latin typeface="Corbel" panose="020B0503020204020204" pitchFamily="34" charset="0"/>
              </a:rPr>
              <a:t> Consortium</a:t>
            </a:r>
          </a:p>
        </p:txBody>
      </p:sp>
      <p:sp>
        <p:nvSpPr>
          <p:cNvPr id="31747" name="Content Placeholder 4">
            <a:extLst>
              <a:ext uri="{FF2B5EF4-FFF2-40B4-BE49-F238E27FC236}">
                <a16:creationId xmlns:a16="http://schemas.microsoft.com/office/drawing/2014/main" id="{490B04AE-43EE-203C-34F3-261CDC83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76" y="1255713"/>
            <a:ext cx="3516313" cy="2451100"/>
          </a:xfrm>
        </p:spPr>
        <p:txBody>
          <a:bodyPr/>
          <a:lstStyle/>
          <a:p>
            <a:pPr marL="179388" indent="0">
              <a:buNone/>
            </a:pPr>
            <a:r>
              <a:rPr lang="en-US" altLang="en-US" dirty="0">
                <a:latin typeface="Corbel" panose="020B0503020204020204" pitchFamily="34" charset="0"/>
              </a:rPr>
              <a:t>17 partners from 8 EU countries coordinated by the Erasmus Medical Centre (NL)</a:t>
            </a:r>
          </a:p>
        </p:txBody>
      </p:sp>
      <p:pic>
        <p:nvPicPr>
          <p:cNvPr id="31748" name="Immagine 1">
            <a:extLst>
              <a:ext uri="{FF2B5EF4-FFF2-40B4-BE49-F238E27FC236}">
                <a16:creationId xmlns:a16="http://schemas.microsoft.com/office/drawing/2014/main" id="{0B123630-8A33-8086-A7C9-E3F0D4D2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706813"/>
            <a:ext cx="8166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ttps://image.jimcdn.com/app/cms/image/transf/dimension=1070x10000:format=jpg/path/s6c7016c7207a89f6/image/ic2312839193c0d1a/version/1655029952/image.jpg">
            <a:extLst>
              <a:ext uri="{FF2B5EF4-FFF2-40B4-BE49-F238E27FC236}">
                <a16:creationId xmlns:a16="http://schemas.microsoft.com/office/drawing/2014/main" id="{C27E8DD4-8E20-DFC2-668E-501293EE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150938"/>
            <a:ext cx="519906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DFCD0-98C4-197B-0006-C8D1F7C7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err="1">
                <a:latin typeface="Corbel" panose="020B0503020204020204" pitchFamily="34" charset="0"/>
              </a:rPr>
              <a:t>Summary</a:t>
            </a:r>
            <a:r>
              <a:rPr lang="it-IT" dirty="0">
                <a:latin typeface="Corbel" panose="020B0503020204020204" pitchFamily="34" charset="0"/>
              </a:rPr>
              <a:t> of </a:t>
            </a:r>
            <a:r>
              <a:rPr lang="it-IT" dirty="0" err="1">
                <a:latin typeface="Corbel" panose="020B0503020204020204" pitchFamily="34" charset="0"/>
              </a:rPr>
              <a:t>Technological</a:t>
            </a:r>
            <a:r>
              <a:rPr lang="it-IT" dirty="0">
                <a:latin typeface="Corbel" panose="020B0503020204020204" pitchFamily="34" charset="0"/>
              </a:rPr>
              <a:t> </a:t>
            </a:r>
            <a:r>
              <a:rPr lang="it-IT" dirty="0" err="1">
                <a:latin typeface="Corbel" panose="020B0503020204020204" pitchFamily="34" charset="0"/>
              </a:rPr>
              <a:t>solutions</a:t>
            </a:r>
            <a:r>
              <a:rPr lang="it-IT" dirty="0">
                <a:latin typeface="Corbel" panose="020B0503020204020204" pitchFamily="34" charset="0"/>
              </a:rPr>
              <a:t> in </a:t>
            </a:r>
            <a:r>
              <a:rPr lang="it-IT" dirty="0" err="1">
                <a:latin typeface="Corbel" panose="020B0503020204020204" pitchFamily="34" charset="0"/>
              </a:rPr>
              <a:t>ValueCare</a:t>
            </a:r>
            <a:r>
              <a:rPr lang="it-IT" dirty="0">
                <a:latin typeface="Corbel" panose="020B0503020204020204" pitchFamily="34" charset="0"/>
              </a:rPr>
              <a:t> 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ED84F1D-9658-3EF9-D8AA-C710CFD28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964794"/>
              </p:ext>
            </p:extLst>
          </p:nvPr>
        </p:nvGraphicFramePr>
        <p:xfrm>
          <a:off x="1981200" y="17875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308082C6-CA6A-95F0-E1F8-16EDA700A2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380680" y="3933112"/>
            <a:ext cx="1414182" cy="132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lifevit vital">
            <a:extLst>
              <a:ext uri="{FF2B5EF4-FFF2-40B4-BE49-F238E27FC236}">
                <a16:creationId xmlns:a16="http://schemas.microsoft.com/office/drawing/2014/main" id="{61240867-6F72-9298-2373-4CF708D4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2464" y="4338638"/>
            <a:ext cx="1495425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1E4ACE6-3B1B-A28B-CDEE-AB10AE2841A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87625" y="1633538"/>
            <a:ext cx="2400300" cy="14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A63DFC-152F-B4D2-2181-B1E9ADF140CA}"/>
              </a:ext>
            </a:extLst>
          </p:cNvPr>
          <p:cNvSpPr txBox="1"/>
          <p:nvPr/>
        </p:nvSpPr>
        <p:spPr>
          <a:xfrm>
            <a:off x="7475539" y="1374448"/>
            <a:ext cx="334168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Corbel" panose="020B0503020204020204" pitchFamily="34" charset="0"/>
              </a:rPr>
              <a:t>These three tools complement each other and make it possible to provide the patient with personalized and constantly updated support</a:t>
            </a:r>
            <a:endParaRPr lang="it-IT" sz="2000" dirty="0">
              <a:latin typeface="Corbel" panose="020B0503020204020204" pitchFamily="34" charset="0"/>
            </a:endParaRPr>
          </a:p>
        </p:txBody>
      </p:sp>
      <p:pic>
        <p:nvPicPr>
          <p:cNvPr id="28680" name="Immagine 10">
            <a:extLst>
              <a:ext uri="{FF2B5EF4-FFF2-40B4-BE49-F238E27FC236}">
                <a16:creationId xmlns:a16="http://schemas.microsoft.com/office/drawing/2014/main" id="{B988326A-A4FC-DDB4-78E1-2809E7EA0F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6" y="3382964"/>
            <a:ext cx="10271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CA2FBED2-BBBF-9DC8-CB71-C6E903D6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06375"/>
            <a:ext cx="5776913" cy="199548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Corbel" panose="020B0503020204020204" pitchFamily="34" charset="0"/>
              </a:rPr>
              <a:t>In a nutshell: </a:t>
            </a:r>
            <a:br>
              <a:rPr lang="en-US" altLang="en-US" sz="3600" dirty="0">
                <a:latin typeface="Corbel" panose="020B0503020204020204" pitchFamily="34" charset="0"/>
              </a:rPr>
            </a:br>
            <a:r>
              <a:rPr lang="en-US" altLang="en-US" sz="3600" dirty="0">
                <a:latin typeface="Corbel" panose="020B0503020204020204" pitchFamily="34" charset="0"/>
              </a:rPr>
              <a:t>patient’s journey </a:t>
            </a:r>
            <a:br>
              <a:rPr lang="en-US" altLang="en-US" sz="3600" dirty="0">
                <a:latin typeface="Corbel" panose="020B0503020204020204" pitchFamily="34" charset="0"/>
              </a:rPr>
            </a:br>
            <a:r>
              <a:rPr lang="en-US" altLang="en-US" sz="3600" dirty="0" err="1">
                <a:latin typeface="Corbel" panose="020B0503020204020204" pitchFamily="34" charset="0"/>
              </a:rPr>
              <a:t>ValueCare</a:t>
            </a:r>
            <a:endParaRPr lang="en-US" altLang="en-US" sz="3600" dirty="0">
              <a:latin typeface="Corbel" panose="020B05030202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0F3EAB-A31A-309E-A9AF-1EA4D7A4F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682865" y="626611"/>
            <a:ext cx="2419927" cy="227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Immagine 2">
            <a:extLst>
              <a:ext uri="{FF2B5EF4-FFF2-40B4-BE49-F238E27FC236}">
                <a16:creationId xmlns:a16="http://schemas.microsoft.com/office/drawing/2014/main" id="{680F0C60-4D21-ACD7-156D-1FBA44F8D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9" y="1193800"/>
            <a:ext cx="8789987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5CF5EEB-226C-92A9-0924-701BB8C1BC6B}"/>
              </a:ext>
            </a:extLst>
          </p:cNvPr>
          <p:cNvCxnSpPr/>
          <p:nvPr/>
        </p:nvCxnSpPr>
        <p:spPr>
          <a:xfrm>
            <a:off x="2309813" y="4533901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AC8215D-65C0-10F0-AB7B-33B85544970E}"/>
              </a:ext>
            </a:extLst>
          </p:cNvPr>
          <p:cNvCxnSpPr/>
          <p:nvPr/>
        </p:nvCxnSpPr>
        <p:spPr>
          <a:xfrm>
            <a:off x="3814763" y="4454526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AA526C4-B186-3C43-8AD3-227FB3A3293F}"/>
              </a:ext>
            </a:extLst>
          </p:cNvPr>
          <p:cNvCxnSpPr/>
          <p:nvPr/>
        </p:nvCxnSpPr>
        <p:spPr>
          <a:xfrm>
            <a:off x="5292725" y="4460876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FA275C5-B61A-B462-2D57-8FC695FCE0CF}"/>
              </a:ext>
            </a:extLst>
          </p:cNvPr>
          <p:cNvCxnSpPr/>
          <p:nvPr/>
        </p:nvCxnSpPr>
        <p:spPr>
          <a:xfrm>
            <a:off x="6759575" y="4506914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DA1C361-DD3F-1DE2-9520-3DBA73C6F0EA}"/>
              </a:ext>
            </a:extLst>
          </p:cNvPr>
          <p:cNvCxnSpPr/>
          <p:nvPr/>
        </p:nvCxnSpPr>
        <p:spPr>
          <a:xfrm>
            <a:off x="8224838" y="4506914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D41DCB4-FB44-FD07-1AD7-1CCBA8F93C80}"/>
              </a:ext>
            </a:extLst>
          </p:cNvPr>
          <p:cNvCxnSpPr/>
          <p:nvPr/>
        </p:nvCxnSpPr>
        <p:spPr>
          <a:xfrm>
            <a:off x="9796463" y="4521200"/>
            <a:ext cx="0" cy="217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0D92F3F3-D5A1-A82F-ED99-5425FD84EA9C}"/>
              </a:ext>
            </a:extLst>
          </p:cNvPr>
          <p:cNvSpPr/>
          <p:nvPr/>
        </p:nvSpPr>
        <p:spPr>
          <a:xfrm>
            <a:off x="9248776" y="1536701"/>
            <a:ext cx="373063" cy="2254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>
            <a:extLst>
              <a:ext uri="{FF2B5EF4-FFF2-40B4-BE49-F238E27FC236}">
                <a16:creationId xmlns:a16="http://schemas.microsoft.com/office/drawing/2014/main" id="{2DA0EDC8-8604-A609-3709-53953B31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Corbel" panose="020B0503020204020204" pitchFamily="34" charset="0"/>
                <a:cs typeface="Arial" panose="020B0604020202020204" pitchFamily="34" charset="0"/>
              </a:rPr>
              <a:t> 7 pilot sites</a:t>
            </a:r>
            <a:endParaRPr lang="en-US" altLang="en-US" sz="3600" dirty="0">
              <a:latin typeface="Corbel" panose="020B0503020204020204" pitchFamily="34" charset="0"/>
            </a:endParaRPr>
          </a:p>
        </p:txBody>
      </p:sp>
      <p:sp>
        <p:nvSpPr>
          <p:cNvPr id="32771" name="Content Placeholder 4">
            <a:extLst>
              <a:ext uri="{FF2B5EF4-FFF2-40B4-BE49-F238E27FC236}">
                <a16:creationId xmlns:a16="http://schemas.microsoft.com/office/drawing/2014/main" id="{AD92627C-90D7-F815-40F2-CF0D4BC95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1" y="1323975"/>
            <a:ext cx="2386013" cy="4935538"/>
          </a:xfrm>
        </p:spPr>
        <p:txBody>
          <a:bodyPr/>
          <a:lstStyle/>
          <a:p>
            <a:pPr algn="just" eaLnBrk="1" hangingPunct="1"/>
            <a:r>
              <a:rPr lang="it-IT" altLang="en-US">
                <a:latin typeface="Corbel" panose="020B0503020204020204" pitchFamily="34" charset="0"/>
              </a:rPr>
              <a:t>Rotterdam</a:t>
            </a:r>
          </a:p>
          <a:p>
            <a:pPr algn="just" eaLnBrk="1" hangingPunct="1"/>
            <a:r>
              <a:rPr lang="it-IT" altLang="en-US">
                <a:latin typeface="Corbel" panose="020B0503020204020204" pitchFamily="34" charset="0"/>
              </a:rPr>
              <a:t>Cork/Kerry</a:t>
            </a:r>
          </a:p>
          <a:p>
            <a:pPr algn="just" eaLnBrk="1" hangingPunct="1"/>
            <a:r>
              <a:rPr lang="it-IT" altLang="en-US">
                <a:latin typeface="Corbel" panose="020B0503020204020204" pitchFamily="34" charset="0"/>
              </a:rPr>
              <a:t>Coimbra</a:t>
            </a:r>
          </a:p>
          <a:p>
            <a:pPr algn="just" eaLnBrk="1" hangingPunct="1"/>
            <a:r>
              <a:rPr lang="it-IT" altLang="en-US">
                <a:latin typeface="Corbel" panose="020B0503020204020204" pitchFamily="34" charset="0"/>
              </a:rPr>
              <a:t>Valencia</a:t>
            </a:r>
          </a:p>
          <a:p>
            <a:pPr algn="just" eaLnBrk="1" hangingPunct="1"/>
            <a:r>
              <a:rPr lang="it-IT" altLang="en-US">
                <a:latin typeface="Corbel" panose="020B0503020204020204" pitchFamily="34" charset="0"/>
              </a:rPr>
              <a:t>Rijeka</a:t>
            </a:r>
          </a:p>
          <a:p>
            <a:pPr algn="just" eaLnBrk="1" hangingPunct="1"/>
            <a:r>
              <a:rPr lang="it-IT" altLang="en-US">
                <a:latin typeface="Corbel" panose="020B0503020204020204" pitchFamily="34" charset="0"/>
              </a:rPr>
              <a:t>Athens</a:t>
            </a:r>
          </a:p>
          <a:p>
            <a:pPr algn="just" eaLnBrk="1" hangingPunct="1"/>
            <a:r>
              <a:rPr lang="it-IT" altLang="en-US" b="1">
                <a:latin typeface="Corbel" panose="020B0503020204020204" pitchFamily="34" charset="0"/>
              </a:rPr>
              <a:t>Treviso</a:t>
            </a:r>
          </a:p>
        </p:txBody>
      </p:sp>
      <p:pic>
        <p:nvPicPr>
          <p:cNvPr id="32772" name="Immagine 6">
            <a:extLst>
              <a:ext uri="{FF2B5EF4-FFF2-40B4-BE49-F238E27FC236}">
                <a16:creationId xmlns:a16="http://schemas.microsoft.com/office/drawing/2014/main" id="{4D9F8E71-3424-E7FF-A36C-C62358CDF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5089"/>
            <a:ext cx="5564188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Immagine 97">
            <a:extLst>
              <a:ext uri="{FF2B5EF4-FFF2-40B4-BE49-F238E27FC236}">
                <a16:creationId xmlns:a16="http://schemas.microsoft.com/office/drawing/2014/main" id="{7A5597EA-5266-46CD-9CD7-1C937931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4" y="5795400"/>
            <a:ext cx="1188439" cy="5811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DBE21B-2E61-0332-65EF-B14E26BD5F91}"/>
              </a:ext>
            </a:extLst>
          </p:cNvPr>
          <p:cNvSpPr txBox="1"/>
          <p:nvPr/>
        </p:nvSpPr>
        <p:spPr>
          <a:xfrm>
            <a:off x="2890091" y="407176"/>
            <a:ext cx="87032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How are we getting there?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D192EB-B2D9-1C0D-540E-33D4734FD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723" y="1444523"/>
            <a:ext cx="9798554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7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9">
            <a:extLst>
              <a:ext uri="{FF2B5EF4-FFF2-40B4-BE49-F238E27FC236}">
                <a16:creationId xmlns:a16="http://schemas.microsoft.com/office/drawing/2014/main" id="{72804675-48B0-A077-2718-3D69D14C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1" y="63501"/>
            <a:ext cx="18018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olo 1">
            <a:extLst>
              <a:ext uri="{FF2B5EF4-FFF2-40B4-BE49-F238E27FC236}">
                <a16:creationId xmlns:a16="http://schemas.microsoft.com/office/drawing/2014/main" id="{7838A9C8-9AF0-40E3-010A-2E68EF88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76" y="296863"/>
            <a:ext cx="5616575" cy="703262"/>
          </a:xfrm>
        </p:spPr>
        <p:txBody>
          <a:bodyPr/>
          <a:lstStyle/>
          <a:p>
            <a:pPr eaLnBrk="1" hangingPunct="1"/>
            <a:r>
              <a:rPr lang="it-IT" altLang="en-US" sz="3600" dirty="0">
                <a:latin typeface="Corbel" panose="020B0503020204020204" pitchFamily="34" charset="0"/>
                <a:cs typeface="Arial" panose="020B0604020202020204" pitchFamily="34" charset="0"/>
              </a:rPr>
              <a:t>Treviso pilot</a:t>
            </a:r>
            <a:endParaRPr lang="it-IT" altLang="en-US" sz="3600" dirty="0">
              <a:latin typeface="Corbel" panose="020B0503020204020204" pitchFamily="34" charset="0"/>
            </a:endParaRPr>
          </a:p>
        </p:txBody>
      </p:sp>
      <p:sp>
        <p:nvSpPr>
          <p:cNvPr id="33796" name="Segnaposto contenuto 4">
            <a:extLst>
              <a:ext uri="{FF2B5EF4-FFF2-40B4-BE49-F238E27FC236}">
                <a16:creationId xmlns:a16="http://schemas.microsoft.com/office/drawing/2014/main" id="{BB7874E5-11B1-94BE-9641-29E717F25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614" y="1336675"/>
            <a:ext cx="7735887" cy="3263900"/>
          </a:xfrm>
        </p:spPr>
        <p:txBody>
          <a:bodyPr/>
          <a:lstStyle/>
          <a:p>
            <a:pPr marL="0" indent="0" algn="just">
              <a:buNone/>
            </a:pPr>
            <a:r>
              <a:rPr lang="en-GB" altLang="en-US" b="1" dirty="0">
                <a:latin typeface="Corbel" panose="020B0503020204020204" pitchFamily="34" charset="0"/>
              </a:rPr>
              <a:t>Target group: </a:t>
            </a:r>
            <a:r>
              <a:rPr lang="en-GB" altLang="en-US" dirty="0">
                <a:latin typeface="Corbel" panose="020B0503020204020204" pitchFamily="34" charset="0"/>
              </a:rPr>
              <a:t>240 older people diagnosed with MCI (Mild Cognitive Impairment) and a subgroup with diabetes II and hypertension </a:t>
            </a:r>
          </a:p>
          <a:p>
            <a:pPr marL="0" indent="0" algn="just">
              <a:buNone/>
            </a:pPr>
            <a:endParaRPr lang="it-IT" altLang="en-US" b="1" dirty="0">
              <a:latin typeface="Corbel" panose="020B0503020204020204" pitchFamily="34" charset="0"/>
            </a:endParaRPr>
          </a:p>
          <a:p>
            <a:pPr marL="0" indent="0" algn="just">
              <a:buNone/>
            </a:pPr>
            <a:endParaRPr lang="it-IT" altLang="en-US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orbel" panose="020B0503020204020204" pitchFamily="34" charset="0"/>
            </a:endParaRPr>
          </a:p>
        </p:txBody>
      </p:sp>
      <p:pic>
        <p:nvPicPr>
          <p:cNvPr id="33797" name="Picture 4" descr="https://projectvaluecare.eu/wp-content/uploads/2020/10/treviso.png">
            <a:extLst>
              <a:ext uri="{FF2B5EF4-FFF2-40B4-BE49-F238E27FC236}">
                <a16:creationId xmlns:a16="http://schemas.microsoft.com/office/drawing/2014/main" id="{E11EB6B9-C786-BFCE-2AB9-EB860E43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4" y="2693988"/>
            <a:ext cx="320833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Google Shape;251;p18">
            <a:extLst>
              <a:ext uri="{FF2B5EF4-FFF2-40B4-BE49-F238E27FC236}">
                <a16:creationId xmlns:a16="http://schemas.microsoft.com/office/drawing/2014/main" id="{82BAF313-2CC3-AD0D-D133-1F5F29D9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2645207"/>
            <a:ext cx="4856162" cy="314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120 treatment + 120 control </a:t>
            </a:r>
            <a:endParaRPr lang="en-US" altLang="en-US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                        </a:t>
            </a:r>
            <a:endParaRPr lang="en-US" altLang="en-US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                    			           			50/70 caregivers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                                                                   </a:t>
            </a:r>
            <a:endParaRPr lang="en-US" altLang="en-US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                                          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30/40  </a:t>
            </a:r>
            <a:r>
              <a:rPr lang="it-IT" altLang="en-US" dirty="0" err="1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healthcare</a:t>
            </a: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</a:t>
            </a:r>
            <a:r>
              <a:rPr lang="it-IT" altLang="en-US" dirty="0" err="1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professionals</a:t>
            </a: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dirty="0">
                <a:solidFill>
                  <a:srgbClr val="004E8B"/>
                </a:solidFill>
                <a:latin typeface="Corbel" panose="020B0503020204020204" pitchFamily="34" charset="0"/>
                <a:ea typeface="Cambria" panose="02040503050406030204" pitchFamily="18" charset="0"/>
                <a:sym typeface="Cambria" panose="02040503050406030204" pitchFamily="18" charset="0"/>
              </a:rPr>
              <a:t>5/10 managers</a:t>
            </a:r>
            <a:endParaRPr lang="en-US" altLang="en-US" dirty="0">
              <a:solidFill>
                <a:srgbClr val="004E8B"/>
              </a:solidFill>
              <a:latin typeface="Corbel" panose="020B0503020204020204" pitchFamily="34" charset="0"/>
              <a:ea typeface="Cambria" panose="02040503050406030204" pitchFamily="18" charset="0"/>
              <a:sym typeface="Cambria" panose="02040503050406030204" pitchFamily="18" charset="0"/>
            </a:endParaRPr>
          </a:p>
        </p:txBody>
      </p:sp>
      <p:pic>
        <p:nvPicPr>
          <p:cNvPr id="33799" name="Google Shape;252;p18" descr="anziani.jpg">
            <a:extLst>
              <a:ext uri="{FF2B5EF4-FFF2-40B4-BE49-F238E27FC236}">
                <a16:creationId xmlns:a16="http://schemas.microsoft.com/office/drawing/2014/main" id="{ACDC1DFD-A17D-918F-93F1-2383FCDFD9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6" y="2976373"/>
            <a:ext cx="11604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Google Shape;253;p18" descr="caregiver.jpg">
            <a:extLst>
              <a:ext uri="{FF2B5EF4-FFF2-40B4-BE49-F238E27FC236}">
                <a16:creationId xmlns:a16="http://schemas.microsoft.com/office/drawing/2014/main" id="{2ED788A0-7857-3DAD-EA7F-D7B6D59870D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6" y="3458369"/>
            <a:ext cx="10429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Google Shape;254;p18" descr="nurse.jpg">
            <a:extLst>
              <a:ext uri="{FF2B5EF4-FFF2-40B4-BE49-F238E27FC236}">
                <a16:creationId xmlns:a16="http://schemas.microsoft.com/office/drawing/2014/main" id="{64CB8B27-A40F-A258-547B-AE84D7F3D9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712" y="4844619"/>
            <a:ext cx="10477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Google Shape;255;p18" descr="expert.jpg">
            <a:extLst>
              <a:ext uri="{FF2B5EF4-FFF2-40B4-BE49-F238E27FC236}">
                <a16:creationId xmlns:a16="http://schemas.microsoft.com/office/drawing/2014/main" id="{69FA3A1C-BD75-0A9A-5D11-DBA414F901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04" y="5248473"/>
            <a:ext cx="11191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4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9">
            <a:extLst>
              <a:ext uri="{FF2B5EF4-FFF2-40B4-BE49-F238E27FC236}">
                <a16:creationId xmlns:a16="http://schemas.microsoft.com/office/drawing/2014/main" id="{72804675-48B0-A077-2718-3D69D14C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86" y="437212"/>
            <a:ext cx="2447595" cy="12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4A6FE9-97B2-A83C-ED1F-3B04D2DBA91D}"/>
              </a:ext>
            </a:extLst>
          </p:cNvPr>
          <p:cNvSpPr txBox="1"/>
          <p:nvPr/>
        </p:nvSpPr>
        <p:spPr>
          <a:xfrm>
            <a:off x="1298636" y="1645925"/>
            <a:ext cx="38982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Thanks</a:t>
            </a:r>
          </a:p>
          <a:p>
            <a:endParaRPr lang="it-IT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Oscar Zanutto</a:t>
            </a:r>
          </a:p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faber@israa.it</a:t>
            </a:r>
          </a:p>
        </p:txBody>
      </p:sp>
    </p:spTree>
    <p:extLst>
      <p:ext uri="{BB962C8B-B14F-4D97-AF65-F5344CB8AC3E}">
        <p14:creationId xmlns:p14="http://schemas.microsoft.com/office/powerpoint/2010/main" val="280086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017B58-C979-4B3A-B821-76C20EBE31AA}"/>
              </a:ext>
            </a:extLst>
          </p:cNvPr>
          <p:cNvSpPr txBox="1"/>
          <p:nvPr/>
        </p:nvSpPr>
        <p:spPr>
          <a:xfrm>
            <a:off x="695798" y="455644"/>
            <a:ext cx="10414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99CC"/>
                </a:solidFill>
                <a:latin typeface="+mn-lt"/>
              </a:rPr>
              <a:t>The speed of technology implementation</a:t>
            </a:r>
            <a:endParaRPr lang="it-IT" sz="3500" dirty="0">
              <a:solidFill>
                <a:srgbClr val="0099CC"/>
              </a:solidFill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07" y="5774605"/>
            <a:ext cx="1188439" cy="5116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75FA59-CE25-39CB-4556-7C329962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41" y="1223165"/>
            <a:ext cx="8115717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017B58-C979-4B3A-B821-76C20EBE31AA}"/>
              </a:ext>
            </a:extLst>
          </p:cNvPr>
          <p:cNvSpPr txBox="1"/>
          <p:nvPr/>
        </p:nvSpPr>
        <p:spPr>
          <a:xfrm>
            <a:off x="5673498" y="2338940"/>
            <a:ext cx="57350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99CC"/>
                </a:solidFill>
                <a:latin typeface="+mn-lt"/>
              </a:rPr>
              <a:t>So, which solutions to meet the challenge of ageing?</a:t>
            </a:r>
            <a:endParaRPr lang="it-IT" sz="3500" dirty="0">
              <a:solidFill>
                <a:srgbClr val="0099CC"/>
              </a:solidFill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07" y="5774605"/>
            <a:ext cx="1188439" cy="511689"/>
          </a:xfrm>
          <a:prstGeom prst="rect">
            <a:avLst/>
          </a:prstGeom>
        </p:spPr>
      </p:pic>
      <p:pic>
        <p:nvPicPr>
          <p:cNvPr id="3078" name="Picture 6" descr="Gratis Immagine gratuita di abbraccio, adulto, affetto Foto a disposizione">
            <a:extLst>
              <a:ext uri="{FF2B5EF4-FFF2-40B4-BE49-F238E27FC236}">
                <a16:creationId xmlns:a16="http://schemas.microsoft.com/office/drawing/2014/main" id="{19DAC11C-0644-8ADC-DD99-3D8DAA52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76" y="1010653"/>
            <a:ext cx="3105751" cy="46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5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C001EA-BE81-4B63-A3C7-104A126819C1}"/>
              </a:ext>
            </a:extLst>
          </p:cNvPr>
          <p:cNvSpPr txBox="1"/>
          <p:nvPr/>
        </p:nvSpPr>
        <p:spPr>
          <a:xfrm>
            <a:off x="3804173" y="236734"/>
            <a:ext cx="77488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Health co-production model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65D855-47A8-4DFF-91C9-518CB1AFF415}"/>
              </a:ext>
            </a:extLst>
          </p:cNvPr>
          <p:cNvSpPr txBox="1"/>
          <p:nvPr/>
        </p:nvSpPr>
        <p:spPr>
          <a:xfrm>
            <a:off x="2956773" y="3710886"/>
            <a:ext cx="2062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+mn-lt"/>
                <a:cs typeface="Calibri" panose="020F0502020204030204" pitchFamily="34" charset="0"/>
              </a:rPr>
              <a:t>100% </a:t>
            </a:r>
          </a:p>
          <a:p>
            <a:r>
              <a:rPr lang="it-IT" sz="2500" dirty="0">
                <a:latin typeface="+mn-lt"/>
                <a:cs typeface="Calibri" panose="020F0502020204030204" pitchFamily="34" charset="0"/>
              </a:rPr>
              <a:t>Citizen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A2263CB-DFF9-4D9F-97E9-F9749F9950C5}"/>
              </a:ext>
            </a:extLst>
          </p:cNvPr>
          <p:cNvCxnSpPr>
            <a:cxnSpLocks/>
          </p:cNvCxnSpPr>
          <p:nvPr/>
        </p:nvCxnSpPr>
        <p:spPr>
          <a:xfrm>
            <a:off x="3218882" y="3621620"/>
            <a:ext cx="86683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AFBF85-EA04-4847-A873-54666D19276F}"/>
              </a:ext>
            </a:extLst>
          </p:cNvPr>
          <p:cNvSpPr txBox="1"/>
          <p:nvPr/>
        </p:nvSpPr>
        <p:spPr>
          <a:xfrm>
            <a:off x="10129520" y="3791065"/>
            <a:ext cx="2062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+mn-lt"/>
                <a:cs typeface="Calibri" panose="020F0502020204030204" pitchFamily="34" charset="0"/>
              </a:rPr>
              <a:t>100% </a:t>
            </a:r>
          </a:p>
          <a:p>
            <a:r>
              <a:rPr lang="it-IT" sz="2500" dirty="0" err="1">
                <a:latin typeface="+mn-lt"/>
                <a:cs typeface="Calibri" panose="020F0502020204030204" pitchFamily="34" charset="0"/>
              </a:rPr>
              <a:t>Patient</a:t>
            </a:r>
            <a:endParaRPr lang="it-IT" sz="25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122DD4-B516-46E2-8F61-5EBBD58F5F44}"/>
              </a:ext>
            </a:extLst>
          </p:cNvPr>
          <p:cNvSpPr txBox="1"/>
          <p:nvPr/>
        </p:nvSpPr>
        <p:spPr>
          <a:xfrm rot="18035398">
            <a:off x="3156313" y="2112921"/>
            <a:ext cx="1999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latin typeface="+mn-lt"/>
                <a:cs typeface="Calibri" panose="020F0502020204030204" pitchFamily="34" charset="0"/>
              </a:rPr>
              <a:t>Lifestyle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699AF3-186E-47E9-B104-53853428DD53}"/>
              </a:ext>
            </a:extLst>
          </p:cNvPr>
          <p:cNvSpPr txBox="1"/>
          <p:nvPr/>
        </p:nvSpPr>
        <p:spPr>
          <a:xfrm rot="17971721">
            <a:off x="4082992" y="210889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+mn-lt"/>
                <a:cs typeface="Calibri" panose="020F0502020204030204" pitchFamily="34" charset="0"/>
              </a:rPr>
              <a:t>Prevention</a:t>
            </a:r>
            <a:endParaRPr lang="it-IT" sz="24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4D08496-666D-4D39-AB0E-8743114667EE}"/>
              </a:ext>
            </a:extLst>
          </p:cNvPr>
          <p:cNvSpPr txBox="1"/>
          <p:nvPr/>
        </p:nvSpPr>
        <p:spPr>
          <a:xfrm rot="17835400">
            <a:off x="5146515" y="1544924"/>
            <a:ext cx="296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+mn-lt"/>
                <a:cs typeface="Calibri" panose="020F0502020204030204" pitchFamily="34" charset="0"/>
              </a:rPr>
              <a:t>Homeostasis</a:t>
            </a:r>
            <a:r>
              <a:rPr lang="it-IT" sz="2400" b="1" dirty="0">
                <a:latin typeface="+mn-lt"/>
                <a:cs typeface="Calibri" panose="020F0502020204030204" pitchFamily="34" charset="0"/>
              </a:rPr>
              <a:t> management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D11A33D-941A-4AE9-B09C-D47832695554}"/>
              </a:ext>
            </a:extLst>
          </p:cNvPr>
          <p:cNvSpPr txBox="1"/>
          <p:nvPr/>
        </p:nvSpPr>
        <p:spPr>
          <a:xfrm rot="17777590">
            <a:off x="6457234" y="1094568"/>
            <a:ext cx="409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+mn-lt"/>
                <a:cs typeface="Calibri" panose="020F0502020204030204" pitchFamily="34" charset="0"/>
              </a:rPr>
              <a:t>Chronic</a:t>
            </a:r>
            <a:r>
              <a:rPr lang="it-IT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+mn-lt"/>
                <a:cs typeface="Calibri" panose="020F0502020204030204" pitchFamily="34" charset="0"/>
              </a:rPr>
              <a:t>disease</a:t>
            </a:r>
            <a:r>
              <a:rPr lang="it-IT" sz="2400" b="1" dirty="0">
                <a:latin typeface="+mn-lt"/>
                <a:cs typeface="Calibri" panose="020F0502020204030204" pitchFamily="34" charset="0"/>
              </a:rPr>
              <a:t> </a:t>
            </a:r>
          </a:p>
          <a:p>
            <a:r>
              <a:rPr lang="it-IT" sz="2400" b="1" dirty="0">
                <a:latin typeface="+mn-lt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00CFA2-4F4D-4802-A27A-C40CB9005540}"/>
              </a:ext>
            </a:extLst>
          </p:cNvPr>
          <p:cNvSpPr txBox="1"/>
          <p:nvPr/>
        </p:nvSpPr>
        <p:spPr>
          <a:xfrm rot="17697168">
            <a:off x="8792859" y="1463632"/>
            <a:ext cx="281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+mn-lt"/>
                <a:cs typeface="Calibri" panose="020F0502020204030204" pitchFamily="34" charset="0"/>
              </a:rPr>
              <a:t>Rehabilitation</a:t>
            </a:r>
            <a:endParaRPr lang="it-IT" sz="2400" b="1" dirty="0">
              <a:latin typeface="+mn-lt"/>
              <a:cs typeface="Calibri" panose="020F0502020204030204" pitchFamily="34" charset="0"/>
            </a:endParaRPr>
          </a:p>
          <a:p>
            <a:r>
              <a:rPr lang="it-IT" sz="2400" b="1" dirty="0">
                <a:latin typeface="+mn-lt"/>
                <a:cs typeface="Calibri" panose="020F0502020204030204" pitchFamily="34" charset="0"/>
              </a:rPr>
              <a:t>Training </a:t>
            </a:r>
          </a:p>
          <a:p>
            <a:r>
              <a:rPr lang="it-IT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Telemedicine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A64F87-5CB0-4029-8246-B344BE81F1C7}"/>
              </a:ext>
            </a:extLst>
          </p:cNvPr>
          <p:cNvSpPr txBox="1"/>
          <p:nvPr/>
        </p:nvSpPr>
        <p:spPr>
          <a:xfrm rot="17528320">
            <a:off x="10018982" y="1794565"/>
            <a:ext cx="272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n-lt"/>
                <a:cs typeface="Calibri" panose="020F0502020204030204" pitchFamily="34" charset="0"/>
              </a:rPr>
              <a:t>Hospital</a:t>
            </a:r>
            <a:endParaRPr lang="it-IT" sz="2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4BD099-1D5A-430C-8B00-393401CB795C}"/>
              </a:ext>
            </a:extLst>
          </p:cNvPr>
          <p:cNvSpPr txBox="1"/>
          <p:nvPr/>
        </p:nvSpPr>
        <p:spPr>
          <a:xfrm>
            <a:off x="5019254" y="3746028"/>
            <a:ext cx="4914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i="1" dirty="0">
                <a:solidFill>
                  <a:srgbClr val="FF0000"/>
                </a:solidFill>
                <a:latin typeface="+mn-lt"/>
              </a:rPr>
              <a:t>Digital Health Continuum 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E2025603-C0FD-4CAB-86CA-9924B5F555F4}"/>
              </a:ext>
            </a:extLst>
          </p:cNvPr>
          <p:cNvCxnSpPr>
            <a:cxnSpLocks/>
          </p:cNvCxnSpPr>
          <p:nvPr/>
        </p:nvCxnSpPr>
        <p:spPr>
          <a:xfrm>
            <a:off x="3218882" y="6265500"/>
            <a:ext cx="86683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3878A47-5638-4B07-B8BE-E74CD63273DE}"/>
              </a:ext>
            </a:extLst>
          </p:cNvPr>
          <p:cNvSpPr/>
          <p:nvPr/>
        </p:nvSpPr>
        <p:spPr>
          <a:xfrm>
            <a:off x="3586250" y="6101569"/>
            <a:ext cx="5203770" cy="2844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B9879AB-3471-4AFC-81AA-184ABC141FD3}"/>
              </a:ext>
            </a:extLst>
          </p:cNvPr>
          <p:cNvSpPr/>
          <p:nvPr/>
        </p:nvSpPr>
        <p:spPr>
          <a:xfrm>
            <a:off x="8765539" y="6101569"/>
            <a:ext cx="2692400" cy="2896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42E08DD-5D24-414B-823E-8810FC7C19BF}"/>
              </a:ext>
            </a:extLst>
          </p:cNvPr>
          <p:cNvSpPr txBox="1"/>
          <p:nvPr/>
        </p:nvSpPr>
        <p:spPr>
          <a:xfrm>
            <a:off x="4731613" y="5411097"/>
            <a:ext cx="1456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cs typeface="Calibri" panose="020F0502020204030204" pitchFamily="34" charset="0"/>
              </a:rPr>
              <a:t>Coproduction</a:t>
            </a:r>
            <a:endParaRPr lang="it-IT" sz="16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B3C6FD-E245-4553-ACDD-40BEB15EE4F4}"/>
              </a:ext>
            </a:extLst>
          </p:cNvPr>
          <p:cNvSpPr txBox="1"/>
          <p:nvPr/>
        </p:nvSpPr>
        <p:spPr>
          <a:xfrm>
            <a:off x="10129520" y="5428209"/>
            <a:ext cx="185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cs typeface="Calibri" panose="020F0502020204030204" pitchFamily="34" charset="0"/>
              </a:rPr>
              <a:t>Professional care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856EEA8A-48C6-4368-8D84-3D66310E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4" y="189522"/>
            <a:ext cx="2923705" cy="2595686"/>
          </a:xfrm>
          <a:prstGeom prst="rect">
            <a:avLst/>
          </a:prstGeom>
          <a:ln w="28575">
            <a:noFill/>
          </a:ln>
        </p:spPr>
      </p:pic>
      <p:sp>
        <p:nvSpPr>
          <p:cNvPr id="97" name="Freccia circolare in su 96">
            <a:extLst>
              <a:ext uri="{FF2B5EF4-FFF2-40B4-BE49-F238E27FC236}">
                <a16:creationId xmlns:a16="http://schemas.microsoft.com/office/drawing/2014/main" id="{2FB3EFDA-D4A0-450E-9068-87F2498FBC93}"/>
              </a:ext>
            </a:extLst>
          </p:cNvPr>
          <p:cNvSpPr/>
          <p:nvPr/>
        </p:nvSpPr>
        <p:spPr>
          <a:xfrm rot="2829653">
            <a:off x="1172793" y="3320431"/>
            <a:ext cx="1375768" cy="492443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8" name="Immagine 97">
            <a:extLst>
              <a:ext uri="{FF2B5EF4-FFF2-40B4-BE49-F238E27FC236}">
                <a16:creationId xmlns:a16="http://schemas.microsoft.com/office/drawing/2014/main" id="{7A5597EA-5266-46CD-9CD7-1C937931D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64" y="6181489"/>
            <a:ext cx="1188439" cy="511689"/>
          </a:xfrm>
          <a:prstGeom prst="rect">
            <a:avLst/>
          </a:prstGeom>
        </p:spPr>
      </p:pic>
      <p:pic>
        <p:nvPicPr>
          <p:cNvPr id="1026" name="Picture 2" descr="Risultati immagini per icon people and nurse">
            <a:extLst>
              <a:ext uri="{FF2B5EF4-FFF2-40B4-BE49-F238E27FC236}">
                <a16:creationId xmlns:a16="http://schemas.microsoft.com/office/drawing/2014/main" id="{405A2244-D328-D984-44F2-CEA11DA7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12" y="5249292"/>
            <a:ext cx="892134" cy="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4C709A9-6922-572B-73BA-C7299C2D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976" y="5027325"/>
            <a:ext cx="997846" cy="9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017B58-C979-4B3A-B821-76C20EBE31AA}"/>
              </a:ext>
            </a:extLst>
          </p:cNvPr>
          <p:cNvSpPr txBox="1"/>
          <p:nvPr/>
        </p:nvSpPr>
        <p:spPr>
          <a:xfrm>
            <a:off x="952901" y="468357"/>
            <a:ext cx="10116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Italy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technology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</a:p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DESIE Digital Economy and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Societal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Index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3460EC-C414-EA49-7151-DEE97A5DD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933" y="1477674"/>
            <a:ext cx="8397792" cy="4262515"/>
          </a:xfrm>
          <a:prstGeom prst="rect">
            <a:avLst/>
          </a:prstGeom>
        </p:spPr>
      </p:pic>
      <p:sp>
        <p:nvSpPr>
          <p:cNvPr id="2" name="Freccia in su 1">
            <a:extLst>
              <a:ext uri="{FF2B5EF4-FFF2-40B4-BE49-F238E27FC236}">
                <a16:creationId xmlns:a16="http://schemas.microsoft.com/office/drawing/2014/main" id="{2E24352C-6C0A-7280-A46C-7A9B6C61426A}"/>
              </a:ext>
            </a:extLst>
          </p:cNvPr>
          <p:cNvSpPr/>
          <p:nvPr/>
        </p:nvSpPr>
        <p:spPr>
          <a:xfrm>
            <a:off x="4813957" y="5740189"/>
            <a:ext cx="45719" cy="5116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79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41025" y="5795400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017B58-C979-4B3A-B821-76C20EBE31AA}"/>
              </a:ext>
            </a:extLst>
          </p:cNvPr>
          <p:cNvSpPr txBox="1"/>
          <p:nvPr/>
        </p:nvSpPr>
        <p:spPr>
          <a:xfrm>
            <a:off x="2463202" y="1783449"/>
            <a:ext cx="74335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trends do we observe in the post-pandemic towards digital health?</a:t>
            </a:r>
            <a:endParaRPr lang="it-IT" sz="5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/>
        </p:nvSpPr>
        <p:spPr>
          <a:xfrm>
            <a:off x="8524248" y="5733095"/>
            <a:ext cx="13557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017B58-C979-4B3A-B821-76C20EBE31AA}"/>
              </a:ext>
            </a:extLst>
          </p:cNvPr>
          <p:cNvSpPr txBox="1"/>
          <p:nvPr/>
        </p:nvSpPr>
        <p:spPr>
          <a:xfrm>
            <a:off x="7936205" y="2316407"/>
            <a:ext cx="38212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propensity to use technology in seniors</a:t>
            </a:r>
          </a:p>
          <a:p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it-IT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Osservatorio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Innovazione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Digitale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Sanità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of School of Management - 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politecnico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di Milano  - Health Report 2020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gruppo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Stada</a:t>
            </a:r>
            <a:endParaRPr lang="en-GB" sz="12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30.000 citizens over 65 in 15 European countries</a:t>
            </a:r>
            <a:r>
              <a:rPr lang="en-GB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BAB3A7-EE38-48E0-A45F-4BCC5E40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2" y="5852147"/>
            <a:ext cx="1188439" cy="5116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67D698-4E4E-988D-871C-CD27AC1B1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931" y="494164"/>
            <a:ext cx="4692891" cy="54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672</Words>
  <Application>Microsoft Office PowerPoint</Application>
  <PresentationFormat>Widescreen</PresentationFormat>
  <Paragraphs>124</Paragraphs>
  <Slides>31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Muli</vt:lpstr>
      <vt:lpstr>Calibri</vt:lpstr>
      <vt:lpstr>Corbel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ValueCareProject Consortium</vt:lpstr>
      <vt:lpstr>Summary of Technological solutions in ValueCare </vt:lpstr>
      <vt:lpstr>In a nutshell:  patient’s journey  ValueCare</vt:lpstr>
      <vt:lpstr> 7 pilot sites</vt:lpstr>
      <vt:lpstr>Treviso pilot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Adele Gaia De Stefani</dc:creator>
  <cp:lastModifiedBy>Giorgia Coldebella</cp:lastModifiedBy>
  <cp:revision>36</cp:revision>
  <dcterms:modified xsi:type="dcterms:W3CDTF">2023-06-27T07:33:33Z</dcterms:modified>
</cp:coreProperties>
</file>