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1"/>
  </p:notesMasterIdLst>
  <p:handoutMasterIdLst>
    <p:handoutMasterId r:id="rId12"/>
  </p:handoutMasterIdLst>
  <p:sldIdLst>
    <p:sldId id="742" r:id="rId2"/>
    <p:sldId id="726" r:id="rId3"/>
    <p:sldId id="743" r:id="rId4"/>
    <p:sldId id="744" r:id="rId5"/>
    <p:sldId id="750" r:id="rId6"/>
    <p:sldId id="746" r:id="rId7"/>
    <p:sldId id="747" r:id="rId8"/>
    <p:sldId id="751" r:id="rId9"/>
    <p:sldId id="729" r:id="rId10"/>
  </p:sldIdLst>
  <p:sldSz cx="9144000" cy="5143500" type="screen16x9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8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pos="90" userDrawn="1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3D8"/>
    <a:srgbClr val="0E6EB6"/>
    <a:srgbClr val="7494A4"/>
    <a:srgbClr val="708792"/>
    <a:srgbClr val="F68A42"/>
    <a:srgbClr val="9ACA3C"/>
    <a:srgbClr val="9ACC00"/>
    <a:srgbClr val="18BAA8"/>
    <a:srgbClr val="000000"/>
    <a:srgbClr val="90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73BE3-69FB-7D79-5145-743F4F928735}" v="645" dt="2023-03-20T11:49:48.175"/>
    <p1510:client id="{1E4CAB4B-6E0C-E0C4-4F2F-727DE9E09AA2}" v="2233" dt="2023-03-20T15:42:06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6327" autoAdjust="0"/>
  </p:normalViewPr>
  <p:slideViewPr>
    <p:cSldViewPr snapToGrid="0" snapToObjects="1">
      <p:cViewPr varScale="1">
        <p:scale>
          <a:sx n="88" d="100"/>
          <a:sy n="88" d="100"/>
        </p:scale>
        <p:origin x="824" y="52"/>
      </p:cViewPr>
      <p:guideLst>
        <p:guide pos="5480"/>
        <p:guide pos="2880"/>
        <p:guide pos="363"/>
        <p:guide pos="3220"/>
        <p:guide pos="9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3/21/2023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‹N›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682589" y="1643205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1174" y="1663299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DC73367-AB1D-89B1-073D-7FCE1CA15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6084" y="49945"/>
            <a:ext cx="2459665" cy="10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0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98079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1830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5096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51017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04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9040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59040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76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4748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10968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10968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72574" y="4800595"/>
            <a:ext cx="3600450" cy="293914"/>
          </a:xfrm>
        </p:spPr>
        <p:txBody>
          <a:bodyPr anchor="b"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53341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09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033123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/>
          <p:cNvCxnSpPr/>
          <p:nvPr userDrawn="1"/>
        </p:nvCxnSpPr>
        <p:spPr>
          <a:xfrm flipH="1">
            <a:off x="4417813" y="1778759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52439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015665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27003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‹N›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4082178" y="431573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bg1"/>
                </a:solidFill>
                <a:latin typeface="Trebuchet MS" pitchFamily="34" charset="0"/>
                <a:cs typeface="Raleway Light"/>
              </a:rPr>
              <a:pPr algn="ctr"/>
              <a:t>‹N›</a:t>
            </a:fld>
            <a:endParaRPr lang="en-GB" sz="1000" b="0" noProof="0" dirty="0">
              <a:solidFill>
                <a:schemeClr val="bg1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59" r:id="rId2"/>
    <p:sldLayoutId id="2147483873" r:id="rId3"/>
    <p:sldLayoutId id="2147483850" r:id="rId4"/>
    <p:sldLayoutId id="2147483863" r:id="rId5"/>
    <p:sldLayoutId id="2147483868" r:id="rId6"/>
    <p:sldLayoutId id="2147483875" r:id="rId7"/>
    <p:sldLayoutId id="2147483874" r:id="rId8"/>
    <p:sldLayoutId id="2147483856" r:id="rId9"/>
    <p:sldLayoutId id="2147483860" r:id="rId10"/>
    <p:sldLayoutId id="2147483857" r:id="rId11"/>
    <p:sldLayoutId id="2147483858" r:id="rId12"/>
    <p:sldLayoutId id="2147483872" r:id="rId13"/>
    <p:sldLayoutId id="2147483894" r:id="rId14"/>
    <p:sldLayoutId id="2147483895" r:id="rId15"/>
  </p:sldLayoutIdLst>
  <p:transition spd="slow">
    <p:push dir="u"/>
  </p:transition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br>
              <a:rPr lang="en-GB" dirty="0"/>
            </a:br>
            <a:r>
              <a:rPr lang="it-IT" dirty="0"/>
              <a:t>Wien </a:t>
            </a:r>
            <a:r>
              <a:rPr lang="en-GB" dirty="0"/>
              <a:t>| </a:t>
            </a:r>
            <a:r>
              <a:rPr lang="it-IT" dirty="0"/>
              <a:t>22th</a:t>
            </a:r>
            <a:r>
              <a:rPr lang="en-GB" dirty="0"/>
              <a:t> M</a:t>
            </a:r>
            <a:r>
              <a:rPr lang="it-IT" dirty="0" err="1"/>
              <a:t>arch</a:t>
            </a:r>
            <a:r>
              <a:rPr lang="en-GB" dirty="0"/>
              <a:t> </a:t>
            </a:r>
            <a:r>
              <a:rPr lang="it-IT" dirty="0"/>
              <a:t>2023</a:t>
            </a:r>
            <a:endParaRPr lang="en-GB" dirty="0"/>
          </a:p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06022" y="797619"/>
            <a:ext cx="5785716" cy="981075"/>
          </a:xfrm>
        </p:spPr>
        <p:txBody>
          <a:bodyPr vert="horz" lIns="217590" tIns="108794" rIns="217590" bIns="108794" rtlCol="0" anchor="t">
            <a:noAutofit/>
          </a:bodyPr>
          <a:lstStyle/>
          <a:p>
            <a:pPr>
              <a:spcBef>
                <a:spcPts val="20"/>
              </a:spcBef>
            </a:pPr>
            <a:r>
              <a:rPr lang="de-AT" sz="2800" dirty="0">
                <a:solidFill>
                  <a:schemeClr val="accent3"/>
                </a:solidFill>
                <a:latin typeface="Trebuchet MS"/>
              </a:rPr>
              <a:t>PROCAREFUL</a:t>
            </a:r>
          </a:p>
          <a:p>
            <a:pPr>
              <a:spcBef>
                <a:spcPts val="20"/>
              </a:spcBef>
            </a:pPr>
            <a:r>
              <a:rPr lang="de-AT" sz="2800" err="1">
                <a:solidFill>
                  <a:schemeClr val="accent3"/>
                </a:solidFill>
                <a:latin typeface="Trebuchet MS"/>
              </a:rPr>
              <a:t>PRO.active</a:t>
            </a:r>
            <a:r>
              <a:rPr lang="de-AT" sz="2800" dirty="0">
                <a:solidFill>
                  <a:schemeClr val="accent3"/>
                </a:solidFill>
                <a:latin typeface="Trebuchet MS"/>
              </a:rPr>
              <a:t> CARE </a:t>
            </a:r>
            <a:r>
              <a:rPr lang="de-AT" sz="2800" err="1">
                <a:solidFill>
                  <a:schemeClr val="accent3"/>
                </a:solidFill>
                <a:latin typeface="Trebuchet MS"/>
              </a:rPr>
              <a:t>F.or</a:t>
            </a:r>
            <a:r>
              <a:rPr lang="de-AT" sz="2800" dirty="0">
                <a:solidFill>
                  <a:schemeClr val="accent3"/>
                </a:solidFill>
                <a:latin typeface="Trebuchet MS"/>
              </a:rPr>
              <a:t> </a:t>
            </a:r>
            <a:r>
              <a:rPr lang="de-AT" sz="2800" err="1">
                <a:solidFill>
                  <a:schemeClr val="accent3"/>
                </a:solidFill>
                <a:latin typeface="Trebuchet MS"/>
              </a:rPr>
              <a:t>U.sers</a:t>
            </a:r>
            <a:r>
              <a:rPr lang="de-AT" sz="2800" dirty="0">
                <a:solidFill>
                  <a:schemeClr val="accent3"/>
                </a:solidFill>
                <a:latin typeface="Trebuchet MS"/>
              </a:rPr>
              <a:t> </a:t>
            </a:r>
            <a:r>
              <a:rPr lang="de-AT" sz="2800" err="1">
                <a:solidFill>
                  <a:schemeClr val="accent3"/>
                </a:solidFill>
                <a:latin typeface="Trebuchet MS"/>
              </a:rPr>
              <a:t>L.ife</a:t>
            </a:r>
            <a:endParaRPr lang="de-AT" sz="2800">
              <a:solidFill>
                <a:schemeClr val="accent3"/>
              </a:solidFill>
              <a:latin typeface="Trebuchet MS"/>
            </a:endParaRPr>
          </a:p>
          <a:p>
            <a:r>
              <a:rPr lang="de-AT" sz="2800" dirty="0">
                <a:solidFill>
                  <a:schemeClr val="accent3"/>
                </a:solidFill>
                <a:latin typeface="Trebuchet MS"/>
              </a:rPr>
              <a:t>CE0100187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997216" y="4335053"/>
            <a:ext cx="4017197" cy="586195"/>
          </a:xfrm>
        </p:spPr>
        <p:txBody>
          <a:bodyPr/>
          <a:lstStyle/>
          <a:p>
            <a:r>
              <a:rPr lang="it-IT" dirty="0"/>
              <a:t>Project Coordinator</a:t>
            </a:r>
            <a:br>
              <a:rPr lang="en-GB" dirty="0"/>
            </a:br>
            <a:r>
              <a:rPr lang="it-IT" b="1" dirty="0"/>
              <a:t>Oscar Zanutto (I.S.R.A.A.) faber@israa.it</a:t>
            </a:r>
            <a:endParaRPr lang="en-GB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19886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33"/>
          <p:cNvSpPr txBox="1">
            <a:spLocks/>
          </p:cNvSpPr>
          <p:nvPr/>
        </p:nvSpPr>
        <p:spPr>
          <a:xfrm>
            <a:off x="1116857" y="3700313"/>
            <a:ext cx="1156566" cy="51643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latin typeface="+mj-lt"/>
                <a:cs typeface="Raleway"/>
              </a:rPr>
              <a:t>Targets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857811" y="2096688"/>
            <a:ext cx="7036032" cy="1140861"/>
            <a:chOff x="744220" y="2096688"/>
            <a:chExt cx="7036032" cy="1140861"/>
          </a:xfrm>
        </p:grpSpPr>
        <p:sp>
          <p:nvSpPr>
            <p:cNvPr id="179" name="Freeform 5"/>
            <p:cNvSpPr>
              <a:spLocks/>
            </p:cNvSpPr>
            <p:nvPr/>
          </p:nvSpPr>
          <p:spPr bwMode="auto">
            <a:xfrm>
              <a:off x="744220" y="2645429"/>
              <a:ext cx="1171226" cy="592120"/>
            </a:xfrm>
            <a:custGeom>
              <a:avLst/>
              <a:gdLst>
                <a:gd name="T0" fmla="*/ 306 w 306"/>
                <a:gd name="T1" fmla="*/ 0 h 153"/>
                <a:gd name="T2" fmla="*/ 153 w 306"/>
                <a:gd name="T3" fmla="*/ 153 h 153"/>
                <a:gd name="T4" fmla="*/ 0 w 306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53">
                  <a:moveTo>
                    <a:pt x="306" y="0"/>
                  </a:moveTo>
                  <a:cubicBezTo>
                    <a:pt x="306" y="84"/>
                    <a:pt x="237" y="153"/>
                    <a:pt x="153" y="153"/>
                  </a:cubicBezTo>
                  <a:cubicBezTo>
                    <a:pt x="68" y="153"/>
                    <a:pt x="0" y="84"/>
                    <a:pt x="0" y="0"/>
                  </a:cubicBezTo>
                </a:path>
              </a:pathLst>
            </a:custGeom>
            <a:noFill/>
            <a:ln w="53975" cap="rnd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0" name="Freeform 6"/>
            <p:cNvSpPr>
              <a:spLocks/>
            </p:cNvSpPr>
            <p:nvPr/>
          </p:nvSpPr>
          <p:spPr bwMode="auto">
            <a:xfrm>
              <a:off x="1915446" y="2096688"/>
              <a:ext cx="1173396" cy="592120"/>
            </a:xfrm>
            <a:custGeom>
              <a:avLst/>
              <a:gdLst>
                <a:gd name="T0" fmla="*/ 0 w 306"/>
                <a:gd name="T1" fmla="*/ 153 h 153"/>
                <a:gd name="T2" fmla="*/ 153 w 306"/>
                <a:gd name="T3" fmla="*/ 0 h 153"/>
                <a:gd name="T4" fmla="*/ 306 w 30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53">
                  <a:moveTo>
                    <a:pt x="0" y="153"/>
                  </a:moveTo>
                  <a:cubicBezTo>
                    <a:pt x="0" y="68"/>
                    <a:pt x="68" y="0"/>
                    <a:pt x="153" y="0"/>
                  </a:cubicBezTo>
                  <a:cubicBezTo>
                    <a:pt x="238" y="0"/>
                    <a:pt x="306" y="68"/>
                    <a:pt x="306" y="153"/>
                  </a:cubicBezTo>
                </a:path>
              </a:pathLst>
            </a:custGeom>
            <a:noFill/>
            <a:ln w="53975" cap="rnd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1" name="Freeform 7"/>
            <p:cNvSpPr>
              <a:spLocks/>
            </p:cNvSpPr>
            <p:nvPr/>
          </p:nvSpPr>
          <p:spPr bwMode="auto">
            <a:xfrm>
              <a:off x="3088840" y="2645429"/>
              <a:ext cx="1171226" cy="592120"/>
            </a:xfrm>
            <a:custGeom>
              <a:avLst/>
              <a:gdLst>
                <a:gd name="T0" fmla="*/ 306 w 306"/>
                <a:gd name="T1" fmla="*/ 0 h 153"/>
                <a:gd name="T2" fmla="*/ 153 w 306"/>
                <a:gd name="T3" fmla="*/ 153 h 153"/>
                <a:gd name="T4" fmla="*/ 0 w 306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53">
                  <a:moveTo>
                    <a:pt x="306" y="0"/>
                  </a:moveTo>
                  <a:cubicBezTo>
                    <a:pt x="306" y="84"/>
                    <a:pt x="238" y="153"/>
                    <a:pt x="153" y="153"/>
                  </a:cubicBezTo>
                  <a:cubicBezTo>
                    <a:pt x="69" y="153"/>
                    <a:pt x="0" y="84"/>
                    <a:pt x="0" y="0"/>
                  </a:cubicBezTo>
                </a:path>
              </a:pathLst>
            </a:custGeom>
            <a:noFill/>
            <a:ln w="53975" cap="rnd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2" name="Freeform 8"/>
            <p:cNvSpPr>
              <a:spLocks/>
            </p:cNvSpPr>
            <p:nvPr/>
          </p:nvSpPr>
          <p:spPr bwMode="auto">
            <a:xfrm>
              <a:off x="4260066" y="2096688"/>
              <a:ext cx="1175564" cy="592120"/>
            </a:xfrm>
            <a:custGeom>
              <a:avLst/>
              <a:gdLst>
                <a:gd name="T0" fmla="*/ 0 w 307"/>
                <a:gd name="T1" fmla="*/ 153 h 153"/>
                <a:gd name="T2" fmla="*/ 154 w 307"/>
                <a:gd name="T3" fmla="*/ 0 h 153"/>
                <a:gd name="T4" fmla="*/ 307 w 307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153">
                  <a:moveTo>
                    <a:pt x="0" y="153"/>
                  </a:moveTo>
                  <a:cubicBezTo>
                    <a:pt x="0" y="68"/>
                    <a:pt x="69" y="0"/>
                    <a:pt x="154" y="0"/>
                  </a:cubicBezTo>
                  <a:cubicBezTo>
                    <a:pt x="238" y="0"/>
                    <a:pt x="307" y="68"/>
                    <a:pt x="307" y="153"/>
                  </a:cubicBezTo>
                </a:path>
              </a:pathLst>
            </a:custGeom>
            <a:noFill/>
            <a:ln w="53975" cap="rnd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3" name="Freeform 9"/>
            <p:cNvSpPr>
              <a:spLocks/>
            </p:cNvSpPr>
            <p:nvPr/>
          </p:nvSpPr>
          <p:spPr bwMode="auto">
            <a:xfrm>
              <a:off x="5435630" y="2645429"/>
              <a:ext cx="1171226" cy="592120"/>
            </a:xfrm>
            <a:custGeom>
              <a:avLst/>
              <a:gdLst>
                <a:gd name="T0" fmla="*/ 306 w 306"/>
                <a:gd name="T1" fmla="*/ 0 h 153"/>
                <a:gd name="T2" fmla="*/ 153 w 306"/>
                <a:gd name="T3" fmla="*/ 153 h 153"/>
                <a:gd name="T4" fmla="*/ 0 w 306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53">
                  <a:moveTo>
                    <a:pt x="306" y="0"/>
                  </a:moveTo>
                  <a:cubicBezTo>
                    <a:pt x="306" y="84"/>
                    <a:pt x="237" y="153"/>
                    <a:pt x="153" y="153"/>
                  </a:cubicBezTo>
                  <a:cubicBezTo>
                    <a:pt x="68" y="153"/>
                    <a:pt x="0" y="84"/>
                    <a:pt x="0" y="0"/>
                  </a:cubicBezTo>
                </a:path>
              </a:pathLst>
            </a:custGeom>
            <a:noFill/>
            <a:ln w="53975" cap="rnd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184" name="Freeform 10"/>
            <p:cNvSpPr>
              <a:spLocks/>
            </p:cNvSpPr>
            <p:nvPr/>
          </p:nvSpPr>
          <p:spPr bwMode="auto">
            <a:xfrm>
              <a:off x="6606856" y="2096688"/>
              <a:ext cx="1173396" cy="592120"/>
            </a:xfrm>
            <a:custGeom>
              <a:avLst/>
              <a:gdLst>
                <a:gd name="T0" fmla="*/ 0 w 306"/>
                <a:gd name="T1" fmla="*/ 153 h 153"/>
                <a:gd name="T2" fmla="*/ 153 w 306"/>
                <a:gd name="T3" fmla="*/ 0 h 153"/>
                <a:gd name="T4" fmla="*/ 306 w 30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53">
                  <a:moveTo>
                    <a:pt x="0" y="153"/>
                  </a:moveTo>
                  <a:cubicBezTo>
                    <a:pt x="0" y="68"/>
                    <a:pt x="69" y="0"/>
                    <a:pt x="153" y="0"/>
                  </a:cubicBezTo>
                  <a:cubicBezTo>
                    <a:pt x="238" y="0"/>
                    <a:pt x="306" y="68"/>
                    <a:pt x="306" y="153"/>
                  </a:cubicBezTo>
                </a:path>
              </a:pathLst>
            </a:custGeom>
            <a:noFill/>
            <a:ln w="53975" cap="rnd">
              <a:solidFill>
                <a:schemeClr val="bg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125" name="Oval 12"/>
          <p:cNvSpPr>
            <a:spLocks noChangeAspect="1"/>
          </p:cNvSpPr>
          <p:nvPr/>
        </p:nvSpPr>
        <p:spPr>
          <a:xfrm>
            <a:off x="399183" y="1957130"/>
            <a:ext cx="722552" cy="722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142" name="Group 37"/>
          <p:cNvGrpSpPr/>
          <p:nvPr/>
        </p:nvGrpSpPr>
        <p:grpSpPr>
          <a:xfrm rot="18900000">
            <a:off x="542629" y="2120909"/>
            <a:ext cx="400350" cy="399029"/>
            <a:chOff x="-15875" y="-1587"/>
            <a:chExt cx="4014788" cy="4000501"/>
          </a:xfrm>
          <a:solidFill>
            <a:schemeClr val="bg1"/>
          </a:solidFill>
        </p:grpSpPr>
        <p:sp>
          <p:nvSpPr>
            <p:cNvPr id="143" name="Freeform 5"/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avLst/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4" name="Freeform 6"/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5" name="Freeform 7"/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avLst/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6" name="Freeform 8"/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avLst/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7" name="Oval 9"/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48" name="Oval 10"/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187" name="Oval 13"/>
          <p:cNvSpPr>
            <a:spLocks noChangeAspect="1"/>
          </p:cNvSpPr>
          <p:nvPr/>
        </p:nvSpPr>
        <p:spPr>
          <a:xfrm>
            <a:off x="1331713" y="2693305"/>
            <a:ext cx="805346" cy="8055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188" name="Group 44"/>
          <p:cNvGrpSpPr/>
          <p:nvPr/>
        </p:nvGrpSpPr>
        <p:grpSpPr>
          <a:xfrm>
            <a:off x="1565872" y="2899682"/>
            <a:ext cx="377002" cy="354640"/>
            <a:chOff x="-1587" y="-3175"/>
            <a:chExt cx="506412" cy="476250"/>
          </a:xfrm>
          <a:solidFill>
            <a:schemeClr val="bg1"/>
          </a:solidFill>
        </p:grpSpPr>
        <p:sp>
          <p:nvSpPr>
            <p:cNvPr id="189" name="Oval 14"/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190" name="Freeform 15"/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197" name="Oval 15"/>
          <p:cNvSpPr>
            <a:spLocks noChangeAspect="1"/>
          </p:cNvSpPr>
          <p:nvPr/>
        </p:nvSpPr>
        <p:spPr>
          <a:xfrm>
            <a:off x="2390107" y="1749556"/>
            <a:ext cx="805346" cy="8055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198" name="Group 55"/>
          <p:cNvGrpSpPr/>
          <p:nvPr/>
        </p:nvGrpSpPr>
        <p:grpSpPr>
          <a:xfrm>
            <a:off x="2658529" y="1921116"/>
            <a:ext cx="284307" cy="415693"/>
            <a:chOff x="527333" y="1217552"/>
            <a:chExt cx="175409" cy="256405"/>
          </a:xfrm>
          <a:solidFill>
            <a:schemeClr val="bg1"/>
          </a:solidFill>
        </p:grpSpPr>
        <p:sp>
          <p:nvSpPr>
            <p:cNvPr id="199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200" name="Freeform 80"/>
            <p:cNvSpPr>
              <a:spLocks/>
            </p:cNvSpPr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201" name="Oval 16"/>
          <p:cNvSpPr>
            <a:spLocks noChangeAspect="1"/>
          </p:cNvSpPr>
          <p:nvPr/>
        </p:nvSpPr>
        <p:spPr>
          <a:xfrm>
            <a:off x="3574012" y="2768615"/>
            <a:ext cx="805346" cy="8055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  <a:latin typeface="Raleway"/>
                <a:cs typeface="Raleway"/>
              </a:rPr>
              <a:t>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202" name="Group 47"/>
          <p:cNvGrpSpPr/>
          <p:nvPr/>
        </p:nvGrpSpPr>
        <p:grpSpPr>
          <a:xfrm>
            <a:off x="3790168" y="2927124"/>
            <a:ext cx="415359" cy="415648"/>
            <a:chOff x="-1587" y="-3175"/>
            <a:chExt cx="3670300" cy="3671888"/>
          </a:xfrm>
          <a:solidFill>
            <a:schemeClr val="bg1"/>
          </a:solidFill>
        </p:grpSpPr>
        <p:sp>
          <p:nvSpPr>
            <p:cNvPr id="203" name="Freeform 24"/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204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205" name="Oval 16"/>
          <p:cNvSpPr>
            <a:spLocks noChangeAspect="1"/>
          </p:cNvSpPr>
          <p:nvPr/>
        </p:nvSpPr>
        <p:spPr>
          <a:xfrm>
            <a:off x="4868980" y="1878385"/>
            <a:ext cx="805346" cy="8055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  <a:latin typeface="Raleway"/>
                <a:cs typeface="Raleway"/>
              </a:rPr>
              <a:t></a:t>
            </a:r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09" name="Oval 13"/>
          <p:cNvSpPr>
            <a:spLocks noChangeAspect="1"/>
          </p:cNvSpPr>
          <p:nvPr/>
        </p:nvSpPr>
        <p:spPr>
          <a:xfrm>
            <a:off x="6125401" y="2626014"/>
            <a:ext cx="805346" cy="8055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213" name="AutoShape 19"/>
          <p:cNvSpPr>
            <a:spLocks/>
          </p:cNvSpPr>
          <p:nvPr/>
        </p:nvSpPr>
        <p:spPr bwMode="auto">
          <a:xfrm>
            <a:off x="6364157" y="2858369"/>
            <a:ext cx="327719" cy="32780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23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4" name="AutoShape 20"/>
          <p:cNvSpPr>
            <a:spLocks/>
          </p:cNvSpPr>
          <p:nvPr/>
        </p:nvSpPr>
        <p:spPr bwMode="auto">
          <a:xfrm>
            <a:off x="5113954" y="2099017"/>
            <a:ext cx="329032" cy="3278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23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16" name="Oval 12"/>
          <p:cNvSpPr>
            <a:spLocks noChangeAspect="1"/>
          </p:cNvSpPr>
          <p:nvPr/>
        </p:nvSpPr>
        <p:spPr>
          <a:xfrm>
            <a:off x="7433726" y="2638853"/>
            <a:ext cx="722552" cy="722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3" tIns="91422" rIns="182843" bIns="914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grpSp>
        <p:nvGrpSpPr>
          <p:cNvPr id="217" name="Group 55"/>
          <p:cNvGrpSpPr/>
          <p:nvPr/>
        </p:nvGrpSpPr>
        <p:grpSpPr>
          <a:xfrm>
            <a:off x="7668088" y="2787287"/>
            <a:ext cx="284307" cy="415693"/>
            <a:chOff x="527333" y="1217552"/>
            <a:chExt cx="175409" cy="256405"/>
          </a:xfrm>
          <a:solidFill>
            <a:schemeClr val="bg1"/>
          </a:solidFill>
        </p:grpSpPr>
        <p:sp>
          <p:nvSpPr>
            <p:cNvPr id="218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000" dirty="0">
                <a:latin typeface="Raleway Light"/>
              </a:endParaRPr>
            </a:p>
          </p:txBody>
        </p:sp>
      </p:grpSp>
      <p:sp>
        <p:nvSpPr>
          <p:cNvPr id="220" name="Text Placeholder 33"/>
          <p:cNvSpPr txBox="1">
            <a:spLocks/>
          </p:cNvSpPr>
          <p:nvPr/>
        </p:nvSpPr>
        <p:spPr>
          <a:xfrm>
            <a:off x="3386096" y="3797360"/>
            <a:ext cx="1156566" cy="51643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  <a:t>ICT Platform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2" name="Text Placeholder 33"/>
          <p:cNvSpPr txBox="1">
            <a:spLocks/>
          </p:cNvSpPr>
          <p:nvPr/>
        </p:nvSpPr>
        <p:spPr>
          <a:xfrm>
            <a:off x="6003125" y="3700313"/>
            <a:ext cx="1156566" cy="51643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latin typeface="+mj-lt"/>
                <a:cs typeface="Raleway"/>
              </a:rPr>
              <a:t>Partners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3" name="Text Placeholder 33"/>
          <p:cNvSpPr txBox="1">
            <a:spLocks/>
          </p:cNvSpPr>
          <p:nvPr/>
        </p:nvSpPr>
        <p:spPr>
          <a:xfrm>
            <a:off x="170724" y="1584109"/>
            <a:ext cx="1156566" cy="51643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latin typeface="+mj-lt"/>
                <a:cs typeface="Raleway"/>
              </a:rPr>
              <a:t>Objectives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4" name="Text Placeholder 33"/>
          <p:cNvSpPr txBox="1">
            <a:spLocks/>
          </p:cNvSpPr>
          <p:nvPr/>
        </p:nvSpPr>
        <p:spPr>
          <a:xfrm>
            <a:off x="1992138" y="1415231"/>
            <a:ext cx="1622558" cy="542812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latin typeface="+mj-lt"/>
                <a:cs typeface="Raleway"/>
              </a:rPr>
              <a:t>Implementation</a:t>
            </a:r>
            <a:br>
              <a:rPr lang="en-AU" sz="1600" b="1" dirty="0">
                <a:solidFill>
                  <a:schemeClr val="tx2"/>
                </a:solidFill>
                <a:latin typeface="+mj-lt"/>
                <a:cs typeface="Raleway"/>
              </a:rPr>
            </a:br>
            <a:endParaRPr lang="en-AU" sz="1600" dirty="0">
              <a:solidFill>
                <a:schemeClr val="tx2"/>
              </a:solidFill>
              <a:latin typeface="+mj-lt"/>
              <a:cs typeface="Raleway"/>
            </a:endParaRPr>
          </a:p>
        </p:txBody>
      </p:sp>
      <p:sp>
        <p:nvSpPr>
          <p:cNvPr id="225" name="Text Placeholder 33"/>
          <p:cNvSpPr txBox="1">
            <a:spLocks/>
          </p:cNvSpPr>
          <p:nvPr/>
        </p:nvSpPr>
        <p:spPr>
          <a:xfrm>
            <a:off x="4696285" y="1508628"/>
            <a:ext cx="1156566" cy="451738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600" b="1" dirty="0">
                <a:latin typeface="+mj-lt"/>
                <a:cs typeface="Raleway"/>
              </a:rPr>
              <a:t>Pilots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5900"/>
            <a:r>
              <a:rPr lang="de-AT" dirty="0">
                <a:latin typeface="Trebuchet MS"/>
              </a:rPr>
              <a:t>PROCAREFUL PROJECT AGENDA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36997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B9AC744-CEBD-86B8-9F0E-3394B8E2E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4" b="52074"/>
          <a:stretch/>
        </p:blipFill>
        <p:spPr>
          <a:xfrm>
            <a:off x="-81280" y="3146156"/>
            <a:ext cx="9281160" cy="1997344"/>
          </a:xfrm>
          <a:prstGeom prst="rect">
            <a:avLst/>
          </a:prstGeom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3122D56F-124A-B4D2-1170-F5AA4391F3FC}"/>
              </a:ext>
            </a:extLst>
          </p:cNvPr>
          <p:cNvSpPr txBox="1">
            <a:spLocks/>
          </p:cNvSpPr>
          <p:nvPr/>
        </p:nvSpPr>
        <p:spPr>
          <a:xfrm>
            <a:off x="486944" y="614936"/>
            <a:ext cx="8159751" cy="14560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None/>
              <a:defRPr sz="3200" b="1" kern="1200" baseline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00"/>
              </a:lnSpc>
            </a:pPr>
            <a:r>
              <a:rPr lang="de-DE" sz="3000" dirty="0">
                <a:solidFill>
                  <a:schemeClr val="accent3"/>
                </a:solidFill>
                <a:latin typeface="Trebuchet MS"/>
              </a:rPr>
              <a:t>PROCAREFUL OBJECTIVES </a:t>
            </a:r>
            <a:endParaRPr lang="de-DE" sz="3000" dirty="0">
              <a:solidFill>
                <a:schemeClr val="accent3"/>
              </a:solidFill>
            </a:endParaRP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CFC1FC62-A31E-7746-FF5C-1219BDE1D06C}"/>
              </a:ext>
            </a:extLst>
          </p:cNvPr>
          <p:cNvSpPr txBox="1">
            <a:spLocks/>
          </p:cNvSpPr>
          <p:nvPr/>
        </p:nvSpPr>
        <p:spPr>
          <a:xfrm>
            <a:off x="522113" y="1389421"/>
            <a:ext cx="6775816" cy="147976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bg2"/>
              </a:buClr>
              <a:buFont typeface="Trebuchet MS" pitchFamily="34" charset="0"/>
              <a:buChar char="&gt;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0"/>
              </a:spcBef>
            </a:pP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To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enable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home</a:t>
            </a:r>
            <a:r>
              <a:rPr lang="de-DE" sz="2200" b="1" dirty="0">
                <a:solidFill>
                  <a:schemeClr val="tx1"/>
                </a:solidFill>
                <a:latin typeface="Trebuchet MS"/>
              </a:rPr>
              <a:t> care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providers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to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scale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up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their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services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for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older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and vulnerable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people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, </a:t>
            </a:r>
            <a:endParaRPr lang="it-IT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</a:pP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by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using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b="1" dirty="0">
                <a:solidFill>
                  <a:schemeClr val="tx1"/>
                </a:solidFill>
                <a:latin typeface="Trebuchet MS"/>
              </a:rPr>
              <a:t>ICT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solutions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based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on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Machine</a:t>
            </a:r>
            <a:r>
              <a:rPr lang="de-DE" sz="2200" b="1" dirty="0">
                <a:solidFill>
                  <a:schemeClr val="tx1"/>
                </a:solidFill>
                <a:latin typeface="Trebuchet MS"/>
              </a:rPr>
              <a:t> Learning 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and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Artificial</a:t>
            </a:r>
            <a:r>
              <a:rPr lang="de-DE" sz="2200" b="1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Intelligence</a:t>
            </a:r>
            <a:r>
              <a:rPr lang="de-DE" sz="2200" b="1" dirty="0">
                <a:solidFill>
                  <a:schemeClr val="tx1"/>
                </a:solidFill>
                <a:latin typeface="Trebuchet MS"/>
              </a:rPr>
              <a:t> 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to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move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 social and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health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 care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services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from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a </a:t>
            </a: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reactive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 </a:t>
            </a:r>
            <a:endParaRPr lang="it-IT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</a:pPr>
            <a:r>
              <a:rPr lang="de-DE" sz="2200" dirty="0" err="1">
                <a:solidFill>
                  <a:schemeClr val="tx1"/>
                </a:solidFill>
                <a:latin typeface="Trebuchet MS"/>
              </a:rPr>
              <a:t>to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 a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proactive</a:t>
            </a:r>
            <a:r>
              <a:rPr lang="de-DE" sz="2200" b="1" dirty="0">
                <a:solidFill>
                  <a:schemeClr val="tx1"/>
                </a:solidFill>
                <a:latin typeface="Trebuchet MS"/>
              </a:rPr>
              <a:t> </a:t>
            </a:r>
            <a:r>
              <a:rPr lang="de-DE" sz="2200" b="1" dirty="0" err="1">
                <a:solidFill>
                  <a:schemeClr val="tx1"/>
                </a:solidFill>
                <a:latin typeface="Trebuchet MS"/>
              </a:rPr>
              <a:t>approach</a:t>
            </a:r>
            <a:r>
              <a:rPr lang="de-DE" sz="2200" dirty="0">
                <a:solidFill>
                  <a:schemeClr val="tx1"/>
                </a:solidFill>
                <a:latin typeface="Trebuchet MS"/>
              </a:rPr>
              <a:t>. </a:t>
            </a:r>
            <a:endParaRPr lang="it-IT">
              <a:solidFill>
                <a:schemeClr val="tx1"/>
              </a:solidFill>
            </a:endParaRPr>
          </a:p>
          <a:p>
            <a:pPr marL="342900" indent="-342900" algn="l">
              <a:spcBef>
                <a:spcPts val="20"/>
              </a:spcBef>
              <a:buFont typeface="Arial" pitchFamily="18" charset="2"/>
              <a:buChar char="•"/>
            </a:pPr>
            <a:endParaRPr lang="de-DE" sz="2200" dirty="0">
              <a:solidFill>
                <a:schemeClr val="tx1"/>
              </a:solidFill>
              <a:latin typeface="Trebuchet MS"/>
            </a:endParaRPr>
          </a:p>
          <a:p>
            <a:pPr algn="l">
              <a:spcBef>
                <a:spcPts val="20"/>
              </a:spcBef>
            </a:pPr>
            <a:endParaRPr lang="de-DE" sz="2200" dirty="0">
              <a:solidFill>
                <a:schemeClr val="tx1"/>
              </a:solidFill>
              <a:latin typeface="Trebuchet MS"/>
            </a:endParaRPr>
          </a:p>
          <a:p>
            <a:pPr algn="l">
              <a:spcBef>
                <a:spcPts val="20"/>
              </a:spcBef>
            </a:pPr>
            <a:endParaRPr lang="de-DE" sz="2200" dirty="0">
              <a:solidFill>
                <a:schemeClr val="tx1"/>
              </a:solidFill>
            </a:endParaRPr>
          </a:p>
        </p:txBody>
      </p:sp>
      <p:cxnSp>
        <p:nvCxnSpPr>
          <p:cNvPr id="4" name="Gerade Verbindung 7">
            <a:extLst>
              <a:ext uri="{FF2B5EF4-FFF2-40B4-BE49-F238E27FC236}">
                <a16:creationId xmlns:a16="http://schemas.microsoft.com/office/drawing/2014/main" id="{604BE60B-55B3-3ADD-D074-6BE305B32693}"/>
              </a:ext>
            </a:extLst>
          </p:cNvPr>
          <p:cNvCxnSpPr>
            <a:cxnSpLocks/>
          </p:cNvCxnSpPr>
          <p:nvPr/>
        </p:nvCxnSpPr>
        <p:spPr>
          <a:xfrm>
            <a:off x="522113" y="1340407"/>
            <a:ext cx="28142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6">
            <a:extLst>
              <a:ext uri="{FF2B5EF4-FFF2-40B4-BE49-F238E27FC236}">
                <a16:creationId xmlns:a16="http://schemas.microsoft.com/office/drawing/2014/main" id="{0BFE03A3-A189-B8E1-2A63-8A23A610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671" y="204421"/>
            <a:ext cx="15811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39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53DB701B-F717-071B-C975-848B67AB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8" t="6455" r="53758" b="39912"/>
          <a:stretch/>
        </p:blipFill>
        <p:spPr>
          <a:xfrm>
            <a:off x="4995885" y="1435623"/>
            <a:ext cx="3492005" cy="327928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15900"/>
            <a:r>
              <a:rPr lang="en-US" dirty="0">
                <a:latin typeface="Trebuchet MS"/>
              </a:rPr>
              <a:t>PROCAREFUL PROJECT 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12524" y="1741683"/>
            <a:ext cx="7525867" cy="2408274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342900" indent="-342900">
              <a:buSzPct val="125000"/>
              <a:buFont typeface="Trebuchet MS" panose="020B0603020202020204" pitchFamily="34" charset="0"/>
              <a:buChar char="◦"/>
            </a:pPr>
            <a:r>
              <a:rPr lang="de-AT" b="1" dirty="0" err="1">
                <a:latin typeface="Trebuchet MS"/>
              </a:rPr>
              <a:t>Older</a:t>
            </a:r>
            <a:r>
              <a:rPr lang="de-AT" b="1" dirty="0">
                <a:latin typeface="Trebuchet MS"/>
              </a:rPr>
              <a:t> </a:t>
            </a:r>
            <a:r>
              <a:rPr lang="de-AT" b="1" dirty="0" err="1">
                <a:latin typeface="Trebuchet MS"/>
              </a:rPr>
              <a:t>people</a:t>
            </a:r>
            <a:r>
              <a:rPr lang="de-AT" dirty="0">
                <a:latin typeface="Trebuchet MS"/>
              </a:rPr>
              <a:t> at </a:t>
            </a:r>
            <a:r>
              <a:rPr lang="de-AT" dirty="0" err="1">
                <a:latin typeface="Trebuchet MS"/>
              </a:rPr>
              <a:t>risk</a:t>
            </a:r>
            <a:r>
              <a:rPr lang="de-AT" dirty="0">
                <a:latin typeface="Trebuchet MS"/>
              </a:rPr>
              <a:t> </a:t>
            </a:r>
            <a:r>
              <a:rPr lang="de-AT" dirty="0" err="1">
                <a:latin typeface="Trebuchet MS"/>
              </a:rPr>
              <a:t>of</a:t>
            </a:r>
            <a:r>
              <a:rPr lang="de-AT" dirty="0">
                <a:latin typeface="Trebuchet MS"/>
              </a:rPr>
              <a:t> </a:t>
            </a:r>
            <a:r>
              <a:rPr lang="de-AT" b="1" dirty="0">
                <a:latin typeface="Trebuchet MS"/>
              </a:rPr>
              <a:t>mental </a:t>
            </a:r>
            <a:r>
              <a:rPr lang="de-AT" b="1" dirty="0" err="1">
                <a:latin typeface="Trebuchet MS"/>
              </a:rPr>
              <a:t>health</a:t>
            </a:r>
            <a:endParaRPr lang="de-AT" dirty="0" err="1"/>
          </a:p>
          <a:p>
            <a:pPr>
              <a:spcBef>
                <a:spcPts val="1400"/>
              </a:spcBef>
              <a:spcAft>
                <a:spcPts val="1000"/>
              </a:spcAft>
              <a:buSzPct val="125000"/>
            </a:pPr>
            <a:r>
              <a:rPr lang="de-AT" b="1" dirty="0">
                <a:latin typeface="Trebuchet MS"/>
              </a:rPr>
              <a:t>    </a:t>
            </a:r>
            <a:r>
              <a:rPr lang="de-AT" b="1" dirty="0" err="1">
                <a:latin typeface="Trebuchet MS"/>
              </a:rPr>
              <a:t>illness</a:t>
            </a:r>
            <a:r>
              <a:rPr lang="de-AT" dirty="0">
                <a:latin typeface="Trebuchet MS"/>
              </a:rPr>
              <a:t> and </a:t>
            </a:r>
            <a:r>
              <a:rPr lang="de-AT" b="1" dirty="0" err="1">
                <a:latin typeface="Trebuchet MS"/>
              </a:rPr>
              <a:t>physical</a:t>
            </a:r>
            <a:r>
              <a:rPr lang="de-AT" b="1" dirty="0">
                <a:latin typeface="Trebuchet MS"/>
              </a:rPr>
              <a:t> </a:t>
            </a:r>
            <a:r>
              <a:rPr lang="de-AT" b="1" dirty="0" err="1">
                <a:latin typeface="Trebuchet MS"/>
              </a:rPr>
              <a:t>decline</a:t>
            </a:r>
            <a:r>
              <a:rPr lang="de-AT" dirty="0">
                <a:latin typeface="Trebuchet MS"/>
              </a:rPr>
              <a:t> </a:t>
            </a:r>
            <a:endParaRPr lang="de-AT"/>
          </a:p>
          <a:p>
            <a:pPr marL="342900" indent="-342900">
              <a:spcBef>
                <a:spcPts val="1400"/>
              </a:spcBef>
              <a:spcAft>
                <a:spcPts val="1000"/>
              </a:spcAft>
              <a:buSzPct val="125000"/>
              <a:buFont typeface="Trebuchet MS" panose="020B0603020202020204" pitchFamily="34" charset="0"/>
              <a:buChar char="◦"/>
            </a:pPr>
            <a:r>
              <a:rPr lang="de-AT" b="1" dirty="0" err="1">
                <a:latin typeface="Trebuchet MS"/>
              </a:rPr>
              <a:t>Carers</a:t>
            </a:r>
            <a:r>
              <a:rPr lang="de-AT" b="1" dirty="0">
                <a:latin typeface="Trebuchet MS"/>
              </a:rPr>
              <a:t> </a:t>
            </a:r>
          </a:p>
          <a:p>
            <a:pPr marL="342900" indent="-342900">
              <a:spcBef>
                <a:spcPts val="1400"/>
              </a:spcBef>
              <a:spcAft>
                <a:spcPts val="1000"/>
              </a:spcAft>
              <a:buSzPct val="125000"/>
              <a:buFont typeface="Trebuchet MS" panose="020B0603020202020204" pitchFamily="34" charset="0"/>
              <a:buChar char="◦"/>
            </a:pPr>
            <a:r>
              <a:rPr lang="de-AT" b="1" err="1">
                <a:latin typeface="Trebuchet MS"/>
              </a:rPr>
              <a:t>Practitioners</a:t>
            </a:r>
            <a:r>
              <a:rPr lang="de-AT" b="1" dirty="0">
                <a:latin typeface="Trebuchet MS"/>
              </a:rPr>
              <a:t> </a:t>
            </a:r>
            <a:endParaRPr lang="de-AT" b="1" dirty="0"/>
          </a:p>
          <a:p>
            <a:pPr marL="342900" indent="-342900">
              <a:buSzPct val="125000"/>
              <a:buFont typeface="Trebuchet MS" panose="020B0603020202020204" pitchFamily="34" charset="0"/>
              <a:buChar char="◦"/>
            </a:pPr>
            <a:r>
              <a:rPr lang="de-AT" b="1" dirty="0">
                <a:latin typeface="Trebuchet MS"/>
              </a:rPr>
              <a:t>Policy </a:t>
            </a:r>
            <a:r>
              <a:rPr lang="de-AT" b="1" err="1">
                <a:latin typeface="Trebuchet MS"/>
              </a:rPr>
              <a:t>makers</a:t>
            </a:r>
            <a:r>
              <a:rPr lang="de-AT" b="1" dirty="0">
                <a:latin typeface="Trebuchet MS"/>
              </a:rPr>
              <a:t> </a:t>
            </a:r>
          </a:p>
          <a:p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latin typeface="Trebuchet MS"/>
              </a:rPr>
              <a:t>Target people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08910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21201E-DBB2-D951-5AED-C6DCBE21E315}"/>
              </a:ext>
            </a:extLst>
          </p:cNvPr>
          <p:cNvSpPr txBox="1"/>
          <p:nvPr/>
        </p:nvSpPr>
        <p:spPr>
          <a:xfrm>
            <a:off x="257968" y="297656"/>
            <a:ext cx="4762500" cy="7739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794" tIns="38397" rIns="76794" bIns="383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sz="22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5C16FF5A-B73F-E974-12CF-9C168BD5355B}"/>
              </a:ext>
            </a:extLst>
          </p:cNvPr>
          <p:cNvSpPr txBox="1">
            <a:spLocks/>
          </p:cNvSpPr>
          <p:nvPr/>
        </p:nvSpPr>
        <p:spPr>
          <a:xfrm>
            <a:off x="-4761" y="294032"/>
            <a:ext cx="6596948" cy="51450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216000" algn="l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215900"/>
            <a:r>
              <a:rPr lang="en-US" dirty="0">
                <a:latin typeface="Trebuchet MS"/>
              </a:rPr>
              <a:t>PROCAREFUL PROJECT 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002FB9-7BB3-A3EA-24DE-04A9ACC6D774}"/>
              </a:ext>
            </a:extLst>
          </p:cNvPr>
          <p:cNvSpPr txBox="1"/>
          <p:nvPr/>
        </p:nvSpPr>
        <p:spPr>
          <a:xfrm>
            <a:off x="261779" y="909008"/>
            <a:ext cx="8361152" cy="5084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794" tIns="38397" rIns="76794" bIns="383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PROCAREFUL work plan</a:t>
            </a:r>
            <a:endParaRPr lang="it-IT" sz="2800" dirty="0">
              <a:solidFill>
                <a:schemeClr val="accent3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FFFE7C-3993-2525-A1F6-984324257EE4}"/>
              </a:ext>
            </a:extLst>
          </p:cNvPr>
          <p:cNvSpPr txBox="1"/>
          <p:nvPr/>
        </p:nvSpPr>
        <p:spPr>
          <a:xfrm>
            <a:off x="840850" y="1664253"/>
            <a:ext cx="3591568" cy="1000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794" tIns="38397" rIns="76794" bIns="383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AT" sz="2000" b="1" dirty="0">
                <a:latin typeface="Trebuchet MS"/>
              </a:rPr>
              <a:t>Benchmarking </a:t>
            </a:r>
            <a:r>
              <a:rPr lang="de-AT" sz="2000" dirty="0">
                <a:latin typeface="Trebuchet MS"/>
              </a:rPr>
              <a:t>and </a:t>
            </a:r>
            <a:r>
              <a:rPr lang="de-AT" sz="2000" b="1" dirty="0" err="1">
                <a:latin typeface="Trebuchet MS"/>
              </a:rPr>
              <a:t>ranking</a:t>
            </a:r>
            <a:r>
              <a:rPr lang="de-AT" sz="2000" b="1" dirty="0">
                <a:latin typeface="Trebuchet MS"/>
              </a:rPr>
              <a:t> </a:t>
            </a:r>
            <a:endParaRPr lang="it-IT" sz="2000" b="1" dirty="0">
              <a:solidFill>
                <a:srgbClr val="90ABB1"/>
              </a:solidFill>
              <a:latin typeface="Trebuchet MS" pitchFamily="34" charset="0"/>
            </a:endParaRPr>
          </a:p>
          <a:p>
            <a:pPr algn="r"/>
            <a:r>
              <a:rPr lang="de-AT" sz="2000" dirty="0" err="1">
                <a:latin typeface="Trebuchet MS"/>
              </a:rPr>
              <a:t>of</a:t>
            </a:r>
            <a:r>
              <a:rPr lang="de-AT" sz="2000" dirty="0">
                <a:latin typeface="Trebuchet MS"/>
              </a:rPr>
              <a:t> </a:t>
            </a:r>
            <a:r>
              <a:rPr lang="de-AT" sz="2000" dirty="0" err="1">
                <a:latin typeface="Trebuchet MS"/>
              </a:rPr>
              <a:t>existing</a:t>
            </a:r>
            <a:r>
              <a:rPr lang="de-AT" sz="2000" dirty="0">
                <a:latin typeface="Trebuchet MS"/>
              </a:rPr>
              <a:t> e-care and </a:t>
            </a:r>
            <a:endParaRPr lang="it-IT" sz="2000" b="1" dirty="0">
              <a:solidFill>
                <a:srgbClr val="90ABB1"/>
              </a:solidFill>
              <a:latin typeface="Trebuchet MS" pitchFamily="34" charset="0"/>
            </a:endParaRPr>
          </a:p>
          <a:p>
            <a:pPr algn="r"/>
            <a:r>
              <a:rPr lang="de-AT" sz="2000" dirty="0">
                <a:latin typeface="Trebuchet MS"/>
              </a:rPr>
              <a:t>m-</a:t>
            </a:r>
            <a:r>
              <a:rPr lang="de-AT" sz="2000" dirty="0" err="1">
                <a:latin typeface="Trebuchet MS"/>
              </a:rPr>
              <a:t>health</a:t>
            </a:r>
            <a:r>
              <a:rPr lang="de-AT" sz="2000" dirty="0">
                <a:latin typeface="Trebuchet MS"/>
              </a:rPr>
              <a:t> </a:t>
            </a:r>
            <a:r>
              <a:rPr lang="de-AT" sz="2000" dirty="0" err="1">
                <a:latin typeface="Trebuchet MS"/>
              </a:rPr>
              <a:t>solutions</a:t>
            </a:r>
            <a:r>
              <a:rPr lang="de-AT" sz="2000" dirty="0">
                <a:latin typeface="Trebuchet MS"/>
              </a:rPr>
              <a:t> </a:t>
            </a:r>
            <a:endParaRPr lang="it-IT" sz="20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E8A38C-4EF4-F28A-8A14-F65F4C06F755}"/>
              </a:ext>
            </a:extLst>
          </p:cNvPr>
          <p:cNvSpPr txBox="1"/>
          <p:nvPr/>
        </p:nvSpPr>
        <p:spPr>
          <a:xfrm>
            <a:off x="4514490" y="2167310"/>
            <a:ext cx="4628609" cy="1308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794" tIns="38397" rIns="76794" bIns="383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AT" sz="2000" b="1" dirty="0">
                <a:latin typeface="Trebuchet MS"/>
              </a:rPr>
              <a:t>Co-design </a:t>
            </a:r>
            <a:r>
              <a:rPr lang="de-AT" sz="2000" b="1" dirty="0" err="1">
                <a:latin typeface="Trebuchet MS"/>
              </a:rPr>
              <a:t>activities</a:t>
            </a:r>
            <a:r>
              <a:rPr lang="de-AT" sz="2000" b="1" dirty="0">
                <a:latin typeface="Trebuchet MS"/>
              </a:rPr>
              <a:t> </a:t>
            </a:r>
            <a:r>
              <a:rPr lang="de-AT" sz="2000" b="1" dirty="0" err="1">
                <a:latin typeface="Trebuchet MS"/>
              </a:rPr>
              <a:t>with</a:t>
            </a:r>
            <a:r>
              <a:rPr lang="de-AT" sz="2000" b="1" dirty="0">
                <a:latin typeface="Trebuchet MS"/>
              </a:rPr>
              <a:t> </a:t>
            </a:r>
            <a:r>
              <a:rPr lang="de-AT" sz="2000" b="1" dirty="0" err="1">
                <a:latin typeface="Trebuchet MS"/>
              </a:rPr>
              <a:t>key</a:t>
            </a:r>
            <a:r>
              <a:rPr lang="de-AT" sz="2000" b="1" dirty="0">
                <a:latin typeface="Trebuchet MS"/>
              </a:rPr>
              <a:t> </a:t>
            </a:r>
            <a:r>
              <a:rPr lang="de-AT" sz="2000" b="1" dirty="0" err="1">
                <a:latin typeface="Trebuchet MS"/>
              </a:rPr>
              <a:t>stakeholders</a:t>
            </a:r>
            <a:r>
              <a:rPr lang="de-AT" sz="2000" dirty="0">
                <a:latin typeface="Trebuchet MS"/>
              </a:rPr>
              <a:t> </a:t>
            </a:r>
            <a:r>
              <a:rPr lang="de-AT" sz="2000" dirty="0" err="1">
                <a:latin typeface="Trebuchet MS"/>
              </a:rPr>
              <a:t>to</a:t>
            </a:r>
            <a:r>
              <a:rPr lang="de-AT" sz="2000" dirty="0">
                <a:latin typeface="Trebuchet MS"/>
              </a:rPr>
              <a:t> design an hybrid </a:t>
            </a:r>
          </a:p>
          <a:p>
            <a:r>
              <a:rPr lang="de-AT" sz="2000" dirty="0">
                <a:latin typeface="Trebuchet MS"/>
              </a:rPr>
              <a:t>care </a:t>
            </a:r>
            <a:r>
              <a:rPr lang="de-AT" sz="2000" dirty="0" err="1">
                <a:latin typeface="Trebuchet MS"/>
              </a:rPr>
              <a:t>model</a:t>
            </a:r>
            <a:r>
              <a:rPr lang="de-AT" sz="2000" dirty="0">
                <a:latin typeface="Trebuchet MS"/>
              </a:rPr>
              <a:t> </a:t>
            </a:r>
            <a:r>
              <a:rPr lang="de-AT" sz="2000" dirty="0" err="1">
                <a:latin typeface="Trebuchet MS"/>
              </a:rPr>
              <a:t>that</a:t>
            </a:r>
            <a:r>
              <a:rPr lang="de-AT" sz="2000" dirty="0">
                <a:latin typeface="Trebuchet MS"/>
              </a:rPr>
              <a:t> </a:t>
            </a:r>
            <a:r>
              <a:rPr lang="de-AT" sz="2000" dirty="0" err="1">
                <a:latin typeface="Trebuchet MS"/>
              </a:rPr>
              <a:t>can</a:t>
            </a:r>
            <a:r>
              <a:rPr lang="de-AT" sz="2000" dirty="0">
                <a:latin typeface="Trebuchet MS"/>
              </a:rPr>
              <a:t> </a:t>
            </a:r>
            <a:r>
              <a:rPr lang="de-AT" sz="2000" dirty="0" err="1">
                <a:latin typeface="Trebuchet MS"/>
              </a:rPr>
              <a:t>be</a:t>
            </a:r>
            <a:r>
              <a:rPr lang="de-AT" sz="2000" dirty="0">
                <a:latin typeface="Trebuchet MS"/>
              </a:rPr>
              <a:t> </a:t>
            </a:r>
            <a:r>
              <a:rPr lang="de-AT" sz="2000" dirty="0" err="1">
                <a:latin typeface="Trebuchet MS"/>
              </a:rPr>
              <a:t>contextualized</a:t>
            </a:r>
            <a:r>
              <a:rPr lang="de-AT" sz="2000" dirty="0">
                <a:latin typeface="Trebuchet MS"/>
              </a:rPr>
              <a:t> in different rural CE </a:t>
            </a:r>
            <a:r>
              <a:rPr lang="de-AT" sz="2000" dirty="0" err="1">
                <a:latin typeface="Trebuchet MS"/>
              </a:rPr>
              <a:t>areas</a:t>
            </a:r>
            <a:endParaRPr lang="de-AT" sz="2000" dirty="0">
              <a:latin typeface="Trebuchet M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413D1B-D3D5-9444-64C8-D4FD4C06BC87}"/>
              </a:ext>
            </a:extLst>
          </p:cNvPr>
          <p:cNvSpPr txBox="1"/>
          <p:nvPr/>
        </p:nvSpPr>
        <p:spPr>
          <a:xfrm>
            <a:off x="1087887" y="3302674"/>
            <a:ext cx="3256471" cy="1000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794" tIns="38397" rIns="76794" bIns="383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AT" sz="2000" b="1" dirty="0" err="1">
                <a:ea typeface="+mn-lt"/>
                <a:cs typeface="+mn-lt"/>
              </a:rPr>
              <a:t>Testing</a:t>
            </a:r>
            <a:r>
              <a:rPr lang="de-AT" sz="2000" b="1" dirty="0">
                <a:ea typeface="+mn-lt"/>
                <a:cs typeface="+mn-lt"/>
              </a:rPr>
              <a:t> </a:t>
            </a:r>
            <a:r>
              <a:rPr lang="de-AT" sz="2000" dirty="0" err="1">
                <a:ea typeface="+mn-lt"/>
                <a:cs typeface="+mn-lt"/>
              </a:rPr>
              <a:t>of</a:t>
            </a:r>
            <a:r>
              <a:rPr lang="de-AT" sz="2000" dirty="0">
                <a:ea typeface="+mn-lt"/>
                <a:cs typeface="+mn-lt"/>
              </a:rPr>
              <a:t> </a:t>
            </a:r>
            <a:r>
              <a:rPr lang="de-AT" sz="2000" dirty="0" err="1">
                <a:ea typeface="+mn-lt"/>
                <a:cs typeface="+mn-lt"/>
              </a:rPr>
              <a:t>the</a:t>
            </a:r>
            <a:r>
              <a:rPr lang="de-AT" sz="2000" dirty="0">
                <a:ea typeface="+mn-lt"/>
                <a:cs typeface="+mn-lt"/>
              </a:rPr>
              <a:t> </a:t>
            </a:r>
            <a:endParaRPr lang="it-IT" sz="2000" dirty="0">
              <a:ea typeface="+mn-lt"/>
              <a:cs typeface="+mn-lt"/>
            </a:endParaRPr>
          </a:p>
          <a:p>
            <a:pPr algn="r"/>
            <a:r>
              <a:rPr lang="de-AT" sz="2000" dirty="0">
                <a:ea typeface="+mn-lt"/>
                <a:cs typeface="+mn-lt"/>
              </a:rPr>
              <a:t>PROCAREFUL Model and ICT </a:t>
            </a:r>
            <a:r>
              <a:rPr lang="de-AT" sz="2000" dirty="0" err="1">
                <a:ea typeface="+mn-lt"/>
                <a:cs typeface="+mn-lt"/>
              </a:rPr>
              <a:t>Platform</a:t>
            </a:r>
            <a:r>
              <a:rPr lang="de-AT" sz="2000" dirty="0">
                <a:ea typeface="+mn-lt"/>
                <a:cs typeface="+mn-lt"/>
              </a:rPr>
              <a:t> </a:t>
            </a:r>
            <a:endParaRPr lang="it-IT" sz="20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74FEEA-BFB2-BF6F-DA6C-3CC128C1F2C3}"/>
              </a:ext>
            </a:extLst>
          </p:cNvPr>
          <p:cNvSpPr txBox="1"/>
          <p:nvPr/>
        </p:nvSpPr>
        <p:spPr>
          <a:xfrm>
            <a:off x="4575744" y="3893642"/>
            <a:ext cx="3610663" cy="1000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794" tIns="38397" rIns="76794" bIns="383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AT" sz="2000" b="1" dirty="0">
                <a:ea typeface="+mn-lt"/>
                <a:cs typeface="+mn-lt"/>
              </a:rPr>
              <a:t>Policy </a:t>
            </a:r>
            <a:r>
              <a:rPr lang="de-AT" sz="2000" b="1" dirty="0" err="1">
                <a:ea typeface="+mn-lt"/>
                <a:cs typeface="+mn-lt"/>
              </a:rPr>
              <a:t>strategy</a:t>
            </a:r>
            <a:r>
              <a:rPr lang="de-AT" sz="2000" dirty="0">
                <a:ea typeface="+mn-lt"/>
                <a:cs typeface="+mn-lt"/>
              </a:rPr>
              <a:t> </a:t>
            </a:r>
            <a:r>
              <a:rPr lang="de-AT" sz="2000" dirty="0" err="1">
                <a:ea typeface="+mn-lt"/>
                <a:cs typeface="+mn-lt"/>
              </a:rPr>
              <a:t>for</a:t>
            </a:r>
            <a:r>
              <a:rPr lang="de-AT" sz="2000" dirty="0">
                <a:ea typeface="+mn-lt"/>
                <a:cs typeface="+mn-lt"/>
              </a:rPr>
              <a:t> </a:t>
            </a:r>
            <a:r>
              <a:rPr lang="de-AT" sz="2000" dirty="0" err="1">
                <a:ea typeface="+mn-lt"/>
                <a:cs typeface="+mn-lt"/>
              </a:rPr>
              <a:t>the</a:t>
            </a:r>
            <a:r>
              <a:rPr lang="de-AT" sz="2000" dirty="0">
                <a:ea typeface="+mn-lt"/>
                <a:cs typeface="+mn-lt"/>
              </a:rPr>
              <a:t> hybrid </a:t>
            </a:r>
            <a:r>
              <a:rPr lang="de-AT" sz="2000" dirty="0" err="1">
                <a:ea typeface="+mn-lt"/>
                <a:cs typeface="+mn-lt"/>
              </a:rPr>
              <a:t>home</a:t>
            </a:r>
            <a:r>
              <a:rPr lang="de-AT" sz="2000" dirty="0">
                <a:ea typeface="+mn-lt"/>
                <a:cs typeface="+mn-lt"/>
              </a:rPr>
              <a:t> care </a:t>
            </a:r>
            <a:r>
              <a:rPr lang="de-AT" sz="2000" dirty="0" err="1">
                <a:ea typeface="+mn-lt"/>
                <a:cs typeface="+mn-lt"/>
              </a:rPr>
              <a:t>model</a:t>
            </a:r>
            <a:r>
              <a:rPr lang="de-AT" sz="2000" dirty="0">
                <a:ea typeface="+mn-lt"/>
                <a:cs typeface="+mn-lt"/>
              </a:rPr>
              <a:t> </a:t>
            </a:r>
            <a:r>
              <a:rPr lang="de-AT" sz="2000" dirty="0" err="1">
                <a:ea typeface="+mn-lt"/>
                <a:cs typeface="+mn-lt"/>
              </a:rPr>
              <a:t>adoption</a:t>
            </a:r>
            <a:r>
              <a:rPr lang="de-AT" sz="2000" dirty="0">
                <a:ea typeface="+mn-lt"/>
                <a:cs typeface="+mn-lt"/>
              </a:rPr>
              <a:t> in </a:t>
            </a:r>
            <a:r>
              <a:rPr lang="de-AT" sz="2000" dirty="0" err="1">
                <a:ea typeface="+mn-lt"/>
                <a:cs typeface="+mn-lt"/>
              </a:rPr>
              <a:t>the</a:t>
            </a:r>
            <a:r>
              <a:rPr lang="de-AT" sz="2000" dirty="0">
                <a:ea typeface="+mn-lt"/>
                <a:cs typeface="+mn-lt"/>
              </a:rPr>
              <a:t> CE </a:t>
            </a:r>
            <a:r>
              <a:rPr lang="de-AT" sz="2000" dirty="0" err="1">
                <a:ea typeface="+mn-lt"/>
                <a:cs typeface="+mn-lt"/>
              </a:rPr>
              <a:t>area</a:t>
            </a:r>
            <a:r>
              <a:rPr lang="de-AT" sz="2000" dirty="0">
                <a:ea typeface="+mn-lt"/>
                <a:cs typeface="+mn-lt"/>
              </a:rPr>
              <a:t> 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48974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15900"/>
            <a:r>
              <a:rPr lang="en-US" dirty="0">
                <a:latin typeface="Trebuchet MS"/>
              </a:rPr>
              <a:t>PROCAREFUL PROJECT 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95351" y="1001413"/>
            <a:ext cx="8434186" cy="56304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latin typeface="Trebuchet MS"/>
              </a:rPr>
              <a:t>PROCAREFUL ICT platform</a:t>
            </a: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5FD6CA-158A-8557-828A-3BD440365C8A}"/>
              </a:ext>
            </a:extLst>
          </p:cNvPr>
          <p:cNvSpPr txBox="1"/>
          <p:nvPr/>
        </p:nvSpPr>
        <p:spPr>
          <a:xfrm>
            <a:off x="257145" y="1701395"/>
            <a:ext cx="8034846" cy="1114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794" tIns="38397" rIns="76794" bIns="3839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200" dirty="0">
                <a:latin typeface="Trebuchet MS"/>
                <a:cs typeface="Raleway"/>
              </a:rPr>
              <a:t>The ICT </a:t>
            </a:r>
            <a:r>
              <a:rPr lang="it-IT" sz="2200" dirty="0" err="1">
                <a:latin typeface="Trebuchet MS"/>
                <a:cs typeface="Raleway"/>
              </a:rPr>
              <a:t>platform</a:t>
            </a:r>
            <a:r>
              <a:rPr lang="it-IT" sz="2200" dirty="0">
                <a:latin typeface="Trebuchet MS"/>
                <a:cs typeface="Raleway"/>
              </a:rPr>
              <a:t>, </a:t>
            </a:r>
            <a:r>
              <a:rPr lang="it-IT" sz="2200" dirty="0" err="1">
                <a:latin typeface="Trebuchet MS"/>
                <a:cs typeface="Raleway"/>
              </a:rPr>
              <a:t>supported</a:t>
            </a:r>
            <a:r>
              <a:rPr lang="it-IT" sz="2200" dirty="0">
                <a:latin typeface="Trebuchet MS"/>
                <a:cs typeface="Raleway"/>
              </a:rPr>
              <a:t> by </a:t>
            </a:r>
            <a:r>
              <a:rPr lang="it-IT" sz="2200" b="1" dirty="0">
                <a:latin typeface="Trebuchet MS"/>
                <a:cs typeface="Raleway"/>
              </a:rPr>
              <a:t>Machine Learning </a:t>
            </a:r>
            <a:r>
              <a:rPr lang="it-IT" sz="2200" dirty="0">
                <a:latin typeface="Trebuchet MS"/>
                <a:cs typeface="Raleway"/>
              </a:rPr>
              <a:t>and </a:t>
            </a:r>
            <a:r>
              <a:rPr lang="it-IT" sz="2200" b="1" dirty="0" err="1">
                <a:latin typeface="Trebuchet MS"/>
                <a:cs typeface="Raleway"/>
              </a:rPr>
              <a:t>Artificial</a:t>
            </a:r>
            <a:r>
              <a:rPr lang="it-IT" sz="2200" b="1" dirty="0">
                <a:latin typeface="Trebuchet MS"/>
                <a:cs typeface="Raleway"/>
              </a:rPr>
              <a:t> Intelligence </a:t>
            </a:r>
            <a:r>
              <a:rPr lang="it-IT" sz="2200" dirty="0" err="1">
                <a:latin typeface="Trebuchet MS"/>
                <a:cs typeface="Raleway"/>
              </a:rPr>
              <a:t>will</a:t>
            </a:r>
            <a:r>
              <a:rPr lang="it-IT" sz="2200" dirty="0">
                <a:latin typeface="Trebuchet MS"/>
                <a:cs typeface="Raleway"/>
              </a:rPr>
              <a:t> take </a:t>
            </a:r>
            <a:r>
              <a:rPr lang="it-IT" sz="2200" dirty="0" err="1">
                <a:latin typeface="Trebuchet MS"/>
                <a:cs typeface="Raleway"/>
              </a:rPr>
              <a:t>into</a:t>
            </a:r>
            <a:r>
              <a:rPr lang="it-IT" sz="2200" dirty="0">
                <a:latin typeface="Trebuchet MS"/>
                <a:cs typeface="Raleway"/>
              </a:rPr>
              <a:t> account inputs from co-design activities to </a:t>
            </a:r>
            <a:r>
              <a:rPr lang="it-IT" sz="2200" dirty="0" err="1">
                <a:latin typeface="Trebuchet MS"/>
                <a:cs typeface="Raleway"/>
              </a:rPr>
              <a:t>allow</a:t>
            </a:r>
            <a:r>
              <a:rPr lang="it-IT" sz="2200" dirty="0">
                <a:latin typeface="Trebuchet MS"/>
                <a:cs typeface="Raleway"/>
              </a:rPr>
              <a:t> the delivery of </a:t>
            </a:r>
            <a:r>
              <a:rPr lang="it-IT" sz="2200" dirty="0" err="1">
                <a:latin typeface="Trebuchet MS"/>
                <a:cs typeface="Raleway"/>
              </a:rPr>
              <a:t>hybrid</a:t>
            </a:r>
            <a:r>
              <a:rPr lang="it-IT" sz="2200" dirty="0">
                <a:latin typeface="Trebuchet MS"/>
                <a:cs typeface="Raleway"/>
              </a:rPr>
              <a:t> care. </a:t>
            </a:r>
            <a:endParaRPr lang="it-IT" sz="22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9" name="Immagine 9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3938F013-DF90-DBE0-8FF3-2F640EC6E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8" y="2993357"/>
            <a:ext cx="3054015" cy="17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81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15900"/>
            <a:r>
              <a:rPr lang="en-US" dirty="0">
                <a:latin typeface="Trebuchet MS"/>
              </a:rPr>
              <a:t>PROCAREFUL PROJECT 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00149" y="1417695"/>
            <a:ext cx="8744349" cy="3022905"/>
          </a:xfrm>
        </p:spPr>
        <p:txBody>
          <a:bodyPr vert="horz" wrap="square" lIns="0" tIns="0" rIns="0" bIns="0" rtlCol="0" anchor="t">
            <a:noAutofit/>
          </a:bodyPr>
          <a:lstStyle/>
          <a:p>
            <a:pPr algn="ctr">
              <a:buSzPct val="125000"/>
            </a:pPr>
            <a:r>
              <a:rPr lang="de-AT" dirty="0">
                <a:latin typeface="Trebuchet MS"/>
              </a:rPr>
              <a:t>The </a:t>
            </a:r>
            <a:r>
              <a:rPr lang="de-AT" dirty="0" err="1">
                <a:latin typeface="Trebuchet MS"/>
              </a:rPr>
              <a:t>deployment</a:t>
            </a:r>
            <a:r>
              <a:rPr lang="de-AT" dirty="0">
                <a:latin typeface="Trebuchet MS"/>
              </a:rPr>
              <a:t> </a:t>
            </a:r>
            <a:r>
              <a:rPr lang="de-AT" dirty="0" err="1">
                <a:latin typeface="Trebuchet MS"/>
              </a:rPr>
              <a:t>of</a:t>
            </a:r>
            <a:r>
              <a:rPr lang="de-AT" dirty="0">
                <a:latin typeface="Trebuchet MS"/>
              </a:rPr>
              <a:t> </a:t>
            </a:r>
            <a:r>
              <a:rPr lang="de-AT" dirty="0" err="1">
                <a:latin typeface="Trebuchet MS"/>
              </a:rPr>
              <a:t>the</a:t>
            </a:r>
            <a:r>
              <a:rPr lang="de-AT" dirty="0">
                <a:latin typeface="Trebuchet MS"/>
              </a:rPr>
              <a:t> </a:t>
            </a:r>
            <a:r>
              <a:rPr lang="de-AT" b="1" dirty="0">
                <a:latin typeface="Trebuchet MS"/>
              </a:rPr>
              <a:t>PROCAREFUL Model</a:t>
            </a:r>
            <a:r>
              <a:rPr lang="de-AT" dirty="0">
                <a:latin typeface="Trebuchet MS"/>
              </a:rPr>
              <a:t> </a:t>
            </a:r>
            <a:r>
              <a:rPr lang="de-AT" dirty="0" err="1">
                <a:latin typeface="Trebuchet MS"/>
              </a:rPr>
              <a:t>is</a:t>
            </a:r>
            <a:r>
              <a:rPr lang="de-AT" dirty="0">
                <a:latin typeface="Trebuchet MS"/>
              </a:rPr>
              <a:t> </a:t>
            </a:r>
            <a:r>
              <a:rPr lang="de-AT" dirty="0" err="1">
                <a:latin typeface="Trebuchet MS"/>
              </a:rPr>
              <a:t>tested</a:t>
            </a:r>
            <a:r>
              <a:rPr lang="de-AT" dirty="0">
                <a:latin typeface="Trebuchet MS"/>
              </a:rPr>
              <a:t> in </a:t>
            </a:r>
            <a:endParaRPr lang="de-AT" dirty="0"/>
          </a:p>
          <a:p>
            <a:pPr algn="ctr"/>
            <a:r>
              <a:rPr lang="de-AT" dirty="0">
                <a:latin typeface="Trebuchet MS"/>
              </a:rPr>
              <a:t>5 </a:t>
            </a:r>
            <a:r>
              <a:rPr lang="de-AT" dirty="0" err="1">
                <a:latin typeface="Trebuchet MS"/>
              </a:rPr>
              <a:t>home</a:t>
            </a:r>
            <a:r>
              <a:rPr lang="de-AT" dirty="0">
                <a:latin typeface="Trebuchet MS"/>
              </a:rPr>
              <a:t> care </a:t>
            </a:r>
            <a:r>
              <a:rPr lang="de-AT" dirty="0" err="1">
                <a:latin typeface="Trebuchet MS"/>
              </a:rPr>
              <a:t>services</a:t>
            </a:r>
            <a:r>
              <a:rPr lang="de-AT" dirty="0">
                <a:latin typeface="Trebuchet MS"/>
              </a:rPr>
              <a:t>. </a:t>
            </a:r>
            <a:endParaRPr lang="de-AT"/>
          </a:p>
          <a:p>
            <a:pPr algn="ctr">
              <a:buSzPct val="125000"/>
            </a:pPr>
            <a:endParaRPr lang="de-AT" dirty="0">
              <a:latin typeface="Trebuchet MS"/>
            </a:endParaRPr>
          </a:p>
          <a:p>
            <a:pPr algn="ctr"/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88073" y="851944"/>
            <a:ext cx="8434186" cy="563043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latin typeface="Trebuchet MS"/>
              </a:rPr>
              <a:t>PILOTS</a:t>
            </a:r>
            <a:endParaRPr lang="en-US" dirty="0"/>
          </a:p>
        </p:txBody>
      </p:sp>
      <p:graphicFrame>
        <p:nvGraphicFramePr>
          <p:cNvPr id="4" name="Tabella 8">
            <a:extLst>
              <a:ext uri="{FF2B5EF4-FFF2-40B4-BE49-F238E27FC236}">
                <a16:creationId xmlns:a16="http://schemas.microsoft.com/office/drawing/2014/main" id="{F5C4E111-666D-DFEF-1BEC-877698FB5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17681"/>
              </p:ext>
            </p:extLst>
          </p:nvPr>
        </p:nvGraphicFramePr>
        <p:xfrm>
          <a:off x="1012773" y="2258129"/>
          <a:ext cx="690665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326">
                  <a:extLst>
                    <a:ext uri="{9D8B030D-6E8A-4147-A177-3AD203B41FA5}">
                      <a16:colId xmlns:a16="http://schemas.microsoft.com/office/drawing/2014/main" val="3238992263"/>
                    </a:ext>
                  </a:extLst>
                </a:gridCol>
                <a:gridCol w="3453326">
                  <a:extLst>
                    <a:ext uri="{9D8B030D-6E8A-4147-A177-3AD203B41FA5}">
                      <a16:colId xmlns:a16="http://schemas.microsoft.com/office/drawing/2014/main" val="949601693"/>
                    </a:ext>
                  </a:extLst>
                </a:gridCol>
              </a:tblGrid>
              <a:tr h="52789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Pilot site Partner (12 </a:t>
                      </a:r>
                      <a:r>
                        <a:rPr lang="it-IT" dirty="0" err="1"/>
                        <a:t>months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Users (135 </a:t>
                      </a:r>
                      <a:r>
                        <a:rPr lang="it-IT" dirty="0" err="1"/>
                        <a:t>total</a:t>
                      </a:r>
                      <a:r>
                        <a:rPr lang="it-IT" dirty="0"/>
                        <a:t>)</a:t>
                      </a:r>
                    </a:p>
                    <a:p>
                      <a:pPr lvl="0">
                        <a:buNone/>
                      </a:pP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451370"/>
                  </a:ext>
                </a:extLst>
              </a:tr>
              <a:tr h="351930">
                <a:tc>
                  <a:txBody>
                    <a:bodyPr/>
                    <a:lstStyle/>
                    <a:p>
                      <a:r>
                        <a:rPr lang="it-IT" dirty="0"/>
                        <a:t>ISRAA, Silea-TV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40339"/>
                  </a:ext>
                </a:extLst>
              </a:tr>
              <a:tr h="527895">
                <a:tc>
                  <a:txBody>
                    <a:bodyPr/>
                    <a:lstStyle/>
                    <a:p>
                      <a:r>
                        <a:rPr lang="it-IT" dirty="0"/>
                        <a:t>WWBW, Baden </a:t>
                      </a:r>
                      <a:r>
                        <a:rPr lang="it-IT" dirty="0" err="1"/>
                        <a:t>Wurttenberg</a:t>
                      </a:r>
                      <a:r>
                        <a:rPr lang="it-IT" dirty="0"/>
                        <a:t> (DE)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30065"/>
                  </a:ext>
                </a:extLst>
              </a:tr>
              <a:tr h="351930">
                <a:tc>
                  <a:txBody>
                    <a:bodyPr/>
                    <a:lstStyle/>
                    <a:p>
                      <a:r>
                        <a:rPr lang="it-IT" dirty="0"/>
                        <a:t>OIC, Lublin (PL)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83704"/>
                  </a:ext>
                </a:extLst>
              </a:tr>
              <a:tr h="351930">
                <a:tc>
                  <a:txBody>
                    <a:bodyPr/>
                    <a:lstStyle/>
                    <a:p>
                      <a:r>
                        <a:rPr lang="it-IT" dirty="0"/>
                        <a:t>MI, Split (HR)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086034"/>
                  </a:ext>
                </a:extLst>
              </a:tr>
              <a:tr h="351930">
                <a:tc>
                  <a:txBody>
                    <a:bodyPr/>
                    <a:lstStyle/>
                    <a:p>
                      <a:r>
                        <a:rPr lang="it-IT" dirty="0"/>
                        <a:t>OLD, Log </a:t>
                      </a:r>
                      <a:r>
                        <a:rPr lang="it-IT" dirty="0" err="1"/>
                        <a:t>Dragomer</a:t>
                      </a:r>
                      <a:r>
                        <a:rPr lang="it-IT" dirty="0"/>
                        <a:t> (SI)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3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4605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7C1D08-50F3-57A3-0A4B-0B908854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15900"/>
            <a:r>
              <a:rPr lang="it-IT" dirty="0">
                <a:latin typeface="Trebuchet MS"/>
              </a:rPr>
              <a:t>PROCAREFUL PROJECT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5C52B3-58D9-9EFB-76B0-C5157AEE0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it-IT" b="1" dirty="0">
                <a:latin typeface="Trebuchet MS"/>
              </a:rPr>
              <a:t>Nine </a:t>
            </a:r>
            <a:r>
              <a:rPr lang="it-IT" dirty="0">
                <a:latin typeface="Trebuchet MS"/>
              </a:rPr>
              <a:t>partners from </a:t>
            </a:r>
            <a:r>
              <a:rPr lang="it-IT" dirty="0" err="1">
                <a:latin typeface="Trebuchet MS"/>
              </a:rPr>
              <a:t>Italy</a:t>
            </a:r>
            <a:r>
              <a:rPr lang="it-IT" dirty="0">
                <a:latin typeface="Trebuchet MS"/>
              </a:rPr>
              <a:t>, </a:t>
            </a:r>
            <a:r>
              <a:rPr lang="it-IT" dirty="0" err="1">
                <a:latin typeface="Trebuchet MS"/>
              </a:rPr>
              <a:t>Croatia</a:t>
            </a:r>
            <a:r>
              <a:rPr lang="it-IT" dirty="0">
                <a:latin typeface="Trebuchet MS"/>
              </a:rPr>
              <a:t>, Germany, </a:t>
            </a:r>
            <a:r>
              <a:rPr lang="it-IT" dirty="0" err="1">
                <a:latin typeface="Trebuchet MS"/>
              </a:rPr>
              <a:t>Hungary</a:t>
            </a:r>
            <a:r>
              <a:rPr lang="it-IT" dirty="0">
                <a:latin typeface="Trebuchet MS"/>
              </a:rPr>
              <a:t>, Poland and Slovenia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39111C-1440-DDCC-6B28-B9FE3BCC1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it-IT" dirty="0">
                <a:latin typeface="Trebuchet MS"/>
              </a:rPr>
              <a:t>Project Partners </a:t>
            </a:r>
            <a:endParaRPr lang="it-IT" dirty="0"/>
          </a:p>
        </p:txBody>
      </p:sp>
      <p:pic>
        <p:nvPicPr>
          <p:cNvPr id="5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8FC915EF-AA82-FBEF-97CD-67412805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29" y="2689347"/>
            <a:ext cx="1901338" cy="582491"/>
          </a:xfrm>
          <a:prstGeom prst="rect">
            <a:avLst/>
          </a:prstGeom>
        </p:spPr>
      </p:pic>
      <p:pic>
        <p:nvPicPr>
          <p:cNvPr id="6" name="Immagine 6" descr="Immagine che contiene logo&#10;&#10;Descrizione generata automaticamente">
            <a:extLst>
              <a:ext uri="{FF2B5EF4-FFF2-40B4-BE49-F238E27FC236}">
                <a16:creationId xmlns:a16="http://schemas.microsoft.com/office/drawing/2014/main" id="{62096995-4B5C-9166-E467-A52E1318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962" y="3319095"/>
            <a:ext cx="1494693" cy="1494693"/>
          </a:xfrm>
          <a:prstGeom prst="rect">
            <a:avLst/>
          </a:prstGeom>
        </p:spPr>
      </p:pic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7DE136-2CEF-19BD-F5F0-B288A71A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14" y="4328110"/>
            <a:ext cx="2488224" cy="584494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1EF0DD9B-4844-8CD2-1105-D5232E975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068" y="3656850"/>
            <a:ext cx="1468317" cy="344398"/>
          </a:xfrm>
          <a:prstGeom prst="rect">
            <a:avLst/>
          </a:prstGeom>
        </p:spPr>
      </p:pic>
      <p:pic>
        <p:nvPicPr>
          <p:cNvPr id="10" name="Immagine 1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6AA591C-5334-C20F-C257-CE1EFCD3A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73" y="3317629"/>
            <a:ext cx="862380" cy="1066801"/>
          </a:xfrm>
          <a:prstGeom prst="rect">
            <a:avLst/>
          </a:prstGeom>
        </p:spPr>
      </p:pic>
      <p:pic>
        <p:nvPicPr>
          <p:cNvPr id="11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6F6B74AD-4C75-F3F2-4FB2-F8E814E68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661" y="4327625"/>
            <a:ext cx="2154116" cy="567880"/>
          </a:xfrm>
          <a:prstGeom prst="rect">
            <a:avLst/>
          </a:prstGeom>
        </p:spPr>
      </p:pic>
      <p:pic>
        <p:nvPicPr>
          <p:cNvPr id="12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3148F2A-60B3-E9C8-E940-B4C4C0D0B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165" y="2602523"/>
            <a:ext cx="1802425" cy="606670"/>
          </a:xfrm>
          <a:prstGeom prst="rect">
            <a:avLst/>
          </a:prstGeom>
        </p:spPr>
      </p:pic>
      <p:pic>
        <p:nvPicPr>
          <p:cNvPr id="13" name="Immagine 13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993B10AE-8926-3DC3-22F7-957617736B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8941" y="3526080"/>
            <a:ext cx="666018" cy="799368"/>
          </a:xfrm>
          <a:prstGeom prst="rect">
            <a:avLst/>
          </a:prstGeom>
        </p:spPr>
      </p:pic>
      <p:pic>
        <p:nvPicPr>
          <p:cNvPr id="14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06CEF92-11F2-90CC-8F1B-A1455C979A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7253" y="2885343"/>
            <a:ext cx="2011240" cy="6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822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3177" r="41967" b="13670"/>
          <a:stretch/>
        </p:blipFill>
        <p:spPr>
          <a:xfrm>
            <a:off x="791085" y="-38099"/>
            <a:ext cx="8378315" cy="5232400"/>
          </a:xfrm>
          <a:prstGeom prst="rect">
            <a:avLst/>
          </a:prstGeom>
        </p:spPr>
      </p:pic>
      <p:sp>
        <p:nvSpPr>
          <p:cNvPr id="8" name="TextBox 14"/>
          <p:cNvSpPr txBox="1"/>
          <p:nvPr/>
        </p:nvSpPr>
        <p:spPr>
          <a:xfrm>
            <a:off x="1221466" y="1677042"/>
            <a:ext cx="4303967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/>
                <a:ea typeface="Tahoma"/>
                <a:cs typeface="Raleway"/>
              </a:rPr>
              <a:t>PROCAREFUL </a:t>
            </a:r>
            <a:endParaRPr lang="en-GB" sz="160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en-GB" sz="1600" dirty="0">
                <a:latin typeface="Trebuchet MS"/>
                <a:ea typeface="Tahoma"/>
                <a:cs typeface="Raleway"/>
              </a:rPr>
              <a:t>Via </a:t>
            </a:r>
            <a:r>
              <a:rPr lang="en-GB" sz="1600" dirty="0" err="1">
                <a:latin typeface="Trebuchet MS"/>
                <a:ea typeface="Tahoma"/>
                <a:cs typeface="Raleway"/>
              </a:rPr>
              <a:t>Noalese</a:t>
            </a:r>
            <a:r>
              <a:rPr lang="en-GB" sz="1600" dirty="0">
                <a:latin typeface="Trebuchet MS"/>
                <a:ea typeface="Tahoma"/>
                <a:cs typeface="Raleway"/>
              </a:rPr>
              <a:t> 40, Treviso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1221466" y="3015124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/>
                <a:cs typeface="Raleway"/>
              </a:rPr>
              <a:t>+39 0422 414517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221465" y="2698560"/>
            <a:ext cx="337791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/>
                <a:ea typeface="Tahoma"/>
                <a:cs typeface="Raleway"/>
              </a:rPr>
              <a:t>faber@israa.it</a:t>
            </a:r>
            <a:endParaRPr lang="en-GB" sz="1600" dirty="0">
              <a:latin typeface="Trebuchet MS" pitchFamily="34" charset="0"/>
              <a:ea typeface="Tahoma"/>
              <a:cs typeface="Raleway"/>
            </a:endParaRPr>
          </a:p>
        </p:txBody>
      </p:sp>
      <p:sp>
        <p:nvSpPr>
          <p:cNvPr id="11" name="Freeform 27"/>
          <p:cNvSpPr>
            <a:spLocks noEditPoints="1"/>
          </p:cNvSpPr>
          <p:nvPr/>
        </p:nvSpPr>
        <p:spPr bwMode="auto">
          <a:xfrm>
            <a:off x="657421" y="2753259"/>
            <a:ext cx="168514" cy="10218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2" name="Freeform 130"/>
          <p:cNvSpPr>
            <a:spLocks noEditPoints="1"/>
          </p:cNvSpPr>
          <p:nvPr/>
        </p:nvSpPr>
        <p:spPr bwMode="auto">
          <a:xfrm>
            <a:off x="639128" y="2427551"/>
            <a:ext cx="192091" cy="194696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1221466" y="2422686"/>
            <a:ext cx="4078101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 sz="1400" dirty="0">
                <a:ea typeface="+mn-lt"/>
                <a:cs typeface="+mn-lt"/>
              </a:rPr>
              <a:t>www.interreg-central.eu/projects/procareful</a:t>
            </a:r>
            <a:endParaRPr lang="it-IT" sz="1400"/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603173" y="1781618"/>
            <a:ext cx="267354" cy="270985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15" name="Freeform 76"/>
          <p:cNvSpPr>
            <a:spLocks noChangeArrowheads="1"/>
          </p:cNvSpPr>
          <p:nvPr/>
        </p:nvSpPr>
        <p:spPr bwMode="auto">
          <a:xfrm>
            <a:off x="677513" y="3008648"/>
            <a:ext cx="113572" cy="199597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21465" y="3526201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 sz="1300" dirty="0">
                <a:latin typeface="Trebuchet MS"/>
                <a:cs typeface="Raleway"/>
              </a:rPr>
              <a:t>facebook.com/</a:t>
            </a:r>
            <a:r>
              <a:rPr lang="en-GB" sz="1300" dirty="0" err="1">
                <a:latin typeface="Trebuchet MS"/>
                <a:cs typeface="Raleway"/>
              </a:rPr>
              <a:t>profile.php?id</a:t>
            </a:r>
            <a:r>
              <a:rPr lang="en-GB" sz="1300" dirty="0">
                <a:latin typeface="Trebuchet MS"/>
                <a:cs typeface="Raleway"/>
              </a:rPr>
              <a:t>=100090623695002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1221465" y="3942371"/>
            <a:ext cx="4941427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 sz="1300" dirty="0">
                <a:latin typeface="Trebuchet MS"/>
              </a:rPr>
              <a:t>linkedin.com/company/</a:t>
            </a:r>
            <a:r>
              <a:rPr lang="en-GB" sz="1300" dirty="0" err="1">
                <a:latin typeface="Trebuchet MS"/>
              </a:rPr>
              <a:t>procareful</a:t>
            </a:r>
            <a:r>
              <a:rPr lang="en-GB" sz="1300" dirty="0">
                <a:latin typeface="Trebuchet MS"/>
              </a:rPr>
              <a:t>/</a:t>
            </a:r>
            <a:endParaRPr lang="it-IT" dirty="0">
              <a:latin typeface="Trebuchet MS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717495" y="3528168"/>
            <a:ext cx="100013" cy="200025"/>
          </a:xfrm>
          <a:custGeom>
            <a:avLst/>
            <a:gdLst>
              <a:gd name="T0" fmla="*/ 0 w 33"/>
              <a:gd name="T1" fmla="*/ 22 h 68"/>
              <a:gd name="T2" fmla="*/ 7 w 33"/>
              <a:gd name="T3" fmla="*/ 22 h 68"/>
              <a:gd name="T4" fmla="*/ 7 w 33"/>
              <a:gd name="T5" fmla="*/ 15 h 68"/>
              <a:gd name="T6" fmla="*/ 9 w 33"/>
              <a:gd name="T7" fmla="*/ 5 h 68"/>
              <a:gd name="T8" fmla="*/ 20 w 33"/>
              <a:gd name="T9" fmla="*/ 0 h 68"/>
              <a:gd name="T10" fmla="*/ 33 w 33"/>
              <a:gd name="T11" fmla="*/ 1 h 68"/>
              <a:gd name="T12" fmla="*/ 31 w 33"/>
              <a:gd name="T13" fmla="*/ 11 h 68"/>
              <a:gd name="T14" fmla="*/ 25 w 33"/>
              <a:gd name="T15" fmla="*/ 11 h 68"/>
              <a:gd name="T16" fmla="*/ 20 w 33"/>
              <a:gd name="T17" fmla="*/ 14 h 68"/>
              <a:gd name="T18" fmla="*/ 20 w 33"/>
              <a:gd name="T19" fmla="*/ 22 h 68"/>
              <a:gd name="T20" fmla="*/ 31 w 33"/>
              <a:gd name="T21" fmla="*/ 22 h 68"/>
              <a:gd name="T22" fmla="*/ 30 w 33"/>
              <a:gd name="T23" fmla="*/ 32 h 68"/>
              <a:gd name="T24" fmla="*/ 20 w 33"/>
              <a:gd name="T25" fmla="*/ 32 h 68"/>
              <a:gd name="T26" fmla="*/ 20 w 33"/>
              <a:gd name="T27" fmla="*/ 68 h 68"/>
              <a:gd name="T28" fmla="*/ 7 w 33"/>
              <a:gd name="T29" fmla="*/ 68 h 68"/>
              <a:gd name="T30" fmla="*/ 7 w 33"/>
              <a:gd name="T31" fmla="*/ 32 h 68"/>
              <a:gd name="T32" fmla="*/ 0 w 33"/>
              <a:gd name="T33" fmla="*/ 32 h 68"/>
              <a:gd name="T34" fmla="*/ 0 w 33"/>
              <a:gd name="T35" fmla="*/ 2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68">
                <a:moveTo>
                  <a:pt x="0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2"/>
                  <a:pt x="7" y="8"/>
                  <a:pt x="9" y="5"/>
                </a:cubicBezTo>
                <a:cubicBezTo>
                  <a:pt x="11" y="2"/>
                  <a:pt x="15" y="0"/>
                  <a:pt x="20" y="0"/>
                </a:cubicBezTo>
                <a:cubicBezTo>
                  <a:pt x="29" y="0"/>
                  <a:pt x="33" y="1"/>
                  <a:pt x="33" y="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28" y="11"/>
                  <a:pt x="25" y="11"/>
                </a:cubicBezTo>
                <a:cubicBezTo>
                  <a:pt x="22" y="11"/>
                  <a:pt x="20" y="11"/>
                  <a:pt x="20" y="14"/>
                </a:cubicBezTo>
                <a:cubicBezTo>
                  <a:pt x="20" y="22"/>
                  <a:pt x="20" y="22"/>
                  <a:pt x="2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32"/>
                  <a:pt x="30" y="32"/>
                  <a:pt x="3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68"/>
                  <a:pt x="20" y="68"/>
                  <a:pt x="20" y="68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auto">
          <a:xfrm>
            <a:off x="692420" y="3932009"/>
            <a:ext cx="200025" cy="182562"/>
          </a:xfrm>
          <a:custGeom>
            <a:avLst/>
            <a:gdLst>
              <a:gd name="T0" fmla="*/ 15 w 68"/>
              <a:gd name="T1" fmla="*/ 62 h 62"/>
              <a:gd name="T2" fmla="*/ 2 w 68"/>
              <a:gd name="T3" fmla="*/ 62 h 62"/>
              <a:gd name="T4" fmla="*/ 2 w 68"/>
              <a:gd name="T5" fmla="*/ 20 h 62"/>
              <a:gd name="T6" fmla="*/ 15 w 68"/>
              <a:gd name="T7" fmla="*/ 20 h 62"/>
              <a:gd name="T8" fmla="*/ 15 w 68"/>
              <a:gd name="T9" fmla="*/ 62 h 62"/>
              <a:gd name="T10" fmla="*/ 8 w 68"/>
              <a:gd name="T11" fmla="*/ 14 h 62"/>
              <a:gd name="T12" fmla="*/ 8 w 68"/>
              <a:gd name="T13" fmla="*/ 14 h 62"/>
              <a:gd name="T14" fmla="*/ 0 w 68"/>
              <a:gd name="T15" fmla="*/ 7 h 62"/>
              <a:gd name="T16" fmla="*/ 8 w 68"/>
              <a:gd name="T17" fmla="*/ 0 h 62"/>
              <a:gd name="T18" fmla="*/ 16 w 68"/>
              <a:gd name="T19" fmla="*/ 7 h 62"/>
              <a:gd name="T20" fmla="*/ 8 w 68"/>
              <a:gd name="T21" fmla="*/ 14 h 62"/>
              <a:gd name="T22" fmla="*/ 68 w 68"/>
              <a:gd name="T23" fmla="*/ 62 h 62"/>
              <a:gd name="T24" fmla="*/ 53 w 68"/>
              <a:gd name="T25" fmla="*/ 62 h 62"/>
              <a:gd name="T26" fmla="*/ 53 w 68"/>
              <a:gd name="T27" fmla="*/ 40 h 62"/>
              <a:gd name="T28" fmla="*/ 46 w 68"/>
              <a:gd name="T29" fmla="*/ 30 h 62"/>
              <a:gd name="T30" fmla="*/ 39 w 68"/>
              <a:gd name="T31" fmla="*/ 36 h 62"/>
              <a:gd name="T32" fmla="*/ 38 w 68"/>
              <a:gd name="T33" fmla="*/ 39 h 62"/>
              <a:gd name="T34" fmla="*/ 38 w 68"/>
              <a:gd name="T35" fmla="*/ 62 h 62"/>
              <a:gd name="T36" fmla="*/ 23 w 68"/>
              <a:gd name="T37" fmla="*/ 62 h 62"/>
              <a:gd name="T38" fmla="*/ 23 w 68"/>
              <a:gd name="T39" fmla="*/ 20 h 62"/>
              <a:gd name="T40" fmla="*/ 38 w 68"/>
              <a:gd name="T41" fmla="*/ 20 h 62"/>
              <a:gd name="T42" fmla="*/ 38 w 68"/>
              <a:gd name="T43" fmla="*/ 26 h 62"/>
              <a:gd name="T44" fmla="*/ 51 w 68"/>
              <a:gd name="T45" fmla="*/ 19 h 62"/>
              <a:gd name="T46" fmla="*/ 68 w 68"/>
              <a:gd name="T47" fmla="*/ 38 h 62"/>
              <a:gd name="T48" fmla="*/ 68 w 68"/>
              <a:gd name="T4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62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 rot="1963611">
            <a:off x="5626238" y="3336959"/>
            <a:ext cx="799810" cy="468771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  <a:effectLst>
            <a:outerShdw blurRad="139700" dist="88900" dir="2700000" algn="tl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7037388" y="2701925"/>
            <a:ext cx="117475" cy="92075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 w="15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6746150F-93CA-4D60-AF03-D1D28856B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3" y="227662"/>
            <a:ext cx="3028908" cy="12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7288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54</TotalTime>
  <Words>338</Words>
  <Application>Microsoft Office PowerPoint</Application>
  <PresentationFormat>Presentazione su schermo (16:9)</PresentationFormat>
  <Paragraphs>65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Gill Sans</vt:lpstr>
      <vt:lpstr>Raleway</vt:lpstr>
      <vt:lpstr>Raleway Light</vt:lpstr>
      <vt:lpstr>Trebuchet MS</vt:lpstr>
      <vt:lpstr>Wingdings</vt:lpstr>
      <vt:lpstr>Wingdings 2</vt:lpstr>
      <vt:lpstr>CentralEurope_iService</vt:lpstr>
      <vt:lpstr>Presentazione standard di PowerPoint</vt:lpstr>
      <vt:lpstr>PROCAREFUL PROJECT AGENDA</vt:lpstr>
      <vt:lpstr>Presentazione standard di PowerPoint</vt:lpstr>
      <vt:lpstr>PROCAREFUL PROJECT </vt:lpstr>
      <vt:lpstr>Presentazione standard di PowerPoint</vt:lpstr>
      <vt:lpstr>PROCAREFUL PROJECT </vt:lpstr>
      <vt:lpstr>PROCAREFUL PROJECT </vt:lpstr>
      <vt:lpstr>PROCAREFUL PROJECT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Oscar Zanutto</cp:lastModifiedBy>
  <cp:revision>2586</cp:revision>
  <dcterms:created xsi:type="dcterms:W3CDTF">2014-11-12T21:47:38Z</dcterms:created>
  <dcterms:modified xsi:type="dcterms:W3CDTF">2023-03-21T10:00:47Z</dcterms:modified>
</cp:coreProperties>
</file>