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</p:sldMasterIdLst>
  <p:notesMasterIdLst>
    <p:notesMasterId r:id="rId27"/>
  </p:notesMasterIdLst>
  <p:sldIdLst>
    <p:sldId id="291" r:id="rId3"/>
    <p:sldId id="293" r:id="rId4"/>
    <p:sldId id="286" r:id="rId5"/>
    <p:sldId id="288" r:id="rId6"/>
    <p:sldId id="289" r:id="rId7"/>
    <p:sldId id="290" r:id="rId8"/>
    <p:sldId id="295" r:id="rId9"/>
    <p:sldId id="296" r:id="rId10"/>
    <p:sldId id="297" r:id="rId11"/>
    <p:sldId id="298" r:id="rId12"/>
    <p:sldId id="299" r:id="rId13"/>
    <p:sldId id="256" r:id="rId14"/>
    <p:sldId id="269" r:id="rId15"/>
    <p:sldId id="277" r:id="rId16"/>
    <p:sldId id="271" r:id="rId17"/>
    <p:sldId id="258" r:id="rId18"/>
    <p:sldId id="280" r:id="rId19"/>
    <p:sldId id="281" r:id="rId20"/>
    <p:sldId id="282" r:id="rId21"/>
    <p:sldId id="300" r:id="rId22"/>
    <p:sldId id="257" r:id="rId23"/>
    <p:sldId id="275" r:id="rId24"/>
    <p:sldId id="266" r:id="rId25"/>
    <p:sldId id="267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Foglio1!$C$1</c:f>
              <c:strCache>
                <c:ptCount val="1"/>
                <c:pt idx="0">
                  <c:v>LIMITI E PROBLEMATICHE QUOTIDIANE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1C-4B9F-BAD7-C0AF0FE831DF}"/>
            </c:ext>
          </c:extLst>
        </c:ser>
        <c:ser>
          <c:idx val="1"/>
          <c:order val="1"/>
          <c:tx>
            <c:strRef>
              <c:f>Foglio1!$D$1</c:f>
              <c:strCache>
                <c:ptCount val="1"/>
                <c:pt idx="0">
                  <c:v>RELAZIONI CON IL MONDO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1C-4B9F-BAD7-C0AF0FE831DF}"/>
            </c:ext>
          </c:extLst>
        </c:ser>
        <c:ser>
          <c:idx val="2"/>
          <c:order val="2"/>
          <c:tx>
            <c:strRef>
              <c:f>Foglio1!$E$1</c:f>
              <c:strCache>
                <c:ptCount val="1"/>
                <c:pt idx="0">
                  <c:v>PAURA DELLA VITA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Foglio1!$E$2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1C-4B9F-BAD7-C0AF0FE831DF}"/>
            </c:ext>
          </c:extLst>
        </c:ser>
        <c:ser>
          <c:idx val="3"/>
          <c:order val="3"/>
          <c:tx>
            <c:strRef>
              <c:f>Foglio1!$F$1</c:f>
              <c:strCache>
                <c:ptCount val="1"/>
                <c:pt idx="0">
                  <c:v>INSERIMENTO SOCIALE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Foglio1!$F$2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1C-4B9F-BAD7-C0AF0FE831DF}"/>
            </c:ext>
          </c:extLst>
        </c:ser>
        <c:ser>
          <c:idx val="4"/>
          <c:order val="4"/>
          <c:tx>
            <c:strRef>
              <c:f>Foglio1!$G$1</c:f>
              <c:strCache>
                <c:ptCount val="1"/>
                <c:pt idx="0">
                  <c:v>SENTIMENTO DI INFERIORITA' NEI CONFRONTI DI CHI NORMALE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Foglio1!$G$2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1C-4B9F-BAD7-C0AF0FE831DF}"/>
            </c:ext>
          </c:extLst>
        </c:ser>
        <c:ser>
          <c:idx val="5"/>
          <c:order val="5"/>
          <c:tx>
            <c:strRef>
              <c:f>Foglio1!$H$1</c:f>
              <c:strCache>
                <c:ptCount val="1"/>
                <c:pt idx="0">
                  <c:v>DEPRESSIONE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Foglio1!$H$2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1C-4B9F-BAD7-C0AF0FE831DF}"/>
            </c:ext>
          </c:extLst>
        </c:ser>
        <c:ser>
          <c:idx val="6"/>
          <c:order val="6"/>
          <c:tx>
            <c:strRef>
              <c:f>Foglio1!$I$1</c:f>
              <c:strCache>
                <c:ptCount val="1"/>
                <c:pt idx="0">
                  <c:v>INFELICITA'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Foglio1!$I$2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1C-4B9F-BAD7-C0AF0FE831DF}"/>
            </c:ext>
          </c:extLst>
        </c:ser>
        <c:ser>
          <c:idx val="7"/>
          <c:order val="7"/>
          <c:tx>
            <c:strRef>
              <c:f>Foglio1!$J$1</c:f>
              <c:strCache>
                <c:ptCount val="1"/>
                <c:pt idx="0">
                  <c:v>ISOLAMENTO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Foglio1!$J$2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1C-4B9F-BAD7-C0AF0FE831DF}"/>
            </c:ext>
          </c:extLst>
        </c:ser>
        <c:ser>
          <c:idx val="8"/>
          <c:order val="8"/>
          <c:tx>
            <c:strRef>
              <c:f>Foglio1!$K$1</c:f>
              <c:strCache>
                <c:ptCount val="1"/>
                <c:pt idx="0">
                  <c:v>DIFFICOLTA' DI MOVIMENTO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Foglio1!$K$2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1C-4B9F-BAD7-C0AF0FE831DF}"/>
            </c:ext>
          </c:extLst>
        </c:ser>
        <c:ser>
          <c:idx val="9"/>
          <c:order val="9"/>
          <c:tx>
            <c:strRef>
              <c:f>Foglio1!$L$1</c:f>
              <c:strCache>
                <c:ptCount val="1"/>
                <c:pt idx="0">
                  <c:v>DIFFICOLTA' RELAZIONALE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Foglio1!$L$2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B1C-4B9F-BAD7-C0AF0FE831DF}"/>
            </c:ext>
          </c:extLst>
        </c:ser>
        <c:ser>
          <c:idx val="10"/>
          <c:order val="10"/>
          <c:tx>
            <c:strRef>
              <c:f>Foglio1!$M$1</c:f>
              <c:strCache>
                <c:ptCount val="1"/>
                <c:pt idx="0">
                  <c:v>DISCRIMINAZIONE E BULLISMO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Foglio1!$M$2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1C-4B9F-BAD7-C0AF0FE831DF}"/>
            </c:ext>
          </c:extLst>
        </c:ser>
        <c:ser>
          <c:idx val="11"/>
          <c:order val="11"/>
          <c:tx>
            <c:strRef>
              <c:f>Foglio1!$N$1</c:f>
              <c:strCache>
                <c:ptCount val="1"/>
                <c:pt idx="0">
                  <c:v>PROBLEMI CON L' ALTRO SESSO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Foglio1!$N$2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B1C-4B9F-BAD7-C0AF0FE831DF}"/>
            </c:ext>
          </c:extLst>
        </c:ser>
        <c:ser>
          <c:idx val="12"/>
          <c:order val="12"/>
          <c:tx>
            <c:strRef>
              <c:f>Foglio1!$O$1</c:f>
              <c:strCache>
                <c:ptCount val="1"/>
                <c:pt idx="0">
                  <c:v>COME SI VIVE L' INFANZIA?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Foglio1!$O$2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1C-4B9F-BAD7-C0AF0FE831DF}"/>
            </c:ext>
          </c:extLst>
        </c:ser>
        <c:ser>
          <c:idx val="13"/>
          <c:order val="13"/>
          <c:tx>
            <c:strRef>
              <c:f>Foglio1!$P$1</c:f>
              <c:strCache>
                <c:ptCount val="1"/>
                <c:pt idx="0">
                  <c:v>ESCLUSIONE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Foglio1!$P$2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B1C-4B9F-BAD7-C0AF0FE831DF}"/>
            </c:ext>
          </c:extLst>
        </c:ser>
        <c:ser>
          <c:idx val="14"/>
          <c:order val="14"/>
          <c:tx>
            <c:strRef>
              <c:f>Foglio1!$Q$1</c:f>
              <c:strCache>
                <c:ptCount val="1"/>
                <c:pt idx="0">
                  <c:v>INFERIORITA' 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Foglio1!$Q$2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B1C-4B9F-BAD7-C0AF0FE831DF}"/>
            </c:ext>
          </c:extLst>
        </c:ser>
        <c:ser>
          <c:idx val="15"/>
          <c:order val="15"/>
          <c:tx>
            <c:strRef>
              <c:f>Foglio1!$R$1</c:f>
              <c:strCache>
                <c:ptCount val="1"/>
                <c:pt idx="0">
                  <c:v>EMARGINAZIONE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Foglio1!$R$2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B1C-4B9F-BAD7-C0AF0FE831DF}"/>
            </c:ext>
          </c:extLst>
        </c:ser>
        <c:ser>
          <c:idx val="16"/>
          <c:order val="16"/>
          <c:tx>
            <c:strRef>
              <c:f>Foglio1!$S$1</c:f>
              <c:strCache>
                <c:ptCount val="1"/>
                <c:pt idx="0">
                  <c:v>PERDITA DI SPERANZA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Foglio1!$S$2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B1C-4B9F-BAD7-C0AF0FE831DF}"/>
            </c:ext>
          </c:extLst>
        </c:ser>
        <c:ser>
          <c:idx val="17"/>
          <c:order val="17"/>
          <c:tx>
            <c:strRef>
              <c:f>Foglio1!$T$1</c:f>
              <c:strCache>
                <c:ptCount val="1"/>
                <c:pt idx="0">
                  <c:v>IMBARAZZO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Foglio1!$T$2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B1C-4B9F-BAD7-C0AF0FE831DF}"/>
            </c:ext>
          </c:extLst>
        </c:ser>
        <c:ser>
          <c:idx val="18"/>
          <c:order val="18"/>
          <c:tx>
            <c:strRef>
              <c:f>Foglio1!$U$1</c:f>
              <c:strCache>
                <c:ptCount val="1"/>
                <c:pt idx="0">
                  <c:v>PERCHE' PROPRIO IO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Foglio1!$U$2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B1C-4B9F-BAD7-C0AF0FE831DF}"/>
            </c:ext>
          </c:extLst>
        </c:ser>
        <c:ser>
          <c:idx val="19"/>
          <c:order val="19"/>
          <c:tx>
            <c:strRef>
              <c:f>Foglio1!$V$1</c:f>
              <c:strCache>
                <c:ptCount val="1"/>
                <c:pt idx="0">
                  <c:v>RELAZIONARSI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Foglio1!$V$2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B1C-4B9F-BAD7-C0AF0FE831DF}"/>
            </c:ext>
          </c:extLst>
        </c:ser>
        <c:ser>
          <c:idx val="20"/>
          <c:order val="20"/>
          <c:tx>
            <c:strRef>
              <c:f>Foglio1!$W$1</c:f>
              <c:strCache>
                <c:ptCount val="1"/>
                <c:pt idx="0">
                  <c:v>INSICUREZZA E DIALOGO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Foglio1!$W$2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B1C-4B9F-BAD7-C0AF0FE831DF}"/>
            </c:ext>
          </c:extLst>
        </c:ser>
        <c:ser>
          <c:idx val="21"/>
          <c:order val="21"/>
          <c:tx>
            <c:strRef>
              <c:f>Foglio1!$X$1</c:f>
              <c:strCache>
                <c:ptCount val="1"/>
                <c:pt idx="0">
                  <c:v>FRAGILITA'</c:v>
                </c:pt>
              </c:strCache>
            </c:strRef>
          </c:tx>
          <c:invertIfNegative val="0"/>
          <c:cat>
            <c:strRef>
              <c:f>Foglio1!$B$2</c:f>
              <c:strCache>
                <c:ptCount val="1"/>
                <c:pt idx="0">
                  <c:v>aspetti riferiti al SE'</c:v>
                </c:pt>
              </c:strCache>
            </c:strRef>
          </c:cat>
          <c:val>
            <c:numRef>
              <c:f>Foglio1!$X$2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B1C-4B9F-BAD7-C0AF0FE83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7614464"/>
        <c:axId val="77726848"/>
        <c:axId val="0"/>
      </c:bar3DChart>
      <c:catAx>
        <c:axId val="776144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77726848"/>
        <c:crosses val="autoZero"/>
        <c:auto val="1"/>
        <c:lblAlgn val="ctr"/>
        <c:lblOffset val="100"/>
        <c:noMultiLvlLbl val="0"/>
      </c:catAx>
      <c:valAx>
        <c:axId val="77726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614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863888888888891"/>
          <c:y val="8.4644116091477778E-4"/>
          <c:w val="0.3099722222222222"/>
          <c:h val="0.99915355883908519"/>
        </c:manualLayout>
      </c:layout>
      <c:overlay val="0"/>
      <c:txPr>
        <a:bodyPr/>
        <a:lstStyle/>
        <a:p>
          <a:pPr>
            <a:defRPr sz="105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1"/>
          </a:solidFill>
        </a:defRPr>
      </a:pPr>
      <a:endParaRPr lang="it-IT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saper convivere con la diversita'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F-4FF0-A163-7E1657F1596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malattia e costo economico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3F-4FF0-A163-7E1657F15964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difficoltà di socializzazione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3F-4FF0-A163-7E1657F15964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assistenza sanitaria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Foglio1!$E$2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3F-4FF0-A163-7E1657F15964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discriminazione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Foglio1!$F$2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3F-4FF0-A163-7E1657F15964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insensibilità di medici poco professionali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Foglio1!$G$2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3F-4FF0-A163-7E1657F15964}"/>
            </c:ext>
          </c:extLst>
        </c:ser>
        <c:ser>
          <c:idx val="6"/>
          <c:order val="6"/>
          <c:tx>
            <c:strRef>
              <c:f>Foglio1!$H$1</c:f>
              <c:strCache>
                <c:ptCount val="1"/>
                <c:pt idx="0">
                  <c:v>poca assistenza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Foglio1!$H$2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3F-4FF0-A163-7E1657F15964}"/>
            </c:ext>
          </c:extLst>
        </c:ser>
        <c:ser>
          <c:idx val="7"/>
          <c:order val="7"/>
          <c:tx>
            <c:strRef>
              <c:f>Foglio1!$I$1</c:f>
              <c:strCache>
                <c:ptCount val="1"/>
                <c:pt idx="0">
                  <c:v>diagnnosi prenatale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Foglio1!$I$2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03F-4FF0-A163-7E1657F15964}"/>
            </c:ext>
          </c:extLst>
        </c:ser>
        <c:ser>
          <c:idx val="8"/>
          <c:order val="8"/>
          <c:tx>
            <c:strRef>
              <c:f>Foglio1!$J$1</c:f>
              <c:strCache>
                <c:ptCount val="1"/>
                <c:pt idx="0">
                  <c:v>pochi studi specifci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Foglio1!$J$2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3F-4FF0-A163-7E1657F15964}"/>
            </c:ext>
          </c:extLst>
        </c:ser>
        <c:ser>
          <c:idx val="9"/>
          <c:order val="9"/>
          <c:tx>
            <c:strRef>
              <c:f>Foglio1!$K$1</c:f>
              <c:strCache>
                <c:ptCount val="1"/>
                <c:pt idx="0">
                  <c:v>emarginazione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Foglio1!$K$2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03F-4FF0-A163-7E1657F15964}"/>
            </c:ext>
          </c:extLst>
        </c:ser>
        <c:ser>
          <c:idx val="10"/>
          <c:order val="10"/>
          <c:tx>
            <c:strRef>
              <c:f>Foglio1!$L$1</c:f>
              <c:strCache>
                <c:ptCount val="1"/>
                <c:pt idx="0">
                  <c:v>insicurezza e dialogo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Foglio1!$L$2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3F-4FF0-A163-7E1657F15964}"/>
            </c:ext>
          </c:extLst>
        </c:ser>
        <c:ser>
          <c:idx val="11"/>
          <c:order val="11"/>
          <c:tx>
            <c:strRef>
              <c:f>Foglio1!$M$1</c:f>
              <c:strCache>
                <c:ptCount val="1"/>
                <c:pt idx="0">
                  <c:v>insicurezza anche per i genitori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Foglio1!$M$2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03F-4FF0-A163-7E1657F15964}"/>
            </c:ext>
          </c:extLst>
        </c:ser>
        <c:ser>
          <c:idx val="12"/>
          <c:order val="12"/>
          <c:tx>
            <c:strRef>
              <c:f>Foglio1!$N$1</c:f>
              <c:strCache>
                <c:ptCount val="1"/>
                <c:pt idx="0">
                  <c:v>discriminazione2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Foglio1!$N$2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03F-4FF0-A163-7E1657F15964}"/>
            </c:ext>
          </c:extLst>
        </c:ser>
        <c:ser>
          <c:idx val="13"/>
          <c:order val="13"/>
          <c:tx>
            <c:strRef>
              <c:f>Foglio1!$O$1</c:f>
              <c:strCache>
                <c:ptCount val="1"/>
                <c:pt idx="0">
                  <c:v>cyber-bullismo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"abbastanza" verso gli ALTRI</c:v>
                </c:pt>
              </c:strCache>
            </c:strRef>
          </c:cat>
          <c:val>
            <c:numRef>
              <c:f>Foglio1!$O$2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03F-4FF0-A163-7E1657F15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226880"/>
        <c:axId val="29228416"/>
        <c:axId val="0"/>
      </c:bar3DChart>
      <c:catAx>
        <c:axId val="292268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9228416"/>
        <c:crosses val="autoZero"/>
        <c:auto val="1"/>
        <c:lblAlgn val="ctr"/>
        <c:lblOffset val="100"/>
        <c:noMultiLvlLbl val="0"/>
      </c:catAx>
      <c:valAx>
        <c:axId val="2922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it-IT"/>
          </a:p>
        </c:txPr>
        <c:crossAx val="29226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180380577427825"/>
          <c:y val="0"/>
          <c:w val="0.29986286089238845"/>
          <c:h val="0.96087767349297648"/>
        </c:manualLayout>
      </c:layout>
      <c:overlay val="0"/>
      <c:txPr>
        <a:bodyPr/>
        <a:lstStyle/>
        <a:p>
          <a:pPr>
            <a:defRPr sz="1800">
              <a:solidFill>
                <a:schemeClr val="bg1"/>
              </a:solidFill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050"/>
      </a:pPr>
      <a:endParaRPr lang="it-IT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0.93796</cdr:y>
    </cdr:from>
    <cdr:to>
      <cdr:x>0.50222</cdr:x>
      <cdr:y>1</cdr:y>
    </cdr:to>
    <cdr:sp macro="" textlink="">
      <cdr:nvSpPr>
        <cdr:cNvPr id="2" name="Segnaposto piè di pagina 6">
          <a:extLst xmlns:a="http://schemas.openxmlformats.org/drawingml/2006/main">
            <a:ext uri="{FF2B5EF4-FFF2-40B4-BE49-F238E27FC236}">
              <a16:creationId xmlns:a16="http://schemas.microsoft.com/office/drawing/2014/main" id="{EFD09342-FDED-3B56-3024-C12956F5358E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-966439" y="5519750"/>
          <a:ext cx="4363844" cy="365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/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900" kern="1200" cap="all">
              <a:solidFill>
                <a:schemeClr val="accent2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457200"/>
          <a:r>
            <a:rPr lang="it-IT" dirty="0">
              <a:solidFill>
                <a:srgbClr val="FFFF00"/>
              </a:solidFill>
              <a:latin typeface="Gill Sans MT" panose="020B0502020104020203"/>
            </a:rPr>
            <a:t>Dott.ssa Giulia Volpato - AMA RARE RETE VENTO SOCIALE, CULTURA, SPROT E CITTADINANZA ATTIVA FINANZIATO DALLA REGIONE DEL VENETO DGR 13/2021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AEB96-B981-4388-BF98-D245BD5B01D9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A5442-9530-4875-B193-1910F9F292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30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A5442-9530-4875-B193-1910F9F292E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96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E12C-7600-4A40-B21C-CA24BF9D0895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4177-84BA-A14E-A5BC-53BD0FCF4F1F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01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1DB2-A358-7C41-A47D-294BD7F1BBCD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504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76E0-AF48-614F-B77E-311126F4F3B8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52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3BE-D670-1846-AD36-8B64E97D9918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45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6B36-DD59-704B-8332-870B37AAE865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143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E0CD-7559-0748-BA53-BFFF4B2A04D5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875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58C5-1E5D-9B4B-84DC-49AE76D7B1FA}" type="datetime1">
              <a:rPr lang="it-IT" smtClean="0"/>
              <a:t>23/06/2023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21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AAB92-1ABB-0347-A699-BFCCEF1CE87E}" type="datetime1">
              <a:rPr lang="it-IT" smtClean="0"/>
              <a:t>23/06/2023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583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D3DD-7D6F-3B4A-A5DE-B25823C0A29D}" type="datetime1">
              <a:rPr lang="it-IT" smtClean="0"/>
              <a:t>23/06/2023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945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FFD7-5A7D-554C-9047-AF72879E7EF5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91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172C-5B14-3344-A402-C3BA7D2D9FB7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295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39B8-39DD-1F4F-8974-B827ADEE5DA5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392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7BB2-24E9-224F-B421-718678F9E3FB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041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C616-7AFE-FC48-8F6A-8452CF749EE5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61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211A-7C1F-C148-96A5-E1C0DE35A17C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1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EF2C-C007-5743-8C42-2AC3BDB52627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73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35AA-604C-CC46-8229-76275D0E0229}" type="datetime1">
              <a:rPr lang="it-IT" smtClean="0"/>
              <a:t>23/06/2023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0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4223-59DE-1C4B-9677-85B687AB9BCC}" type="datetime1">
              <a:rPr lang="it-IT" smtClean="0"/>
              <a:t>23/06/2023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07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D2F1-DF94-C149-ABED-F8916BEC3451}" type="datetime1">
              <a:rPr lang="it-IT" smtClean="0"/>
              <a:t>23/06/2023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37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0CFE206-37AC-2C4B-8AEF-C13EEF6CAAB2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6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B150-86B3-594C-9A0C-D78DA276383C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62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03825B2-8B42-904D-902C-6B69FEB78A5A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40CCE9D-857E-4A6F-B8F3-6D147A84D6D8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96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D2026-C961-1C45-B01D-D64AB9278CE3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07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flickr.com/photos/photosavvy/284614564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microsoft.com/office/2007/relationships/hdphoto" Target="../media/hdphoto1.wdp"/><Relationship Id="rId3" Type="http://schemas.openxmlformats.org/officeDocument/2006/relationships/image" Target="../media/image35.jpg"/><Relationship Id="rId21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4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gif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PAxuCjKtzo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Elementi grafici, simbolo, logo, clipart&#10;&#10;Descrizione generata automaticamente">
            <a:extLst>
              <a:ext uri="{FF2B5EF4-FFF2-40B4-BE49-F238E27FC236}">
                <a16:creationId xmlns:a16="http://schemas.microsoft.com/office/drawing/2014/main" id="{47C66422-55DE-B2E4-C04B-999560105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2" y="640080"/>
            <a:ext cx="5454980" cy="55778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8076230" y="879071"/>
            <a:ext cx="3659246" cy="2549929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rgbClr val="FFFFFF"/>
                </a:solidFill>
              </a:rPr>
              <a:t>Technology, </a:t>
            </a:r>
            <a:r>
              <a:rPr lang="it-IT" sz="3600" dirty="0" err="1">
                <a:solidFill>
                  <a:srgbClr val="FFFFFF"/>
                </a:solidFill>
              </a:rPr>
              <a:t>artificial</a:t>
            </a:r>
            <a:r>
              <a:rPr lang="it-IT" sz="3600" dirty="0">
                <a:solidFill>
                  <a:srgbClr val="FFFFFF"/>
                </a:solidFill>
              </a:rPr>
              <a:t> intelligence.</a:t>
            </a:r>
            <a:br>
              <a:rPr lang="it-IT" sz="3600" dirty="0">
                <a:solidFill>
                  <a:srgbClr val="FFFFFF"/>
                </a:solidFill>
              </a:rPr>
            </a:br>
            <a:r>
              <a:rPr lang="it-IT" sz="3600" dirty="0">
                <a:solidFill>
                  <a:srgbClr val="FFFFFF"/>
                </a:solidFill>
              </a:rPr>
              <a:t>Rare </a:t>
            </a:r>
            <a:r>
              <a:rPr lang="it-IT" sz="3600" dirty="0" err="1">
                <a:solidFill>
                  <a:srgbClr val="FFFFFF"/>
                </a:solidFill>
              </a:rPr>
              <a:t>diseases</a:t>
            </a:r>
            <a:r>
              <a:rPr lang="it-IT" sz="3600" dirty="0">
                <a:solidFill>
                  <a:srgbClr val="FFFFFF"/>
                </a:solidFill>
              </a:rPr>
              <a:t> and </a:t>
            </a:r>
            <a:r>
              <a:rPr lang="it-IT" sz="3600" dirty="0" err="1">
                <a:solidFill>
                  <a:srgbClr val="FFFFFF"/>
                </a:solidFill>
              </a:rPr>
              <a:t>disabilities</a:t>
            </a:r>
            <a:br>
              <a:rPr lang="it-IT" sz="3400" dirty="0">
                <a:solidFill>
                  <a:srgbClr val="FFFFFF"/>
                </a:solidFill>
              </a:rPr>
            </a:br>
            <a:endParaRPr lang="it-IT" sz="3400" dirty="0">
              <a:solidFill>
                <a:srgbClr val="FFFFFF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8076230" y="3910592"/>
            <a:ext cx="3659246" cy="1704655"/>
          </a:xfrm>
        </p:spPr>
        <p:txBody>
          <a:bodyPr>
            <a:normAutofit/>
          </a:bodyPr>
          <a:lstStyle/>
          <a:p>
            <a:r>
              <a:rPr lang="it-IT" sz="1600" b="1" dirty="0">
                <a:solidFill>
                  <a:srgbClr val="FFFFFF"/>
                </a:solidFill>
              </a:rPr>
              <a:t>Dott.ssa Giulia volpato</a:t>
            </a:r>
          </a:p>
          <a:p>
            <a:r>
              <a:rPr lang="it-IT" sz="1600" b="1" i="1" dirty="0">
                <a:solidFill>
                  <a:srgbClr val="FFFFFF"/>
                </a:solidFill>
              </a:rPr>
              <a:t>REFERENTE </a:t>
            </a:r>
            <a:r>
              <a:rPr lang="it-IT" sz="1600" b="1" i="1" dirty="0" err="1">
                <a:solidFill>
                  <a:srgbClr val="FFFFFF"/>
                </a:solidFill>
              </a:rPr>
              <a:t>eRN</a:t>
            </a:r>
            <a:r>
              <a:rPr lang="it-IT" sz="1600" b="1" i="1" dirty="0">
                <a:solidFill>
                  <a:srgbClr val="FFFFFF"/>
                </a:solidFill>
              </a:rPr>
              <a:t> </a:t>
            </a:r>
            <a:r>
              <a:rPr lang="it-IT" sz="1600" b="1" i="1" dirty="0" err="1">
                <a:solidFill>
                  <a:srgbClr val="FFFFFF"/>
                </a:solidFill>
              </a:rPr>
              <a:t>skYN</a:t>
            </a:r>
            <a:r>
              <a:rPr lang="it-IT" sz="1600" b="1" i="1" dirty="0">
                <a:solidFill>
                  <a:srgbClr val="FFFFFF"/>
                </a:solidFill>
              </a:rPr>
              <a:t>, ESPERTO IN PATIENT ADVOCACY, PRESIDENTE ASS.NE P SINDROME EEC INTERNATIONAL APS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1D793B-B63D-3391-6C2B-9D561DD3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849" y="6459785"/>
            <a:ext cx="7050183" cy="365125"/>
          </a:xfrm>
        </p:spPr>
        <p:txBody>
          <a:bodyPr>
            <a:normAutofit/>
          </a:bodyPr>
          <a:lstStyle/>
          <a:p>
            <a:pPr algn="l" defTabSz="457200">
              <a:lnSpc>
                <a:spcPct val="90000"/>
              </a:lnSpc>
              <a:spcAft>
                <a:spcPts val="600"/>
              </a:spcAft>
            </a:pPr>
            <a:r>
              <a:rPr lang="it-IT">
                <a:solidFill>
                  <a:schemeClr val="tx2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19395C-EE68-3FB2-9E59-24DEC185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574" y="6459785"/>
            <a:ext cx="725557" cy="365125"/>
          </a:xfrm>
        </p:spPr>
        <p:txBody>
          <a:bodyPr>
            <a:normAutofit/>
          </a:bodyPr>
          <a:lstStyle/>
          <a:p>
            <a:pPr defTabSz="457200">
              <a:spcAft>
                <a:spcPts val="600"/>
              </a:spcAft>
            </a:pPr>
            <a:fld id="{E7A41E1B-4F70-4964-A407-84C68BE8251C}" type="slidenum">
              <a:rPr lang="it-IT">
                <a:latin typeface="Gill Sans MT" panose="020B0502020104020203"/>
              </a:rPr>
              <a:pPr defTabSz="457200">
                <a:spcAft>
                  <a:spcPts val="600"/>
                </a:spcAft>
              </a:pPr>
              <a:t>1</a:t>
            </a:fld>
            <a:endParaRPr lang="it-IT"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170803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105193" y="2538322"/>
            <a:ext cx="3384371" cy="1083329"/>
          </a:xfrm>
        </p:spPr>
        <p:txBody>
          <a:bodyPr>
            <a:normAutofit fontScale="85000" lnSpcReduction="20000"/>
          </a:bodyPr>
          <a:lstStyle/>
          <a:p>
            <a:r>
              <a:rPr lang="it-IT" sz="9600" dirty="0">
                <a:solidFill>
                  <a:schemeClr val="bg1"/>
                </a:solidFill>
              </a:rPr>
              <a:t>Sport</a:t>
            </a: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57DF0A26-BA8C-CF09-1F22-FE9D06BB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5241EC-EDD7-7AF7-C1E2-82CC71757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10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7" name="Immagine 6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46721F28-E518-03C6-3F70-CCFC37C3E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C870607-BA96-35AD-920F-7CB0E23A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744" y="574939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Technology, artificial intelligence and disability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8" name="mira que ritmo 2020 2022">
            <a:hlinkClick r:id="" action="ppaction://media"/>
            <a:extLst>
              <a:ext uri="{FF2B5EF4-FFF2-40B4-BE49-F238E27FC236}">
                <a16:creationId xmlns:a16="http://schemas.microsoft.com/office/drawing/2014/main" id="{931D9575-6A62-1C8F-802E-74F04B537777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2575" y="2325985"/>
            <a:ext cx="5959908" cy="3349813"/>
          </a:xfrm>
        </p:spPr>
      </p:pic>
    </p:spTree>
    <p:extLst>
      <p:ext uri="{BB962C8B-B14F-4D97-AF65-F5344CB8AC3E}">
        <p14:creationId xmlns:p14="http://schemas.microsoft.com/office/powerpoint/2010/main" val="332540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7073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B8131B-CA85-2C70-2C72-3B16F282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11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31A051-7185-B362-EEF2-AA179919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83" y="2063897"/>
            <a:ext cx="5572127" cy="3134321"/>
          </a:xfrm>
          <a:prstGeom prst="rect">
            <a:avLst/>
          </a:prstGeom>
        </p:spPr>
      </p:pic>
      <p:pic>
        <p:nvPicPr>
          <p:cNvPr id="10" name="Segnaposto contenuto 6">
            <a:extLst>
              <a:ext uri="{FF2B5EF4-FFF2-40B4-BE49-F238E27FC236}">
                <a16:creationId xmlns:a16="http://schemas.microsoft.com/office/drawing/2014/main" id="{C598121D-7A5C-DC9A-915C-7F0CED13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804" y="2794281"/>
            <a:ext cx="6202276" cy="3488780"/>
          </a:xfrm>
          <a:prstGeom prst="rect">
            <a:avLst/>
          </a:prstGeom>
        </p:spPr>
      </p:pic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A0C9C558-3953-8F1C-9BD0-5FB8B09F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2FAC574A-C350-50BB-D6D7-E5E01C5E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Immagine 10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95CF38DE-1AA5-EF38-98A2-D52B3B5B8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7D5A47C2-2978-D71E-96C9-6BF861E51C55}"/>
              </a:ext>
            </a:extLst>
          </p:cNvPr>
          <p:cNvSpPr txBox="1">
            <a:spLocks/>
          </p:cNvSpPr>
          <p:nvPr/>
        </p:nvSpPr>
        <p:spPr>
          <a:xfrm>
            <a:off x="1445744" y="57493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FF00"/>
                </a:solidFill>
              </a:rPr>
              <a:t>Technology, artificial intelligence and disability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1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6800" y="373059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it-IT" sz="7200" b="1" dirty="0">
                <a:solidFill>
                  <a:srgbClr val="FF0000"/>
                </a:solidFill>
              </a:rPr>
              <a:t>RAREDUCANDO EDUCAZIONE DIGITALE</a:t>
            </a:r>
            <a:endParaRPr lang="it-IT" sz="6600" b="1" dirty="0">
              <a:solidFill>
                <a:srgbClr val="FF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336B5A6-4FAF-415D-8573-92BEF9C33F53}"/>
              </a:ext>
            </a:extLst>
          </p:cNvPr>
          <p:cNvSpPr txBox="1">
            <a:spLocks noChangeArrowheads="1"/>
          </p:cNvSpPr>
          <p:nvPr/>
        </p:nvSpPr>
        <p:spPr>
          <a:xfrm>
            <a:off x="2399790" y="4505004"/>
            <a:ext cx="6626225" cy="1895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it-IT" altLang="it-IT" sz="3000" b="1" dirty="0">
                <a:solidFill>
                  <a:schemeClr val="bg1"/>
                </a:solidFill>
              </a:rPr>
              <a:t>31 </a:t>
            </a:r>
            <a:r>
              <a:rPr lang="it-IT" altLang="it-IT" sz="3000" b="1" dirty="0" err="1">
                <a:solidFill>
                  <a:schemeClr val="bg1"/>
                </a:solidFill>
              </a:rPr>
              <a:t>October</a:t>
            </a:r>
            <a:r>
              <a:rPr lang="it-IT" altLang="it-IT" sz="3000" b="1" dirty="0">
                <a:solidFill>
                  <a:schemeClr val="bg1"/>
                </a:solidFill>
              </a:rPr>
              <a:t> 2022 – FINAL EVENT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it-IT" altLang="it-IT" sz="3000" b="1" dirty="0">
                <a:solidFill>
                  <a:schemeClr val="bg1"/>
                </a:solidFill>
              </a:rPr>
              <a:t>Results </a:t>
            </a:r>
            <a:r>
              <a:rPr lang="it-IT" altLang="it-IT" sz="3000" b="1" dirty="0" err="1">
                <a:solidFill>
                  <a:schemeClr val="bg1"/>
                </a:solidFill>
              </a:rPr>
              <a:t>presentation</a:t>
            </a:r>
            <a:endParaRPr lang="it-IT" altLang="it-IT" sz="3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it-IT" altLang="it-IT" sz="1400" b="1" dirty="0">
                <a:solidFill>
                  <a:schemeClr val="bg1"/>
                </a:solidFill>
              </a:rPr>
              <a:t>Dott.ssa Giulia Volpato –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it-IT" altLang="it-IT" sz="1400" b="1" dirty="0" err="1">
                <a:solidFill>
                  <a:schemeClr val="bg1"/>
                </a:solidFill>
              </a:rPr>
              <a:t>President</a:t>
            </a:r>
            <a:r>
              <a:rPr lang="it-IT" altLang="it-IT" sz="1400" b="1" dirty="0">
                <a:solidFill>
                  <a:schemeClr val="bg1"/>
                </a:solidFill>
              </a:rPr>
              <a:t> Ass. p63 Sindrome E.E.C. INTERNATIONAL APS </a:t>
            </a:r>
            <a:r>
              <a:rPr lang="it-IT" altLang="it-IT" sz="1400" b="1" dirty="0" err="1">
                <a:solidFill>
                  <a:schemeClr val="bg1"/>
                </a:solidFill>
              </a:rPr>
              <a:t>ONLUs</a:t>
            </a:r>
            <a:endParaRPr lang="it-IT" altLang="it-IT" sz="105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it-IT" altLang="it-IT" sz="5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it-IT" altLang="it-IT" sz="12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DFB14E-246C-474C-AD47-3D096743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12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1EFE4A6-CDA1-4E4C-B8E2-CE1FE0026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65" y="33090"/>
            <a:ext cx="2307452" cy="1633304"/>
          </a:xfrm>
          <a:prstGeom prst="rect">
            <a:avLst/>
          </a:prstGeom>
        </p:spPr>
      </p:pic>
      <p:pic>
        <p:nvPicPr>
          <p:cNvPr id="7" name="Immagine 6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EF582FF2-7042-A64F-4CF5-01E1103A7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" y="136307"/>
            <a:ext cx="1456167" cy="14789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B226389-AB66-7C65-A956-504C8C399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609" y="5049218"/>
            <a:ext cx="2857143" cy="19047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94FBAAC-EA38-076D-0580-88953D322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86" y="-314258"/>
            <a:ext cx="3516616" cy="2328000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097EEB9-AC47-E872-DAA2-5CC23B13B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3D9CEFEC-56A1-35B5-67C0-6D42E983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  <p:extLst>
      <p:ext uri="{BB962C8B-B14F-4D97-AF65-F5344CB8AC3E}">
        <p14:creationId xmlns:p14="http://schemas.microsoft.com/office/powerpoint/2010/main" val="2367477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89FB806-4431-407A-B29A-7742B27D8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3210"/>
            <a:ext cx="10150792" cy="1143000"/>
          </a:xfrm>
        </p:spPr>
        <p:txBody>
          <a:bodyPr>
            <a:normAutofit fontScale="90000"/>
          </a:bodyPr>
          <a:lstStyle/>
          <a:p>
            <a:br>
              <a:rPr lang="it-IT" altLang="it-IT" b="1" dirty="0">
                <a:solidFill>
                  <a:srgbClr val="FF0000"/>
                </a:solidFill>
              </a:rPr>
            </a:br>
            <a:r>
              <a:rPr lang="it-IT" altLang="it-IT" b="1" dirty="0">
                <a:solidFill>
                  <a:srgbClr val="FFC000"/>
                </a:solidFill>
              </a:rPr>
              <a:t>R.E.D. Goals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52C93EE-04AF-40C8-8680-FE38D4B03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22398" y="1579350"/>
            <a:ext cx="10058400" cy="28354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altLang="it-IT" sz="2800" dirty="0">
                <a:solidFill>
                  <a:schemeClr val="bg1"/>
                </a:solidFill>
              </a:rPr>
              <a:t>Spread information for an adequate inclusion of children with rare diseases at school (Italy - Greece - Europe)</a:t>
            </a:r>
          </a:p>
          <a:p>
            <a:pPr>
              <a:buFontTx/>
              <a:buChar char="-"/>
            </a:pPr>
            <a:r>
              <a:rPr lang="en-US" altLang="it-IT" sz="2800" dirty="0">
                <a:solidFill>
                  <a:schemeClr val="bg1"/>
                </a:solidFill>
              </a:rPr>
              <a:t>Provide the tools for a better approach to disability also for trainers and parents</a:t>
            </a:r>
            <a:endParaRPr lang="it-IT" altLang="it-IT" sz="28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altLang="it-IT" sz="2800" u="sng" dirty="0">
                <a:solidFill>
                  <a:srgbClr val="FFC000"/>
                </a:solidFill>
              </a:rPr>
              <a:t>Use of digital technologies for an accessible and innovative inclusive training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70EC8C2-3364-4BBF-BF8C-51EC555E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13</a:t>
            </a:fld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D82482A-A5E2-00F7-A627-D64B38017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7E9B69F9-CEF7-3E03-E47D-1A2E0084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EEE189F1-D6AF-37E9-B8EE-9BEBA83F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A5B4BEA-CD67-D980-091E-06874273469B}"/>
              </a:ext>
            </a:extLst>
          </p:cNvPr>
          <p:cNvSpPr/>
          <p:nvPr/>
        </p:nvSpPr>
        <p:spPr>
          <a:xfrm>
            <a:off x="1155026" y="5034846"/>
            <a:ext cx="3725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3600" b="1" dirty="0">
                <a:solidFill>
                  <a:srgbClr val="FFC000"/>
                </a:solidFill>
              </a:rPr>
              <a:t>R.E.D. </a:t>
            </a:r>
            <a:r>
              <a:rPr lang="it-IT" altLang="it-IT" sz="3600" b="1" dirty="0" err="1">
                <a:solidFill>
                  <a:srgbClr val="FFC000"/>
                </a:solidFill>
              </a:rPr>
              <a:t>is</a:t>
            </a:r>
            <a:r>
              <a:rPr lang="it-IT" altLang="it-IT" sz="3600" b="1" dirty="0">
                <a:solidFill>
                  <a:srgbClr val="FFC000"/>
                </a:solidFill>
              </a:rPr>
              <a:t>:</a:t>
            </a:r>
            <a:r>
              <a:rPr lang="it-IT" altLang="it-IT" dirty="0">
                <a:solidFill>
                  <a:srgbClr val="FFC000"/>
                </a:solidFill>
              </a:rPr>
              <a:t> 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4433F8E-B69D-7B4E-FFA0-BDAA6FB7A9B9}"/>
              </a:ext>
            </a:extLst>
          </p:cNvPr>
          <p:cNvSpPr txBox="1">
            <a:spLocks noChangeArrowheads="1"/>
          </p:cNvSpPr>
          <p:nvPr/>
        </p:nvSpPr>
        <p:spPr>
          <a:xfrm>
            <a:off x="3017634" y="4556287"/>
            <a:ext cx="8569568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it-IT" sz="2800" dirty="0">
                <a:solidFill>
                  <a:schemeClr val="bg1"/>
                </a:solidFill>
              </a:rPr>
              <a:t>An e-learning project developed on direct experience aimed for the 6-14 age group</a:t>
            </a:r>
            <a:endParaRPr lang="it-IT" altLang="it-IT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it-IT" sz="2800" i="1" dirty="0">
                <a:solidFill>
                  <a:srgbClr val="FFC000"/>
                </a:solidFill>
              </a:rPr>
              <a:t>Developed through e-twinning platform, </a:t>
            </a:r>
            <a:r>
              <a:rPr lang="en-US" altLang="it-IT" sz="2800" i="1" dirty="0" err="1">
                <a:solidFill>
                  <a:srgbClr val="FFC000"/>
                </a:solidFill>
              </a:rPr>
              <a:t>epale</a:t>
            </a:r>
            <a:r>
              <a:rPr lang="en-US" altLang="it-IT" sz="2800" i="1" dirty="0">
                <a:solidFill>
                  <a:srgbClr val="FFC000"/>
                </a:solidFill>
              </a:rPr>
              <a:t>, </a:t>
            </a:r>
            <a:r>
              <a:rPr lang="en-US" altLang="it-IT" sz="2800" i="1" dirty="0" err="1">
                <a:solidFill>
                  <a:srgbClr val="FFC000"/>
                </a:solidFill>
              </a:rPr>
              <a:t>edmodo</a:t>
            </a:r>
            <a:r>
              <a:rPr lang="en-US" altLang="it-IT" sz="2800" i="1" dirty="0">
                <a:solidFill>
                  <a:srgbClr val="FFC000"/>
                </a:solidFill>
              </a:rPr>
              <a:t> and </a:t>
            </a:r>
            <a:r>
              <a:rPr lang="en-US" altLang="it-IT" sz="2800" i="1" dirty="0" err="1">
                <a:solidFill>
                  <a:srgbClr val="FFC000"/>
                </a:solidFill>
              </a:rPr>
              <a:t>moodle</a:t>
            </a:r>
            <a:r>
              <a:rPr lang="en-US" altLang="it-IT" sz="2800" i="1" dirty="0">
                <a:solidFill>
                  <a:schemeClr val="bg1"/>
                </a:solidFill>
              </a:rPr>
              <a:t>;</a:t>
            </a:r>
            <a:br>
              <a:rPr lang="it-IT" altLang="it-IT" sz="2800" i="1" dirty="0">
                <a:solidFill>
                  <a:schemeClr val="bg1"/>
                </a:solidFill>
              </a:rPr>
            </a:br>
            <a:endParaRPr lang="it-IT" altLang="it-IT" sz="2800" dirty="0">
              <a:solidFill>
                <a:schemeClr val="tx1"/>
              </a:solidFill>
            </a:endParaRPr>
          </a:p>
          <a:p>
            <a:endParaRPr lang="it-IT" altLang="it-IT" sz="2800" dirty="0"/>
          </a:p>
          <a:p>
            <a:endParaRPr lang="it-IT" altLang="it-IT" sz="2800" dirty="0"/>
          </a:p>
          <a:p>
            <a:endParaRPr lang="it-IT" altLang="it-IT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13E17C-4C82-486A-AD4E-FE0F178F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52055"/>
            <a:ext cx="10058400" cy="885305"/>
          </a:xfrm>
        </p:spPr>
        <p:txBody>
          <a:bodyPr/>
          <a:lstStyle/>
          <a:p>
            <a:r>
              <a:rPr lang="it-IT" b="1" dirty="0">
                <a:solidFill>
                  <a:srgbClr val="FFC000"/>
                </a:solidFill>
              </a:rPr>
              <a:t>The staff of R.E.D.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F25A6C-580C-4C20-86B0-F6EB6D81A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team of operators involved (divided by skills, transversal in practice) in the project consists of:</a:t>
            </a:r>
            <a:endParaRPr lang="it-IT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Health law experts, educator-trainers, geneticist-doctors, human rights experts;</a:t>
            </a:r>
            <a:endParaRPr lang="it-IT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it-IT" dirty="0" err="1">
                <a:solidFill>
                  <a:schemeClr val="bg1"/>
                </a:solidFill>
              </a:rPr>
              <a:t>Pharmacist</a:t>
            </a:r>
            <a:r>
              <a:rPr lang="it-IT" dirty="0">
                <a:solidFill>
                  <a:schemeClr val="bg1"/>
                </a:solidFill>
              </a:rPr>
              <a:t>;</a:t>
            </a:r>
          </a:p>
          <a:p>
            <a:pPr marL="514350" indent="-514350">
              <a:buFont typeface="+mj-lt"/>
              <a:buAutoNum type="alphaLcPeriod"/>
            </a:pPr>
            <a:r>
              <a:rPr lang="it-IT" dirty="0" err="1">
                <a:solidFill>
                  <a:schemeClr val="bg1"/>
                </a:solidFill>
              </a:rPr>
              <a:t>Psychologists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informed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patients</a:t>
            </a:r>
            <a:r>
              <a:rPr lang="it-IT" dirty="0">
                <a:solidFill>
                  <a:schemeClr val="bg1"/>
                </a:solidFill>
              </a:rPr>
              <a:t>, social workers;</a:t>
            </a:r>
          </a:p>
          <a:p>
            <a:pPr marL="514350" indent="-514350">
              <a:buFont typeface="+mj-lt"/>
              <a:buAutoNum type="alphaLcPeriod"/>
            </a:pPr>
            <a:r>
              <a:rPr lang="it-IT" dirty="0">
                <a:solidFill>
                  <a:schemeClr val="bg1"/>
                </a:solidFill>
              </a:rPr>
              <a:t>Human </a:t>
            </a:r>
            <a:r>
              <a:rPr lang="it-IT" dirty="0" err="1">
                <a:solidFill>
                  <a:schemeClr val="bg1"/>
                </a:solidFill>
              </a:rPr>
              <a:t>rights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experts</a:t>
            </a:r>
            <a:r>
              <a:rPr lang="it-IT" dirty="0">
                <a:solidFill>
                  <a:schemeClr val="bg1"/>
                </a:solidFill>
              </a:rPr>
              <a:t>;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Computer engineers and network experts;</a:t>
            </a:r>
            <a:endParaRPr lang="it-IT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it-IT" dirty="0" err="1">
                <a:solidFill>
                  <a:schemeClr val="bg1"/>
                </a:solidFill>
              </a:rPr>
              <a:t>Patient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associations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institutional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referents</a:t>
            </a:r>
            <a:r>
              <a:rPr lang="it-IT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7D50B2-CE1E-4950-8FFA-8F0317EA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14</a:t>
            </a:fld>
            <a:endParaRPr lang="it-IT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3F3E391-4556-7E79-2741-F49173DBB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137E086-0A1B-F622-D356-C3DB9C7B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pic>
        <p:nvPicPr>
          <p:cNvPr id="8" name="Immagine 7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953A918C-95AE-6B94-00CB-493A28B33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63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6DDDF3CE-70F5-EA00-D1BD-1C26046E1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C88ED30F-C9DE-45AE-86EB-64DC6C8E9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C000"/>
                </a:solidFill>
              </a:rPr>
              <a:t>RAREDUCANDO EDUCAZIONE DIGITALE:</a:t>
            </a:r>
            <a:br>
              <a:rPr lang="it-IT" altLang="it-IT" b="1" dirty="0">
                <a:solidFill>
                  <a:srgbClr val="FFC000"/>
                </a:solidFill>
              </a:rPr>
            </a:br>
            <a:r>
              <a:rPr lang="it-IT" altLang="it-IT" b="1" dirty="0">
                <a:solidFill>
                  <a:srgbClr val="FFC000"/>
                </a:solidFill>
              </a:rPr>
              <a:t>Training Course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B1B5FC5-1748-48B0-830B-932925642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4"/>
            <a:ext cx="10058400" cy="437050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altLang="it-IT" dirty="0">
                <a:solidFill>
                  <a:schemeClr val="bg1"/>
                </a:solidFill>
              </a:rPr>
              <a:t>The project: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it-IT" dirty="0">
                <a:solidFill>
                  <a:schemeClr val="bg1"/>
                </a:solidFill>
              </a:rPr>
              <a:t>11 e-learning training sessions aimed at teachers with students ages 6 to 14 and parents;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it-IT" dirty="0">
                <a:solidFill>
                  <a:schemeClr val="bg1"/>
                </a:solidFill>
              </a:rPr>
              <a:t>Teachers will introduce their students to the topic of "rare diseases", treating it (based on the reference age) at a genetic-scientific level (implementation of the ministerial plan of the natural sciences </a:t>
            </a:r>
            <a:r>
              <a:rPr lang="en-US" altLang="it-IT" dirty="0" err="1">
                <a:solidFill>
                  <a:schemeClr val="bg1"/>
                </a:solidFill>
              </a:rPr>
              <a:t>programme</a:t>
            </a:r>
            <a:r>
              <a:rPr lang="en-US" altLang="it-IT" dirty="0">
                <a:solidFill>
                  <a:schemeClr val="bg1"/>
                </a:solidFill>
              </a:rPr>
              <a:t>);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it-IT" dirty="0">
                <a:solidFill>
                  <a:schemeClr val="bg1"/>
                </a:solidFill>
              </a:rPr>
              <a:t>Administration, to the participants, of a preliminary knowledge assessment questionnaire in order to record the perception of the theme of rare diseases, but above all discrimination also in the classroom;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it-IT" altLang="it-IT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it-IT" altLang="it-IT" dirty="0">
              <a:solidFill>
                <a:schemeClr val="bg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3C371E0-B7F2-40CB-BCEB-06E864DF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15</a:t>
            </a:fld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3692EEE-4E3B-8B66-803A-D4A2C3CF8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AB3FDFE5-B2C4-F305-578B-A8D9856B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7EE655C7-53CA-EBD6-650B-0E41BD449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17" y="193219"/>
            <a:ext cx="1332684" cy="1353554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940847" y="589991"/>
            <a:ext cx="10515600" cy="5527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>
                <a:solidFill>
                  <a:srgbClr val="FFC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example, to which the data presented refers to, is made up of:</a:t>
            </a:r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people who participated to the e-learning course divided as follows:</a:t>
            </a:r>
            <a:endParaRPr lang="it-IT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A5FBCF-CFFB-4F1A-B04C-8B948A1E7B34}"/>
              </a:ext>
            </a:extLst>
          </p:cNvPr>
          <p:cNvSpPr/>
          <p:nvPr/>
        </p:nvSpPr>
        <p:spPr>
          <a:xfrm>
            <a:off x="974094" y="337277"/>
            <a:ext cx="3725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0C7A92-5290-4E3E-AEB0-A5DEA5B8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16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8D1A264-8027-F24D-A5A1-B2A42FAC2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56" y="2647787"/>
            <a:ext cx="3531544" cy="3563649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35FDB95F-EB38-E840-92F6-096DB0ADC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83" y="3319975"/>
            <a:ext cx="3531544" cy="23188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074BEE0-FB3C-1C8E-57CC-D17DEAEB3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79" y="4616438"/>
            <a:ext cx="1135810" cy="7564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631775F-0403-D404-587E-C1FF5ECB7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53283" y="5511560"/>
            <a:ext cx="1134006" cy="7564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AE0AEA-CEF7-06D8-B03A-44823CD9E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615" y="3573354"/>
            <a:ext cx="1134674" cy="756449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24B2A6-7EE8-0D21-6955-7A10BEDB50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E34F634E-32DD-169B-CD94-E1F0079A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  <p:extLst>
      <p:ext uri="{BB962C8B-B14F-4D97-AF65-F5344CB8AC3E}">
        <p14:creationId xmlns:p14="http://schemas.microsoft.com/office/powerpoint/2010/main" val="1228334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41591700-ACCA-C3BD-9084-67254C30A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64C81B1-4054-E34C-84CE-9CAF205A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Digital education and school, conflicting or complementary themes?</a:t>
            </a:r>
            <a:endParaRPr lang="it-IT" sz="4000" b="1" dirty="0">
              <a:solidFill>
                <a:srgbClr val="FFC00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6A67168-854B-8A42-A3CC-BE00C27E4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3" y="2161198"/>
            <a:ext cx="9973130" cy="3690962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EE59F9-1056-ED48-8A47-73642F7B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17</a:t>
            </a:fld>
            <a:endParaRPr lang="it-IT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A245D65-ECC1-207E-82C0-3C49D2CE6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616A917B-9AA0-3DD6-493D-75860D1CC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  <p:extLst>
      <p:ext uri="{BB962C8B-B14F-4D97-AF65-F5344CB8AC3E}">
        <p14:creationId xmlns:p14="http://schemas.microsoft.com/office/powerpoint/2010/main" val="167407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361791A9-E61A-9926-176A-AC19D8444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B8E629D-650B-7E40-9D7A-16C1030A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FFC000"/>
                </a:solidFill>
              </a:rPr>
              <a:t>What do you think of digital education at school?</a:t>
            </a:r>
            <a:endParaRPr lang="it-IT" sz="4400" b="1" dirty="0">
              <a:solidFill>
                <a:srgbClr val="FFC00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5E43540-EE8B-904E-B6D8-024F51EC6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13" y="2223818"/>
            <a:ext cx="9995770" cy="3459529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E7DFFE-B016-B646-9421-CBB02775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18</a:t>
            </a:fld>
            <a:endParaRPr lang="it-IT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D7A612E-3E34-6FFA-9221-402045418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A1CBEA7F-D5DC-EB5E-B766-3A33916A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  <p:extLst>
      <p:ext uri="{BB962C8B-B14F-4D97-AF65-F5344CB8AC3E}">
        <p14:creationId xmlns:p14="http://schemas.microsoft.com/office/powerpoint/2010/main" val="375017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B0F6504D-8371-B8AF-1B75-8B1CA915A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56DCF79-BBB4-2B46-8BEF-FD4B15C45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94977"/>
            <a:ext cx="10058400" cy="145075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Is digital education at school also needed to promote accessibility to studying, in particular for children with </a:t>
            </a:r>
            <a:br>
              <a:rPr lang="en-US" sz="3600" b="1" dirty="0">
                <a:solidFill>
                  <a:srgbClr val="FFC000"/>
                </a:solidFill>
              </a:rPr>
            </a:br>
            <a:r>
              <a:rPr lang="en-US" sz="3600" b="1" dirty="0">
                <a:solidFill>
                  <a:srgbClr val="FFC000"/>
                </a:solidFill>
              </a:rPr>
              <a:t>rare diseases?</a:t>
            </a:r>
            <a:endParaRPr lang="it-IT" sz="3600" b="1" dirty="0">
              <a:solidFill>
                <a:srgbClr val="FFC00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3929592-BD24-5448-ABBD-6C4ACD4C5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16" y="2282335"/>
            <a:ext cx="10215063" cy="3724569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2F0838-4B92-7B4C-8E89-6184CC5F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19</a:t>
            </a:fld>
            <a:endParaRPr lang="it-IT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9F2BDD9-AF18-72C0-5D23-09210ABE8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" y="6396187"/>
            <a:ext cx="2043531" cy="428723"/>
          </a:xfrm>
          <a:prstGeom prst="rect">
            <a:avLst/>
          </a:prstGeom>
        </p:spPr>
      </p:pic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F2E89570-F5BA-D0C4-7F3C-422B1738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  <p:extLst>
      <p:ext uri="{BB962C8B-B14F-4D97-AF65-F5344CB8AC3E}">
        <p14:creationId xmlns:p14="http://schemas.microsoft.com/office/powerpoint/2010/main" val="403125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08410" y="675409"/>
            <a:ext cx="10058400" cy="906087"/>
          </a:xfrm>
        </p:spPr>
        <p:txBody>
          <a:bodyPr/>
          <a:lstStyle/>
          <a:p>
            <a:r>
              <a:rPr lang="it-IT" b="1" dirty="0" err="1">
                <a:solidFill>
                  <a:srgbClr val="FFFF00"/>
                </a:solidFill>
              </a:rPr>
              <a:t>Society's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disinterest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752044" y="2657561"/>
            <a:ext cx="8836292" cy="36330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It tends to isolate the individual affected by a handicap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The individual affected by visual impairment often finds obstacles and barriers on a psychological and physical level;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 lack of knowledge limits the opportunity to adapt daily environments to the needs of individuals;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If I ask someone to read what is written, he makes fun of me and remarks: “but how can you not read??”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it-IT" sz="2400" dirty="0">
              <a:solidFill>
                <a:schemeClr val="tx1"/>
              </a:solidFill>
            </a:endParaRP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FD09342-FDED-3B56-3024-C12956F5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EF9641E-DA73-6AE2-0A6F-9601114F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2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6DB26CE4-45AC-06E8-DF60-A2DABC604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5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4348ED5-DE4F-B6C4-ABF1-5BEDB6A1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981786-0476-B0E7-00C8-D8FEE078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20</a:t>
            </a:fld>
            <a:endParaRPr lang="it-IT"/>
          </a:p>
        </p:txBody>
      </p:sp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6905D4D1-5D57-0554-C821-F6DB15404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144152A-1883-55AC-5E00-201E77ED4410}"/>
              </a:ext>
            </a:extLst>
          </p:cNvPr>
          <p:cNvSpPr txBox="1">
            <a:spLocks/>
          </p:cNvSpPr>
          <p:nvPr/>
        </p:nvSpPr>
        <p:spPr>
          <a:xfrm>
            <a:off x="1154083" y="39497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C000"/>
                </a:solidFill>
              </a:rPr>
              <a:t>Future opportunities for Artificial intelligence: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risks?</a:t>
            </a:r>
            <a:endParaRPr lang="it-IT" sz="3600" b="1" dirty="0">
              <a:solidFill>
                <a:srgbClr val="FFC000"/>
              </a:solidFill>
            </a:endParaRPr>
          </a:p>
        </p:txBody>
      </p:sp>
      <p:pic>
        <p:nvPicPr>
          <p:cNvPr id="9" name="Immagine 8" descr="Immagine che contiene persona, Viso umano, bambino, erba&#10;&#10;Descrizione generata automaticamente">
            <a:extLst>
              <a:ext uri="{FF2B5EF4-FFF2-40B4-BE49-F238E27FC236}">
                <a16:creationId xmlns:a16="http://schemas.microsoft.com/office/drawing/2014/main" id="{C7513420-AB3A-3DE2-0B39-E8381BDBB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51018" y="1761146"/>
            <a:ext cx="6120246" cy="41005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7DAB63-5702-6A82-6D8A-15367FB0C735}"/>
              </a:ext>
            </a:extLst>
          </p:cNvPr>
          <p:cNvSpPr txBox="1"/>
          <p:nvPr/>
        </p:nvSpPr>
        <p:spPr>
          <a:xfrm>
            <a:off x="2951019" y="6085444"/>
            <a:ext cx="6024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4" tooltip="https://www.flickr.com/photos/photosavvy/2846145641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5" tooltip="https://creativecommons.org/licenses/by-nd/3.0/"/>
              </a:rPr>
              <a:t>CC BY-ND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26966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/>
          <p:nvPr>
            <p:extLst>
              <p:ext uri="{D42A27DB-BD31-4B8C-83A1-F6EECF244321}">
                <p14:modId xmlns:p14="http://schemas.microsoft.com/office/powerpoint/2010/main" val="2495463129"/>
              </p:ext>
            </p:extLst>
          </p:nvPr>
        </p:nvGraphicFramePr>
        <p:xfrm>
          <a:off x="966439" y="715500"/>
          <a:ext cx="8689145" cy="588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D772EE-0072-46D0-803D-9378BB76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D8363B-BB24-CB40-A2BC-1C290B6270B5}"/>
              </a:ext>
            </a:extLst>
          </p:cNvPr>
          <p:cNvSpPr txBox="1"/>
          <p:nvPr/>
        </p:nvSpPr>
        <p:spPr>
          <a:xfrm>
            <a:off x="1677928" y="132346"/>
            <a:ext cx="84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Rare diseases, Covid-19 and social distancing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0DE8446A-C057-68DB-B91E-471D30F04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27" y="132346"/>
            <a:ext cx="160368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9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/>
          <p:nvPr>
            <p:extLst>
              <p:ext uri="{D42A27DB-BD31-4B8C-83A1-F6EECF244321}">
                <p14:modId xmlns:p14="http://schemas.microsoft.com/office/powerpoint/2010/main" val="4073384121"/>
              </p:ext>
            </p:extLst>
          </p:nvPr>
        </p:nvGraphicFramePr>
        <p:xfrm>
          <a:off x="2027582" y="908720"/>
          <a:ext cx="8640417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FCA774-4517-46CA-ADB8-1477A5F5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6A83A8-53EF-0DBD-BD97-171DAB16622E}"/>
              </a:ext>
            </a:extLst>
          </p:cNvPr>
          <p:cNvSpPr txBox="1"/>
          <p:nvPr/>
        </p:nvSpPr>
        <p:spPr>
          <a:xfrm>
            <a:off x="3226068" y="136525"/>
            <a:ext cx="529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C000"/>
                </a:solidFill>
              </a:rPr>
              <a:t>Social </a:t>
            </a:r>
            <a:r>
              <a:rPr lang="it-IT" sz="3600" b="1" dirty="0" err="1">
                <a:solidFill>
                  <a:srgbClr val="FFC000"/>
                </a:solidFill>
              </a:rPr>
              <a:t>needs</a:t>
            </a:r>
            <a:endParaRPr lang="it-IT" sz="3600" b="1" dirty="0">
              <a:solidFill>
                <a:srgbClr val="FFC000"/>
              </a:solidFill>
            </a:endParaRPr>
          </a:p>
        </p:txBody>
      </p:sp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31A4161F-C7CB-768F-BD93-328DAEDAE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8" y="136525"/>
            <a:ext cx="160368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1107">
            <a:off x="1920036" y="2816213"/>
            <a:ext cx="591465" cy="591465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60" y="445215"/>
            <a:ext cx="7096990" cy="4127788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7" y="4336467"/>
            <a:ext cx="12202390" cy="3814076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r="1" b="3879"/>
          <a:stretch/>
        </p:blipFill>
        <p:spPr>
          <a:xfrm>
            <a:off x="-10390" y="-3508"/>
            <a:ext cx="12202390" cy="803607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2535382" y="4322618"/>
            <a:ext cx="7107382" cy="311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H="1">
            <a:off x="31172" y="4313724"/>
            <a:ext cx="2504209" cy="25353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9642764" y="4353791"/>
            <a:ext cx="2549236" cy="25042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2535382" y="800100"/>
            <a:ext cx="0" cy="35225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V="1">
            <a:off x="9642764" y="800100"/>
            <a:ext cx="0" cy="35536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2535382" y="800100"/>
            <a:ext cx="71073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 flipV="1">
            <a:off x="0" y="0"/>
            <a:ext cx="2535382" cy="800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flipV="1">
            <a:off x="9642764" y="0"/>
            <a:ext cx="2549236" cy="800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 rot="1055105">
            <a:off x="-329980" y="365445"/>
            <a:ext cx="2667118" cy="1724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 rot="20531008">
            <a:off x="9873865" y="361372"/>
            <a:ext cx="2667118" cy="1724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 rot="18864501">
            <a:off x="-1230618" y="3961898"/>
            <a:ext cx="3620105" cy="1895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 rot="2677051">
            <a:off x="9809471" y="3972204"/>
            <a:ext cx="3620105" cy="1895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95" y="89955"/>
            <a:ext cx="1260069" cy="1254841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88" y="6351294"/>
            <a:ext cx="518670" cy="506706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3" y="6384284"/>
            <a:ext cx="836923" cy="627692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1" y="5130747"/>
            <a:ext cx="901427" cy="600012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64" y="5430753"/>
            <a:ext cx="639863" cy="622570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4" y="6053323"/>
            <a:ext cx="639863" cy="62257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8" y="4272184"/>
            <a:ext cx="901427" cy="600012"/>
          </a:xfrm>
          <a:prstGeom prst="rect">
            <a:avLst/>
          </a:prstGeom>
        </p:spPr>
      </p:pic>
      <p:sp>
        <p:nvSpPr>
          <p:cNvPr id="39" name="Rettangolo 38"/>
          <p:cNvSpPr/>
          <p:nvPr/>
        </p:nvSpPr>
        <p:spPr>
          <a:xfrm>
            <a:off x="695478" y="1594885"/>
            <a:ext cx="1112057" cy="4543500"/>
          </a:xfrm>
          <a:custGeom>
            <a:avLst/>
            <a:gdLst>
              <a:gd name="connsiteX0" fmla="*/ 0 w 1251621"/>
              <a:gd name="connsiteY0" fmla="*/ 0 h 3442886"/>
              <a:gd name="connsiteX1" fmla="*/ 1251621 w 1251621"/>
              <a:gd name="connsiteY1" fmla="*/ 0 h 3442886"/>
              <a:gd name="connsiteX2" fmla="*/ 1251621 w 1251621"/>
              <a:gd name="connsiteY2" fmla="*/ 3442886 h 3442886"/>
              <a:gd name="connsiteX3" fmla="*/ 0 w 1251621"/>
              <a:gd name="connsiteY3" fmla="*/ 3442886 h 3442886"/>
              <a:gd name="connsiteX4" fmla="*/ 0 w 1251621"/>
              <a:gd name="connsiteY4" fmla="*/ 0 h 3442886"/>
              <a:gd name="connsiteX0" fmla="*/ 0 w 1251621"/>
              <a:gd name="connsiteY0" fmla="*/ 0 h 4474244"/>
              <a:gd name="connsiteX1" fmla="*/ 1251621 w 1251621"/>
              <a:gd name="connsiteY1" fmla="*/ 0 h 4474244"/>
              <a:gd name="connsiteX2" fmla="*/ 1251621 w 1251621"/>
              <a:gd name="connsiteY2" fmla="*/ 3442886 h 4474244"/>
              <a:gd name="connsiteX3" fmla="*/ 191386 w 1251621"/>
              <a:gd name="connsiteY3" fmla="*/ 4474244 h 4474244"/>
              <a:gd name="connsiteX4" fmla="*/ 0 w 1251621"/>
              <a:gd name="connsiteY4" fmla="*/ 0 h 4474244"/>
              <a:gd name="connsiteX0" fmla="*/ 0 w 1124030"/>
              <a:gd name="connsiteY0" fmla="*/ 563525 h 4474244"/>
              <a:gd name="connsiteX1" fmla="*/ 1124030 w 1124030"/>
              <a:gd name="connsiteY1" fmla="*/ 0 h 4474244"/>
              <a:gd name="connsiteX2" fmla="*/ 1124030 w 1124030"/>
              <a:gd name="connsiteY2" fmla="*/ 3442886 h 4474244"/>
              <a:gd name="connsiteX3" fmla="*/ 63795 w 1124030"/>
              <a:gd name="connsiteY3" fmla="*/ 4474244 h 4474244"/>
              <a:gd name="connsiteX4" fmla="*/ 0 w 1124030"/>
              <a:gd name="connsiteY4" fmla="*/ 563525 h 4474244"/>
              <a:gd name="connsiteX0" fmla="*/ 729 w 1124759"/>
              <a:gd name="connsiteY0" fmla="*/ 563525 h 4559607"/>
              <a:gd name="connsiteX1" fmla="*/ 1124759 w 1124759"/>
              <a:gd name="connsiteY1" fmla="*/ 0 h 4559607"/>
              <a:gd name="connsiteX2" fmla="*/ 1124759 w 1124759"/>
              <a:gd name="connsiteY2" fmla="*/ 3442886 h 4559607"/>
              <a:gd name="connsiteX3" fmla="*/ 0 w 1124759"/>
              <a:gd name="connsiteY3" fmla="*/ 4559607 h 4559607"/>
              <a:gd name="connsiteX4" fmla="*/ 729 w 1124759"/>
              <a:gd name="connsiteY4" fmla="*/ 563525 h 455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59" h="4559607">
                <a:moveTo>
                  <a:pt x="729" y="563525"/>
                </a:moveTo>
                <a:lnTo>
                  <a:pt x="1124759" y="0"/>
                </a:lnTo>
                <a:lnTo>
                  <a:pt x="1124759" y="3442886"/>
                </a:lnTo>
                <a:lnTo>
                  <a:pt x="0" y="4559607"/>
                </a:lnTo>
                <a:lnTo>
                  <a:pt x="729" y="563525"/>
                </a:lnTo>
                <a:close/>
              </a:path>
            </a:pathLst>
          </a:custGeom>
          <a:solidFill>
            <a:srgbClr val="B170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0" name="Ovale 39"/>
          <p:cNvSpPr/>
          <p:nvPr/>
        </p:nvSpPr>
        <p:spPr>
          <a:xfrm rot="20282853">
            <a:off x="1382142" y="3711645"/>
            <a:ext cx="378493" cy="13255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6" y="2370837"/>
            <a:ext cx="947370" cy="966704"/>
          </a:xfrm>
          <a:prstGeom prst="rect">
            <a:avLst/>
          </a:prstGeom>
        </p:spPr>
      </p:pic>
      <p:sp>
        <p:nvSpPr>
          <p:cNvPr id="43" name="Rettangolo 42"/>
          <p:cNvSpPr/>
          <p:nvPr/>
        </p:nvSpPr>
        <p:spPr>
          <a:xfrm>
            <a:off x="8422641" y="5571239"/>
            <a:ext cx="263493" cy="1626090"/>
          </a:xfrm>
          <a:prstGeom prst="rect">
            <a:avLst/>
          </a:prstGeom>
          <a:solidFill>
            <a:srgbClr val="B170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11217166" y="5435872"/>
            <a:ext cx="263493" cy="1626090"/>
          </a:xfrm>
          <a:prstGeom prst="rect">
            <a:avLst/>
          </a:prstGeom>
          <a:solidFill>
            <a:srgbClr val="B170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9830399" y="5952829"/>
            <a:ext cx="263493" cy="1626090"/>
          </a:xfrm>
          <a:prstGeom prst="rect">
            <a:avLst/>
          </a:prstGeom>
          <a:solidFill>
            <a:srgbClr val="B170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9568244" y="4917714"/>
            <a:ext cx="263493" cy="1626090"/>
          </a:xfrm>
          <a:prstGeom prst="rect">
            <a:avLst/>
          </a:prstGeom>
          <a:solidFill>
            <a:srgbClr val="B170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 rot="1846353">
            <a:off x="8537490" y="4462885"/>
            <a:ext cx="2881934" cy="2002825"/>
          </a:xfrm>
          <a:custGeom>
            <a:avLst/>
            <a:gdLst>
              <a:gd name="connsiteX0" fmla="*/ 0 w 3040934"/>
              <a:gd name="connsiteY0" fmla="*/ 0 h 2109880"/>
              <a:gd name="connsiteX1" fmla="*/ 3040934 w 3040934"/>
              <a:gd name="connsiteY1" fmla="*/ 0 h 2109880"/>
              <a:gd name="connsiteX2" fmla="*/ 3040934 w 3040934"/>
              <a:gd name="connsiteY2" fmla="*/ 2109880 h 2109880"/>
              <a:gd name="connsiteX3" fmla="*/ 0 w 3040934"/>
              <a:gd name="connsiteY3" fmla="*/ 2109880 h 2109880"/>
              <a:gd name="connsiteX4" fmla="*/ 0 w 3040934"/>
              <a:gd name="connsiteY4" fmla="*/ 0 h 2109880"/>
              <a:gd name="connsiteX0" fmla="*/ 0 w 3040934"/>
              <a:gd name="connsiteY0" fmla="*/ 0 h 2109880"/>
              <a:gd name="connsiteX1" fmla="*/ 3040934 w 3040934"/>
              <a:gd name="connsiteY1" fmla="*/ 0 h 2109880"/>
              <a:gd name="connsiteX2" fmla="*/ 1963175 w 3040934"/>
              <a:gd name="connsiteY2" fmla="*/ 1588414 h 2109880"/>
              <a:gd name="connsiteX3" fmla="*/ 0 w 3040934"/>
              <a:gd name="connsiteY3" fmla="*/ 2109880 h 2109880"/>
              <a:gd name="connsiteX4" fmla="*/ 0 w 3040934"/>
              <a:gd name="connsiteY4" fmla="*/ 0 h 2109880"/>
              <a:gd name="connsiteX0" fmla="*/ 809546 w 3040934"/>
              <a:gd name="connsiteY0" fmla="*/ 569803 h 2109880"/>
              <a:gd name="connsiteX1" fmla="*/ 3040934 w 3040934"/>
              <a:gd name="connsiteY1" fmla="*/ 0 h 2109880"/>
              <a:gd name="connsiteX2" fmla="*/ 1963175 w 3040934"/>
              <a:gd name="connsiteY2" fmla="*/ 1588414 h 2109880"/>
              <a:gd name="connsiteX3" fmla="*/ 0 w 3040934"/>
              <a:gd name="connsiteY3" fmla="*/ 2109880 h 2109880"/>
              <a:gd name="connsiteX4" fmla="*/ 809546 w 3040934"/>
              <a:gd name="connsiteY4" fmla="*/ 569803 h 2109880"/>
              <a:gd name="connsiteX0" fmla="*/ 845882 w 3040934"/>
              <a:gd name="connsiteY0" fmla="*/ 610041 h 2109880"/>
              <a:gd name="connsiteX1" fmla="*/ 3040934 w 3040934"/>
              <a:gd name="connsiteY1" fmla="*/ 0 h 2109880"/>
              <a:gd name="connsiteX2" fmla="*/ 1963175 w 3040934"/>
              <a:gd name="connsiteY2" fmla="*/ 1588414 h 2109880"/>
              <a:gd name="connsiteX3" fmla="*/ 0 w 3040934"/>
              <a:gd name="connsiteY3" fmla="*/ 2109880 h 2109880"/>
              <a:gd name="connsiteX4" fmla="*/ 845882 w 3040934"/>
              <a:gd name="connsiteY4" fmla="*/ 610041 h 2109880"/>
              <a:gd name="connsiteX0" fmla="*/ 845882 w 2881934"/>
              <a:gd name="connsiteY0" fmla="*/ 502986 h 2002825"/>
              <a:gd name="connsiteX1" fmla="*/ 2881934 w 2881934"/>
              <a:gd name="connsiteY1" fmla="*/ 0 h 2002825"/>
              <a:gd name="connsiteX2" fmla="*/ 1963175 w 2881934"/>
              <a:gd name="connsiteY2" fmla="*/ 1481359 h 2002825"/>
              <a:gd name="connsiteX3" fmla="*/ 0 w 2881934"/>
              <a:gd name="connsiteY3" fmla="*/ 2002825 h 2002825"/>
              <a:gd name="connsiteX4" fmla="*/ 845882 w 2881934"/>
              <a:gd name="connsiteY4" fmla="*/ 502986 h 200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934" h="2002825">
                <a:moveTo>
                  <a:pt x="845882" y="502986"/>
                </a:moveTo>
                <a:lnTo>
                  <a:pt x="2881934" y="0"/>
                </a:lnTo>
                <a:lnTo>
                  <a:pt x="1963175" y="1481359"/>
                </a:lnTo>
                <a:lnTo>
                  <a:pt x="0" y="2002825"/>
                </a:lnTo>
                <a:lnTo>
                  <a:pt x="845882" y="502986"/>
                </a:lnTo>
                <a:close/>
              </a:path>
            </a:pathLst>
          </a:custGeom>
          <a:solidFill>
            <a:srgbClr val="B170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79" y="3795712"/>
            <a:ext cx="1879749" cy="1879749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37" y="3643279"/>
            <a:ext cx="2161725" cy="1440249"/>
          </a:xfrm>
          <a:prstGeom prst="rect">
            <a:avLst/>
          </a:prstGeom>
        </p:spPr>
      </p:pic>
      <p:sp>
        <p:nvSpPr>
          <p:cNvPr id="50" name="Rettangolo 49"/>
          <p:cNvSpPr/>
          <p:nvPr/>
        </p:nvSpPr>
        <p:spPr>
          <a:xfrm>
            <a:off x="3143391" y="1736436"/>
            <a:ext cx="5979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RI-TROVO AMICIZIA</a:t>
            </a:r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62">
            <a:off x="11160648" y="647047"/>
            <a:ext cx="690452" cy="1006327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1437">
            <a:off x="10265071" y="2377483"/>
            <a:ext cx="821964" cy="821964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1437">
            <a:off x="195033" y="845100"/>
            <a:ext cx="821964" cy="821964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3558">
            <a:off x="1846605" y="684453"/>
            <a:ext cx="500393" cy="729318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8107">
            <a:off x="11195110" y="3691593"/>
            <a:ext cx="690452" cy="1006327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53" b="100000" l="0" r="99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5" y="5137713"/>
            <a:ext cx="1506623" cy="1409488"/>
          </a:xfrm>
          <a:prstGeom prst="rect">
            <a:avLst/>
          </a:prstGeom>
        </p:spPr>
      </p:pic>
      <p:sp>
        <p:nvSpPr>
          <p:cNvPr id="59" name="Rettangolo 58"/>
          <p:cNvSpPr/>
          <p:nvPr/>
        </p:nvSpPr>
        <p:spPr>
          <a:xfrm>
            <a:off x="-656136" y="482189"/>
            <a:ext cx="32751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5° A F. BARACCA</a:t>
            </a: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86" y="2037984"/>
            <a:ext cx="4147573" cy="41475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29" y="4788041"/>
            <a:ext cx="3462634" cy="2063052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3F48AD7-80D8-47D8-B2EF-C6094CDD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5F5839-E25E-4634-ABF5-166F8FD3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23</a:t>
            </a:fld>
            <a:endParaRPr lang="it-IT"/>
          </a:p>
        </p:txBody>
      </p:sp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99836895-CA4E-974C-96B6-5D5EC7B82F3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995" y="18881"/>
            <a:ext cx="160368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1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25" y="1875955"/>
            <a:ext cx="4868257" cy="313805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84664" y="1236518"/>
            <a:ext cx="7980218" cy="376150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 flipH="1">
            <a:off x="72736" y="4998027"/>
            <a:ext cx="1911928" cy="18599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9964882" y="4998027"/>
            <a:ext cx="2227118" cy="18599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H="1" flipV="1">
            <a:off x="0" y="0"/>
            <a:ext cx="1984664" cy="12365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9964882" y="0"/>
            <a:ext cx="2227118" cy="12365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-20782" y="-10392"/>
            <a:ext cx="12230100" cy="1246909"/>
          </a:xfrm>
          <a:custGeom>
            <a:avLst/>
            <a:gdLst>
              <a:gd name="connsiteX0" fmla="*/ 0 w 7980218"/>
              <a:gd name="connsiteY0" fmla="*/ 0 h 1236518"/>
              <a:gd name="connsiteX1" fmla="*/ 7980218 w 7980218"/>
              <a:gd name="connsiteY1" fmla="*/ 0 h 1236518"/>
              <a:gd name="connsiteX2" fmla="*/ 7980218 w 7980218"/>
              <a:gd name="connsiteY2" fmla="*/ 1236518 h 1236518"/>
              <a:gd name="connsiteX3" fmla="*/ 0 w 7980218"/>
              <a:gd name="connsiteY3" fmla="*/ 1236518 h 1236518"/>
              <a:gd name="connsiteX4" fmla="*/ 0 w 7980218"/>
              <a:gd name="connsiteY4" fmla="*/ 0 h 1236518"/>
              <a:gd name="connsiteX0" fmla="*/ 0 w 9985664"/>
              <a:gd name="connsiteY0" fmla="*/ 0 h 1246909"/>
              <a:gd name="connsiteX1" fmla="*/ 9985664 w 9985664"/>
              <a:gd name="connsiteY1" fmla="*/ 10391 h 1246909"/>
              <a:gd name="connsiteX2" fmla="*/ 9985664 w 9985664"/>
              <a:gd name="connsiteY2" fmla="*/ 1246909 h 1246909"/>
              <a:gd name="connsiteX3" fmla="*/ 2005446 w 9985664"/>
              <a:gd name="connsiteY3" fmla="*/ 1246909 h 1246909"/>
              <a:gd name="connsiteX4" fmla="*/ 0 w 9985664"/>
              <a:gd name="connsiteY4" fmla="*/ 0 h 1246909"/>
              <a:gd name="connsiteX0" fmla="*/ 0 w 12230100"/>
              <a:gd name="connsiteY0" fmla="*/ 0 h 1246909"/>
              <a:gd name="connsiteX1" fmla="*/ 12230100 w 12230100"/>
              <a:gd name="connsiteY1" fmla="*/ 0 h 1246909"/>
              <a:gd name="connsiteX2" fmla="*/ 9985664 w 12230100"/>
              <a:gd name="connsiteY2" fmla="*/ 1246909 h 1246909"/>
              <a:gd name="connsiteX3" fmla="*/ 2005446 w 12230100"/>
              <a:gd name="connsiteY3" fmla="*/ 1246909 h 1246909"/>
              <a:gd name="connsiteX4" fmla="*/ 0 w 12230100"/>
              <a:gd name="connsiteY4" fmla="*/ 0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100" h="1246909">
                <a:moveTo>
                  <a:pt x="0" y="0"/>
                </a:moveTo>
                <a:lnTo>
                  <a:pt x="12230100" y="0"/>
                </a:lnTo>
                <a:lnTo>
                  <a:pt x="9985664" y="1246909"/>
                </a:lnTo>
                <a:lnTo>
                  <a:pt x="2005446" y="124690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9391" y="-10393"/>
            <a:ext cx="1975273" cy="6951519"/>
          </a:xfrm>
          <a:custGeom>
            <a:avLst/>
            <a:gdLst>
              <a:gd name="connsiteX0" fmla="*/ 0 w 1984664"/>
              <a:gd name="connsiteY0" fmla="*/ 0 h 3761510"/>
              <a:gd name="connsiteX1" fmla="*/ 1984664 w 1984664"/>
              <a:gd name="connsiteY1" fmla="*/ 0 h 3761510"/>
              <a:gd name="connsiteX2" fmla="*/ 1984664 w 1984664"/>
              <a:gd name="connsiteY2" fmla="*/ 3761510 h 3761510"/>
              <a:gd name="connsiteX3" fmla="*/ 0 w 1984664"/>
              <a:gd name="connsiteY3" fmla="*/ 3761510 h 3761510"/>
              <a:gd name="connsiteX4" fmla="*/ 0 w 1984664"/>
              <a:gd name="connsiteY4" fmla="*/ 0 h 3761510"/>
              <a:gd name="connsiteX0" fmla="*/ 0 w 1984664"/>
              <a:gd name="connsiteY0" fmla="*/ 0 h 5704610"/>
              <a:gd name="connsiteX1" fmla="*/ 1984664 w 1984664"/>
              <a:gd name="connsiteY1" fmla="*/ 0 h 5704610"/>
              <a:gd name="connsiteX2" fmla="*/ 1984664 w 1984664"/>
              <a:gd name="connsiteY2" fmla="*/ 3761510 h 5704610"/>
              <a:gd name="connsiteX3" fmla="*/ 10391 w 1984664"/>
              <a:gd name="connsiteY3" fmla="*/ 5704610 h 5704610"/>
              <a:gd name="connsiteX4" fmla="*/ 0 w 1984664"/>
              <a:gd name="connsiteY4" fmla="*/ 0 h 5704610"/>
              <a:gd name="connsiteX0" fmla="*/ 1000 w 1975273"/>
              <a:gd name="connsiteY0" fmla="*/ 0 h 6951519"/>
              <a:gd name="connsiteX1" fmla="*/ 1975273 w 1975273"/>
              <a:gd name="connsiteY1" fmla="*/ 1246909 h 6951519"/>
              <a:gd name="connsiteX2" fmla="*/ 1975273 w 1975273"/>
              <a:gd name="connsiteY2" fmla="*/ 5008419 h 6951519"/>
              <a:gd name="connsiteX3" fmla="*/ 1000 w 1975273"/>
              <a:gd name="connsiteY3" fmla="*/ 6951519 h 6951519"/>
              <a:gd name="connsiteX4" fmla="*/ 1000 w 1975273"/>
              <a:gd name="connsiteY4" fmla="*/ 0 h 695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273" h="6951519">
                <a:moveTo>
                  <a:pt x="1000" y="0"/>
                </a:moveTo>
                <a:lnTo>
                  <a:pt x="1975273" y="1246909"/>
                </a:lnTo>
                <a:lnTo>
                  <a:pt x="1975273" y="5008419"/>
                </a:lnTo>
                <a:lnTo>
                  <a:pt x="1000" y="6951519"/>
                </a:lnTo>
                <a:cubicBezTo>
                  <a:pt x="-2464" y="5049982"/>
                  <a:pt x="4464" y="1901537"/>
                  <a:pt x="1000" y="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9964882" y="1037"/>
            <a:ext cx="2227118" cy="6889173"/>
          </a:xfrm>
          <a:custGeom>
            <a:avLst/>
            <a:gdLst>
              <a:gd name="connsiteX0" fmla="*/ 0 w 2227118"/>
              <a:gd name="connsiteY0" fmla="*/ 0 h 3761510"/>
              <a:gd name="connsiteX1" fmla="*/ 2227118 w 2227118"/>
              <a:gd name="connsiteY1" fmla="*/ 0 h 3761510"/>
              <a:gd name="connsiteX2" fmla="*/ 2227118 w 2227118"/>
              <a:gd name="connsiteY2" fmla="*/ 3761510 h 3761510"/>
              <a:gd name="connsiteX3" fmla="*/ 0 w 2227118"/>
              <a:gd name="connsiteY3" fmla="*/ 3761510 h 3761510"/>
              <a:gd name="connsiteX4" fmla="*/ 0 w 2227118"/>
              <a:gd name="connsiteY4" fmla="*/ 0 h 3761510"/>
              <a:gd name="connsiteX0" fmla="*/ 0 w 2227118"/>
              <a:gd name="connsiteY0" fmla="*/ 1246909 h 5008419"/>
              <a:gd name="connsiteX1" fmla="*/ 2227118 w 2227118"/>
              <a:gd name="connsiteY1" fmla="*/ 0 h 5008419"/>
              <a:gd name="connsiteX2" fmla="*/ 2227118 w 2227118"/>
              <a:gd name="connsiteY2" fmla="*/ 5008419 h 5008419"/>
              <a:gd name="connsiteX3" fmla="*/ 0 w 2227118"/>
              <a:gd name="connsiteY3" fmla="*/ 5008419 h 5008419"/>
              <a:gd name="connsiteX4" fmla="*/ 0 w 2227118"/>
              <a:gd name="connsiteY4" fmla="*/ 1246909 h 5008419"/>
              <a:gd name="connsiteX0" fmla="*/ 0 w 2227118"/>
              <a:gd name="connsiteY0" fmla="*/ 1246909 h 6889173"/>
              <a:gd name="connsiteX1" fmla="*/ 2227118 w 2227118"/>
              <a:gd name="connsiteY1" fmla="*/ 0 h 6889173"/>
              <a:gd name="connsiteX2" fmla="*/ 2216727 w 2227118"/>
              <a:gd name="connsiteY2" fmla="*/ 6889173 h 6889173"/>
              <a:gd name="connsiteX3" fmla="*/ 0 w 2227118"/>
              <a:gd name="connsiteY3" fmla="*/ 5008419 h 6889173"/>
              <a:gd name="connsiteX4" fmla="*/ 0 w 2227118"/>
              <a:gd name="connsiteY4" fmla="*/ 1246909 h 688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7118" h="6889173">
                <a:moveTo>
                  <a:pt x="0" y="1246909"/>
                </a:moveTo>
                <a:lnTo>
                  <a:pt x="2227118" y="0"/>
                </a:lnTo>
                <a:cubicBezTo>
                  <a:pt x="2223654" y="2296391"/>
                  <a:pt x="2220191" y="4592782"/>
                  <a:pt x="2216727" y="6889173"/>
                </a:cubicBezTo>
                <a:lnTo>
                  <a:pt x="0" y="5008419"/>
                </a:lnTo>
                <a:lnTo>
                  <a:pt x="0" y="1246909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1564" y="4998028"/>
            <a:ext cx="12126191" cy="1943100"/>
          </a:xfrm>
          <a:custGeom>
            <a:avLst/>
            <a:gdLst>
              <a:gd name="connsiteX0" fmla="*/ 0 w 7980218"/>
              <a:gd name="connsiteY0" fmla="*/ 0 h 1859973"/>
              <a:gd name="connsiteX1" fmla="*/ 7980218 w 7980218"/>
              <a:gd name="connsiteY1" fmla="*/ 0 h 1859973"/>
              <a:gd name="connsiteX2" fmla="*/ 7980218 w 7980218"/>
              <a:gd name="connsiteY2" fmla="*/ 1859973 h 1859973"/>
              <a:gd name="connsiteX3" fmla="*/ 0 w 7980218"/>
              <a:gd name="connsiteY3" fmla="*/ 1859973 h 1859973"/>
              <a:gd name="connsiteX4" fmla="*/ 0 w 7980218"/>
              <a:gd name="connsiteY4" fmla="*/ 0 h 1859973"/>
              <a:gd name="connsiteX0" fmla="*/ 0 w 10183091"/>
              <a:gd name="connsiteY0" fmla="*/ 0 h 1870364"/>
              <a:gd name="connsiteX1" fmla="*/ 7980218 w 10183091"/>
              <a:gd name="connsiteY1" fmla="*/ 0 h 1870364"/>
              <a:gd name="connsiteX2" fmla="*/ 10183091 w 10183091"/>
              <a:gd name="connsiteY2" fmla="*/ 1870364 h 1870364"/>
              <a:gd name="connsiteX3" fmla="*/ 0 w 10183091"/>
              <a:gd name="connsiteY3" fmla="*/ 1859973 h 1870364"/>
              <a:gd name="connsiteX4" fmla="*/ 0 w 10183091"/>
              <a:gd name="connsiteY4" fmla="*/ 0 h 1870364"/>
              <a:gd name="connsiteX0" fmla="*/ 1943100 w 12126191"/>
              <a:gd name="connsiteY0" fmla="*/ 0 h 1943100"/>
              <a:gd name="connsiteX1" fmla="*/ 9923318 w 12126191"/>
              <a:gd name="connsiteY1" fmla="*/ 0 h 1943100"/>
              <a:gd name="connsiteX2" fmla="*/ 12126191 w 12126191"/>
              <a:gd name="connsiteY2" fmla="*/ 1870364 h 1943100"/>
              <a:gd name="connsiteX3" fmla="*/ 0 w 12126191"/>
              <a:gd name="connsiteY3" fmla="*/ 1943100 h 1943100"/>
              <a:gd name="connsiteX4" fmla="*/ 1943100 w 12126191"/>
              <a:gd name="connsiteY4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6191" h="1943100">
                <a:moveTo>
                  <a:pt x="1943100" y="0"/>
                </a:moveTo>
                <a:lnTo>
                  <a:pt x="9923318" y="0"/>
                </a:lnTo>
                <a:lnTo>
                  <a:pt x="12126191" y="1870364"/>
                </a:lnTo>
                <a:lnTo>
                  <a:pt x="0" y="1943100"/>
                </a:lnTo>
                <a:lnTo>
                  <a:pt x="1943100" y="0"/>
                </a:lnTo>
                <a:close/>
              </a:path>
            </a:pathLst>
          </a:custGeom>
          <a:solidFill>
            <a:srgbClr val="47F73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25" y="1870365"/>
            <a:ext cx="4868257" cy="3138052"/>
          </a:xfrm>
          <a:prstGeom prst="rect">
            <a:avLst/>
          </a:prstGeom>
        </p:spPr>
      </p:pic>
      <p:sp>
        <p:nvSpPr>
          <p:cNvPr id="18" name="Nuvola 17"/>
          <p:cNvSpPr/>
          <p:nvPr/>
        </p:nvSpPr>
        <p:spPr>
          <a:xfrm rot="21041511">
            <a:off x="278900" y="3068427"/>
            <a:ext cx="1438971" cy="66501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group</a:t>
            </a:r>
          </a:p>
        </p:txBody>
      </p:sp>
      <p:sp>
        <p:nvSpPr>
          <p:cNvPr id="19" name="Nuvola 18"/>
          <p:cNvSpPr/>
          <p:nvPr/>
        </p:nvSpPr>
        <p:spPr>
          <a:xfrm>
            <a:off x="860502" y="1661206"/>
            <a:ext cx="1041746" cy="66501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0" name="Nuvola 19"/>
          <p:cNvSpPr/>
          <p:nvPr/>
        </p:nvSpPr>
        <p:spPr>
          <a:xfrm>
            <a:off x="288983" y="1578080"/>
            <a:ext cx="1206181" cy="66501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games</a:t>
            </a:r>
          </a:p>
        </p:txBody>
      </p:sp>
      <p:sp>
        <p:nvSpPr>
          <p:cNvPr id="21" name="Nuvola 20"/>
          <p:cNvSpPr/>
          <p:nvPr/>
        </p:nvSpPr>
        <p:spPr>
          <a:xfrm rot="1342477">
            <a:off x="10036045" y="1848769"/>
            <a:ext cx="1041746" cy="66501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3" name="Nuvola 22"/>
          <p:cNvSpPr/>
          <p:nvPr/>
        </p:nvSpPr>
        <p:spPr>
          <a:xfrm>
            <a:off x="2389923" y="245955"/>
            <a:ext cx="1041746" cy="66501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5" name="Nuvola 24"/>
          <p:cNvSpPr/>
          <p:nvPr/>
        </p:nvSpPr>
        <p:spPr>
          <a:xfrm>
            <a:off x="2075929" y="1656403"/>
            <a:ext cx="2163562" cy="86330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fun</a:t>
            </a:r>
            <a:endParaRPr lang="it-IT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Nuvola 25"/>
          <p:cNvSpPr/>
          <p:nvPr/>
        </p:nvSpPr>
        <p:spPr>
          <a:xfrm>
            <a:off x="2822863" y="216483"/>
            <a:ext cx="1766455" cy="80179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friendship</a:t>
            </a:r>
            <a:endParaRPr lang="it-IT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Nuvola 27"/>
          <p:cNvSpPr/>
          <p:nvPr/>
        </p:nvSpPr>
        <p:spPr>
          <a:xfrm>
            <a:off x="6756227" y="391365"/>
            <a:ext cx="1041746" cy="66501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5" y="5014007"/>
            <a:ext cx="10723418" cy="185997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413" y="5403992"/>
            <a:ext cx="1080000" cy="1080000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534" y="5543479"/>
            <a:ext cx="706221" cy="1291868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43" y="4594598"/>
            <a:ext cx="818038" cy="81803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16" y="4770653"/>
            <a:ext cx="860714" cy="860714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98" y="4844440"/>
            <a:ext cx="862303" cy="865911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5906">
            <a:off x="9737383" y="5260746"/>
            <a:ext cx="884417" cy="721973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49" y="2352131"/>
            <a:ext cx="2820363" cy="263311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5" y="4433361"/>
            <a:ext cx="2698337" cy="167184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5542">
            <a:off x="92208" y="5454945"/>
            <a:ext cx="2161725" cy="1440249"/>
          </a:xfrm>
          <a:prstGeom prst="rect">
            <a:avLst/>
          </a:prstGeom>
        </p:spPr>
      </p:pic>
      <p:sp>
        <p:nvSpPr>
          <p:cNvPr id="22" name="Nuvola 21"/>
          <p:cNvSpPr/>
          <p:nvPr/>
        </p:nvSpPr>
        <p:spPr>
          <a:xfrm rot="399413">
            <a:off x="10307354" y="1252589"/>
            <a:ext cx="2131569" cy="98641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integration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7" name="Nuvola 26"/>
          <p:cNvSpPr/>
          <p:nvPr/>
        </p:nvSpPr>
        <p:spPr>
          <a:xfrm>
            <a:off x="7381415" y="216484"/>
            <a:ext cx="2045683" cy="69448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welcoming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4" name="Nuvola 23"/>
          <p:cNvSpPr/>
          <p:nvPr/>
        </p:nvSpPr>
        <p:spPr>
          <a:xfrm>
            <a:off x="3815703" y="1932245"/>
            <a:ext cx="771263" cy="66501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-462732" y="1085426"/>
            <a:ext cx="298286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5°AB DUCA D’AOSTA</a:t>
            </a:r>
          </a:p>
        </p:txBody>
      </p:sp>
      <p:sp>
        <p:nvSpPr>
          <p:cNvPr id="42" name="Nuvola 41"/>
          <p:cNvSpPr/>
          <p:nvPr/>
        </p:nvSpPr>
        <p:spPr>
          <a:xfrm rot="524309">
            <a:off x="10074705" y="3343130"/>
            <a:ext cx="2406790" cy="87125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team work</a:t>
            </a: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53" y="3888229"/>
            <a:ext cx="2190750" cy="285750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FC6962-AE21-4555-92BF-A6B5057F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Dr.ssa Giulia Volpato - Presidente Ass. p63 Sindrome E.E.C. International Onlus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C051F1-0AFD-429D-97D9-B94B367A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24</a:t>
            </a:fld>
            <a:endParaRPr lang="it-IT"/>
          </a:p>
        </p:txBody>
      </p:sp>
      <p:pic>
        <p:nvPicPr>
          <p:cNvPr id="7" name="Immagine 6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46669ED4-1C06-7984-3352-62E27DBEB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87" y="29476"/>
            <a:ext cx="160368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3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4682B65B-B9B9-FBE6-78BF-7EADA02AE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458" y="108560"/>
            <a:ext cx="1603686" cy="1628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BC92C37-5E77-A0C3-9D03-0CB7A2241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744" y="574939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Technology, artificial intelligence and disability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E3620-CAD4-6080-DB32-9B72E39D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582" y="2704938"/>
            <a:ext cx="9711344" cy="318276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In the world of disabilities, artificial intelligence and technology represent an essential instrument for guaranteeing a "normal" daily life.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so-called aids become an integral part of the life of a disabled person/ rare disease patient:</a:t>
            </a:r>
            <a:endParaRPr lang="it-IT" sz="2400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Reading aids (</a:t>
            </a:r>
            <a:r>
              <a:rPr lang="en-US" sz="2200" dirty="0" err="1">
                <a:solidFill>
                  <a:schemeClr val="bg1"/>
                </a:solidFill>
              </a:rPr>
              <a:t>zoomtext</a:t>
            </a:r>
            <a:r>
              <a:rPr lang="en-US" sz="2200" dirty="0">
                <a:solidFill>
                  <a:schemeClr val="bg1"/>
                </a:solidFill>
              </a:rPr>
              <a:t>, voiceover, </a:t>
            </a:r>
            <a:r>
              <a:rPr lang="en-US" sz="2200" dirty="0" err="1">
                <a:solidFill>
                  <a:schemeClr val="bg1"/>
                </a:solidFill>
              </a:rPr>
              <a:t>screanreader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etc</a:t>
            </a:r>
            <a:r>
              <a:rPr lang="en-US" sz="2200" dirty="0">
                <a:solidFill>
                  <a:schemeClr val="bg1"/>
                </a:solidFill>
              </a:rPr>
              <a:t>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Communication</a:t>
            </a:r>
            <a:r>
              <a:rPr lang="it-IT" sz="2200" dirty="0">
                <a:solidFill>
                  <a:schemeClr val="bg1"/>
                </a:solidFill>
              </a:rPr>
              <a:t> aids (optical readers, </a:t>
            </a:r>
            <a:r>
              <a:rPr lang="it-IT" sz="2200" dirty="0" err="1">
                <a:solidFill>
                  <a:schemeClr val="bg1"/>
                </a:solidFill>
              </a:rPr>
              <a:t>communicators</a:t>
            </a:r>
            <a:r>
              <a:rPr lang="it-IT" sz="2200" dirty="0">
                <a:solidFill>
                  <a:schemeClr val="bg1"/>
                </a:solidFill>
              </a:rPr>
              <a:t> for ALS </a:t>
            </a:r>
            <a:r>
              <a:rPr lang="it-IT" sz="2200" dirty="0" err="1">
                <a:solidFill>
                  <a:schemeClr val="bg1"/>
                </a:solidFill>
              </a:rPr>
              <a:t>patients</a:t>
            </a:r>
            <a:r>
              <a:rPr lang="it-IT" sz="2200" dirty="0">
                <a:solidFill>
                  <a:schemeClr val="bg1"/>
                </a:solidFill>
              </a:rPr>
              <a:t>, etc.);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Aids for cognitive delay;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Others;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F3F609-CA5D-E1F2-6DFF-0134C0CB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E9D-857E-4A6F-B8F3-6D147A84D6D8}" type="slidenum">
              <a:rPr lang="it-IT" smtClean="0"/>
              <a:t>3</a:t>
            </a:fld>
            <a:endParaRPr lang="it-IT"/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60A45D9D-2BB6-92BC-7960-6A765182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  <p:extLst>
      <p:ext uri="{BB962C8B-B14F-4D97-AF65-F5344CB8AC3E}">
        <p14:creationId xmlns:p14="http://schemas.microsoft.com/office/powerpoint/2010/main" val="119762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9526" y="536738"/>
            <a:ext cx="10058400" cy="954563"/>
          </a:xfrm>
        </p:spPr>
        <p:txBody>
          <a:bodyPr/>
          <a:lstStyle/>
          <a:p>
            <a:r>
              <a:rPr lang="it-IT" b="1" dirty="0">
                <a:solidFill>
                  <a:srgbClr val="FFFF00"/>
                </a:solidFill>
              </a:rPr>
              <a:t>Aids: </a:t>
            </a:r>
            <a:r>
              <a:rPr lang="it-IT" b="1" dirty="0" err="1">
                <a:solidFill>
                  <a:srgbClr val="FFFF00"/>
                </a:solidFill>
              </a:rPr>
              <a:t>zoomtext</a:t>
            </a:r>
            <a:r>
              <a:rPr lang="it-IT" b="1" dirty="0">
                <a:solidFill>
                  <a:srgbClr val="FFFF00"/>
                </a:solidFill>
              </a:rPr>
              <a:t> software</a:t>
            </a:r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0B08449-89CD-98CF-7A60-82B80CED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FCFE8E-8C28-F9D7-3355-E55704D6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4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8C8567D5-D211-17E4-51F3-8460486F1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  <p:pic>
        <p:nvPicPr>
          <p:cNvPr id="10" name="Picture 2" descr="C:\Users\Giovanni\Desktop\sindrome eec\2011-11-10\014.JPG">
            <a:extLst>
              <a:ext uri="{FF2B5EF4-FFF2-40B4-BE49-F238E27FC236}">
                <a16:creationId xmlns:a16="http://schemas.microsoft.com/office/drawing/2014/main" id="{B23551FA-F617-B076-6A1D-875BDD8AF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02" y="2036616"/>
            <a:ext cx="4598646" cy="306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Giovanni\Desktop\sindrome eec\2011-11-10\013.JPG">
            <a:extLst>
              <a:ext uri="{FF2B5EF4-FFF2-40B4-BE49-F238E27FC236}">
                <a16:creationId xmlns:a16="http://schemas.microsoft.com/office/drawing/2014/main" id="{74218B23-B798-D1E8-E373-9A871C09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80" y="3098974"/>
            <a:ext cx="4598646" cy="30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898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706" y="571904"/>
            <a:ext cx="10058400" cy="1020387"/>
          </a:xfrm>
        </p:spPr>
        <p:txBody>
          <a:bodyPr/>
          <a:lstStyle/>
          <a:p>
            <a:r>
              <a:rPr lang="it-IT" b="1" dirty="0">
                <a:solidFill>
                  <a:srgbClr val="FFFF00"/>
                </a:solidFill>
              </a:rPr>
              <a:t>Aids: </a:t>
            </a:r>
            <a:r>
              <a:rPr lang="it-IT" b="1" dirty="0" err="1">
                <a:solidFill>
                  <a:srgbClr val="FFFF00"/>
                </a:solidFill>
              </a:rPr>
              <a:t>Portable</a:t>
            </a:r>
            <a:r>
              <a:rPr lang="it-IT" b="1" dirty="0">
                <a:solidFill>
                  <a:srgbClr val="FFFF00"/>
                </a:solidFill>
              </a:rPr>
              <a:t> video </a:t>
            </a:r>
            <a:r>
              <a:rPr lang="it-IT" b="1" dirty="0" err="1">
                <a:solidFill>
                  <a:srgbClr val="FFFF00"/>
                </a:solidFill>
              </a:rPr>
              <a:t>magnifier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9" name="Picture 2" descr="C:\Users\Giovanni\Desktop\sindrome eec\2011-11-10\022.JPG">
            <a:extLst>
              <a:ext uri="{FF2B5EF4-FFF2-40B4-BE49-F238E27FC236}">
                <a16:creationId xmlns:a16="http://schemas.microsoft.com/office/drawing/2014/main" id="{C095AA56-B835-2CE4-3839-768F8B0B33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720" y="1910399"/>
            <a:ext cx="4565205" cy="303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Giovanni\Desktop\sindrome eec\2011-11-10\023.JPG">
            <a:extLst>
              <a:ext uri="{FF2B5EF4-FFF2-40B4-BE49-F238E27FC236}">
                <a16:creationId xmlns:a16="http://schemas.microsoft.com/office/drawing/2014/main" id="{7DFD70DB-D44E-4861-6C7F-F6E7532662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581903"/>
            <a:ext cx="4565204" cy="303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BADB26-3815-625B-24D3-A199F91C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5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5" name="Immagine 4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64B8DDA1-B59B-8F8B-7B18-1640995EBA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8B942E1B-5119-DFC3-026D-94A95CBB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</p:spTree>
    <p:extLst>
      <p:ext uri="{BB962C8B-B14F-4D97-AF65-F5344CB8AC3E}">
        <p14:creationId xmlns:p14="http://schemas.microsoft.com/office/powerpoint/2010/main" val="376833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B566C034-E271-96A1-46A1-6A36B2173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5400" b="1" dirty="0">
                <a:solidFill>
                  <a:srgbClr val="FFFF00"/>
                </a:solidFill>
              </a:rPr>
              <a:t>Aids: </a:t>
            </a:r>
            <a:r>
              <a:rPr lang="it-IT" sz="5400" b="1" dirty="0" err="1">
                <a:solidFill>
                  <a:srgbClr val="FFFF00"/>
                </a:solidFill>
              </a:rPr>
              <a:t>zoomtext</a:t>
            </a:r>
            <a:r>
              <a:rPr lang="it-IT" sz="5400" b="1" dirty="0">
                <a:solidFill>
                  <a:srgbClr val="FFFF00"/>
                </a:solidFill>
              </a:rPr>
              <a:t>, </a:t>
            </a:r>
            <a:r>
              <a:rPr lang="it-IT" sz="5400" b="1" dirty="0" err="1">
                <a:solidFill>
                  <a:srgbClr val="FFFF00"/>
                </a:solidFill>
              </a:rPr>
              <a:t>voiceover</a:t>
            </a:r>
            <a:r>
              <a:rPr lang="it-IT" sz="5400" b="1" dirty="0">
                <a:solidFill>
                  <a:srgbClr val="FFFF00"/>
                </a:solidFill>
              </a:rPr>
              <a:t>, smartphone</a:t>
            </a:r>
          </a:p>
        </p:txBody>
      </p:sp>
      <p:pic>
        <p:nvPicPr>
          <p:cNvPr id="9" name="Picture 2" descr="C:\Users\Giovanni\Desktop\sindrome eec\2011-11-10\024.JPG">
            <a:extLst>
              <a:ext uri="{FF2B5EF4-FFF2-40B4-BE49-F238E27FC236}">
                <a16:creationId xmlns:a16="http://schemas.microsoft.com/office/drawing/2014/main" id="{8AF35DF8-0BA3-4881-08A4-056F031B8F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81" y="2063703"/>
            <a:ext cx="4354657" cy="28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Giovanni\Desktop\sindrome eec\2011-11-10\010.JPG">
            <a:extLst>
              <a:ext uri="{FF2B5EF4-FFF2-40B4-BE49-F238E27FC236}">
                <a16:creationId xmlns:a16="http://schemas.microsoft.com/office/drawing/2014/main" id="{DECA8BCA-46D4-2EB8-3DA2-465304CFE6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9632" y="2238876"/>
            <a:ext cx="3906838" cy="259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EAD1F25-8078-4ECC-DC45-7DA3EF6D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026" y="6317510"/>
            <a:ext cx="4870585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903163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27A18E-08CC-B012-D085-7F76632B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6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11" name="Picture 2" descr="C:\Users\Giovanni\Desktop\sindrome eec\2011-11-10\026.JPG">
            <a:extLst>
              <a:ext uri="{FF2B5EF4-FFF2-40B4-BE49-F238E27FC236}">
                <a16:creationId xmlns:a16="http://schemas.microsoft.com/office/drawing/2014/main" id="{E6458239-AB37-0474-6571-E4847AE1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1046" y="3864816"/>
            <a:ext cx="3900488" cy="25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8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6739" y="1262493"/>
            <a:ext cx="10653003" cy="714771"/>
          </a:xfrm>
        </p:spPr>
        <p:txBody>
          <a:bodyPr>
            <a:noAutofit/>
          </a:bodyPr>
          <a:lstStyle/>
          <a:p>
            <a:r>
              <a:rPr lang="it-IT" sz="4400" b="1" dirty="0" err="1">
                <a:solidFill>
                  <a:srgbClr val="FFFF00"/>
                </a:solidFill>
              </a:rPr>
              <a:t>Artificial</a:t>
            </a:r>
            <a:r>
              <a:rPr lang="it-IT" sz="4400" b="1" dirty="0">
                <a:solidFill>
                  <a:srgbClr val="FFFF00"/>
                </a:solidFill>
              </a:rPr>
              <a:t> Intelligence: aids for </a:t>
            </a:r>
            <a:r>
              <a:rPr lang="it-IT" sz="4400" b="1" dirty="0" err="1">
                <a:solidFill>
                  <a:srgbClr val="FFFF00"/>
                </a:solidFill>
              </a:rPr>
              <a:t>autism</a:t>
            </a:r>
            <a:br>
              <a:rPr lang="it-IT" sz="4400" b="1" dirty="0">
                <a:solidFill>
                  <a:srgbClr val="FFFF00"/>
                </a:solidFill>
              </a:rPr>
            </a:br>
            <a:endParaRPr lang="it-IT" sz="4400" b="1" dirty="0">
              <a:solidFill>
                <a:srgbClr val="FFFF00"/>
              </a:solidFill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D177999-D7FA-4AFF-FC9C-C454837A12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0356" y="4181904"/>
            <a:ext cx="3448050" cy="1939527"/>
          </a:xfr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B0F129DC-87FC-91D0-C9B3-F011CC3432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70356" y="1860578"/>
            <a:ext cx="3655706" cy="2056334"/>
          </a:xfr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3489AA1D-D0D6-CCBE-DECA-02BE20A5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27A18E-08CC-B012-D085-7F76632B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7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12" name="Elementi multimediali online 11" title="4b_experience_ROBOTICS FOR FRAGILITY">
            <a:hlinkClick r:id="" action="ppaction://media"/>
            <a:extLst>
              <a:ext uri="{FF2B5EF4-FFF2-40B4-BE49-F238E27FC236}">
                <a16:creationId xmlns:a16="http://schemas.microsoft.com/office/drawing/2014/main" id="{4ACACC4D-E0B7-8339-87F1-3F12AFE4DC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81076" y="1977264"/>
            <a:ext cx="7162910" cy="4047044"/>
          </a:xfrm>
          <a:prstGeom prst="rect">
            <a:avLst/>
          </a:prstGeom>
        </p:spPr>
      </p:pic>
      <p:pic>
        <p:nvPicPr>
          <p:cNvPr id="6" name="Immagine 5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218A262F-D4CD-2416-8AEB-9E6EBEFCD1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0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3FFAE7-50D4-8871-2FCE-E881879A5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645" y="2231635"/>
            <a:ext cx="8318099" cy="3630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Aids can be considered as instruments that act and support:</a:t>
            </a:r>
            <a:endParaRPr lang="it-IT" sz="2800" dirty="0">
              <a:solidFill>
                <a:schemeClr val="bg1"/>
              </a:solidFill>
            </a:endParaRPr>
          </a:p>
          <a:p>
            <a:pPr lvl="1"/>
            <a:r>
              <a:rPr lang="it-IT" sz="2400" dirty="0">
                <a:solidFill>
                  <a:schemeClr val="bg1"/>
                </a:solidFill>
              </a:rPr>
              <a:t>Reading;</a:t>
            </a:r>
          </a:p>
          <a:p>
            <a:pPr lvl="1"/>
            <a:r>
              <a:rPr lang="it-IT" sz="2400" dirty="0" err="1">
                <a:solidFill>
                  <a:schemeClr val="bg1"/>
                </a:solidFill>
              </a:rPr>
              <a:t>Movement</a:t>
            </a:r>
            <a:r>
              <a:rPr lang="it-IT" sz="2400" dirty="0">
                <a:solidFill>
                  <a:schemeClr val="bg1"/>
                </a:solidFill>
              </a:rPr>
              <a:t> and </a:t>
            </a:r>
            <a:r>
              <a:rPr lang="it-IT" sz="2400" dirty="0" err="1">
                <a:solidFill>
                  <a:schemeClr val="bg1"/>
                </a:solidFill>
              </a:rPr>
              <a:t>mobility</a:t>
            </a:r>
            <a:r>
              <a:rPr lang="it-IT" sz="2400" dirty="0">
                <a:solidFill>
                  <a:schemeClr val="bg1"/>
                </a:solidFill>
              </a:rPr>
              <a:t>;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Living environments: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Work;</a:t>
            </a:r>
          </a:p>
          <a:p>
            <a:pPr lvl="1"/>
            <a:r>
              <a:rPr lang="it-IT" sz="2400" dirty="0" err="1">
                <a:solidFill>
                  <a:schemeClr val="bg1"/>
                </a:solidFill>
              </a:rPr>
              <a:t>Daily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autonomy</a:t>
            </a:r>
            <a:r>
              <a:rPr lang="it-IT" sz="2400" dirty="0">
                <a:solidFill>
                  <a:schemeClr val="bg1"/>
                </a:solidFill>
              </a:rPr>
              <a:t>;</a:t>
            </a:r>
          </a:p>
          <a:p>
            <a:pPr lvl="1"/>
            <a:r>
              <a:rPr lang="it-IT" sz="2400" dirty="0">
                <a:solidFill>
                  <a:schemeClr val="bg1"/>
                </a:solidFill>
              </a:rPr>
              <a:t>Sport.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2C8340-DCF1-ABA2-51E3-5C496EEE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F52581-295F-B841-A39F-F8865C58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8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8" name="Immagine 7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1F98E2BC-ACF4-A3AB-8EAE-02AABA77D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6674BC8-7BD3-BED4-D10E-63A04FB7968D}"/>
              </a:ext>
            </a:extLst>
          </p:cNvPr>
          <p:cNvSpPr txBox="1">
            <a:spLocks/>
          </p:cNvSpPr>
          <p:nvPr/>
        </p:nvSpPr>
        <p:spPr>
          <a:xfrm>
            <a:off x="1369526" y="36756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FFF00"/>
                </a:solidFill>
              </a:rPr>
              <a:t>Technology, artificial intelligence and disability: Opportunities for independent living</a:t>
            </a:r>
            <a:endParaRPr lang="it-IT" sz="4400" b="1" dirty="0">
              <a:solidFill>
                <a:srgbClr val="FFFF00"/>
              </a:solidFill>
            </a:endParaRPr>
          </a:p>
        </p:txBody>
      </p:sp>
      <p:pic>
        <p:nvPicPr>
          <p:cNvPr id="4" name="Immagine 3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7E7F8ECE-3FC4-2624-96E5-7891E99D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66" y="3137050"/>
            <a:ext cx="4232904" cy="30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105193" y="2228003"/>
            <a:ext cx="3899527" cy="1728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 err="1">
                <a:solidFill>
                  <a:schemeClr val="bg1"/>
                </a:solidFill>
              </a:rPr>
              <a:t>Orientation</a:t>
            </a:r>
            <a:endParaRPr lang="it-IT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4400" dirty="0">
                <a:solidFill>
                  <a:schemeClr val="bg1"/>
                </a:solidFill>
              </a:rPr>
              <a:t>and </a:t>
            </a:r>
            <a:r>
              <a:rPr lang="it-IT" sz="4400" dirty="0" err="1">
                <a:solidFill>
                  <a:schemeClr val="bg1"/>
                </a:solidFill>
              </a:rPr>
              <a:t>Mobility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741F04A4-57EF-3DD8-8CDE-911FFA6E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839" y="6290608"/>
            <a:ext cx="10404087" cy="365125"/>
          </a:xfrm>
        </p:spPr>
        <p:txBody>
          <a:bodyPr/>
          <a:lstStyle/>
          <a:p>
            <a:pPr defTabSz="457200"/>
            <a:r>
              <a:rPr lang="it-IT" dirty="0">
                <a:solidFill>
                  <a:srgbClr val="FFFF00"/>
                </a:solidFill>
                <a:latin typeface="Gill Sans MT" panose="020B0502020104020203"/>
              </a:rPr>
              <a:t>Dott.ssa Giulia Volpato - AMA RARE RETE VENTO SOCIALE, CULTURA, SPROT E CITTADINANZA ATTIVA FINANZIATO DALLA REGIONE DEL VENETO DGR 13/2021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41B3D3-BDBF-7EE0-AC6B-40087C3C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A41E1B-4F70-4964-A407-84C68BE8251C}" type="slidenum">
              <a:rPr lang="it-IT">
                <a:solidFill>
                  <a:srgbClr val="903163"/>
                </a:solidFill>
                <a:latin typeface="Gill Sans MT" panose="020B0502020104020203"/>
              </a:rPr>
              <a:pPr defTabSz="457200"/>
              <a:t>9</a:t>
            </a:fld>
            <a:endParaRPr lang="it-IT">
              <a:solidFill>
                <a:srgbClr val="903163"/>
              </a:solidFill>
              <a:latin typeface="Gill Sans MT" panose="020B0502020104020203"/>
            </a:endParaRPr>
          </a:p>
        </p:txBody>
      </p:sp>
      <p:pic>
        <p:nvPicPr>
          <p:cNvPr id="7" name="Immagine 6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DD42EB7F-206F-E91C-7480-F9FFC14E7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4" y="536738"/>
            <a:ext cx="1603686" cy="16288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D621D929-2E22-E3A8-1ABD-3110EB72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744" y="574939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Technology, artificial intelligence and disability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8" name="Immagine 7" descr="Immagine che contiene ruota, pneumatico, scooter, sedia a rotelle&#10;&#10;Descrizione generata automaticamente">
            <a:extLst>
              <a:ext uri="{FF2B5EF4-FFF2-40B4-BE49-F238E27FC236}">
                <a16:creationId xmlns:a16="http://schemas.microsoft.com/office/drawing/2014/main" id="{6ED42B42-C1F9-82E5-C64F-316CE486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85" y="2334715"/>
            <a:ext cx="3027218" cy="3027218"/>
          </a:xfrm>
          <a:prstGeom prst="rect">
            <a:avLst/>
          </a:prstGeom>
        </p:spPr>
      </p:pic>
      <p:pic>
        <p:nvPicPr>
          <p:cNvPr id="11" name="Immagine 10" descr="Immagine che contiene testo, gadget, Cellulare, Dispositivo mobile&#10;&#10;Descrizione generata automaticamente">
            <a:extLst>
              <a:ext uri="{FF2B5EF4-FFF2-40B4-BE49-F238E27FC236}">
                <a16:creationId xmlns:a16="http://schemas.microsoft.com/office/drawing/2014/main" id="{64661FBE-590B-8EA5-2C5D-D51A061D67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46" y="3741887"/>
            <a:ext cx="4266311" cy="21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250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oss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880</TotalTime>
  <Words>1258</Words>
  <Application>Microsoft Office PowerPoint</Application>
  <PresentationFormat>Widescreen</PresentationFormat>
  <Paragraphs>132</Paragraphs>
  <Slides>24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Gill Sans MT</vt:lpstr>
      <vt:lpstr>Tahoma</vt:lpstr>
      <vt:lpstr>Wingdings</vt:lpstr>
      <vt:lpstr>Retrospettivo</vt:lpstr>
      <vt:lpstr>Tema di Office</vt:lpstr>
      <vt:lpstr>Technology, artificial intelligence. Rare diseases and disabilities </vt:lpstr>
      <vt:lpstr>Society's disinterest</vt:lpstr>
      <vt:lpstr>Technology, artificial intelligence and disability</vt:lpstr>
      <vt:lpstr>Aids: zoomtext software</vt:lpstr>
      <vt:lpstr>Aids: Portable video magnifier</vt:lpstr>
      <vt:lpstr>Aids: zoomtext, voiceover, smartphone</vt:lpstr>
      <vt:lpstr>Artificial Intelligence: aids for autism </vt:lpstr>
      <vt:lpstr>Presentazione standard di PowerPoint</vt:lpstr>
      <vt:lpstr>Technology, artificial intelligence and disability</vt:lpstr>
      <vt:lpstr>Technology, artificial intelligence and disability</vt:lpstr>
      <vt:lpstr>Presentazione standard di PowerPoint</vt:lpstr>
      <vt:lpstr>RAREDUCANDO EDUCAZIONE DIGITALE</vt:lpstr>
      <vt:lpstr> R.E.D. Goals </vt:lpstr>
      <vt:lpstr>The staff of R.E.D.</vt:lpstr>
      <vt:lpstr>RAREDUCANDO EDUCAZIONE DIGITALE: Training Course</vt:lpstr>
      <vt:lpstr>Presentazione standard di PowerPoint</vt:lpstr>
      <vt:lpstr>Digital education and school, conflicting or complementary themes?</vt:lpstr>
      <vt:lpstr>What do you think of digital education at school?</vt:lpstr>
      <vt:lpstr>Is digital education at school also needed to promote accessibility to studying, in particular for children with  rare diseases?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 c’è nulla di raro quando conosci</dc:title>
  <dc:creator>Chiara Cecchinato</dc:creator>
  <cp:lastModifiedBy>Cristina  Bolzonella</cp:lastModifiedBy>
  <cp:revision>69</cp:revision>
  <dcterms:created xsi:type="dcterms:W3CDTF">2018-09-25T09:10:37Z</dcterms:created>
  <dcterms:modified xsi:type="dcterms:W3CDTF">2023-06-23T13:58:43Z</dcterms:modified>
</cp:coreProperties>
</file>