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0"/>
  </p:notesMasterIdLst>
  <p:sldIdLst>
    <p:sldId id="273" r:id="rId3"/>
    <p:sldId id="283" r:id="rId4"/>
    <p:sldId id="284" r:id="rId5"/>
    <p:sldId id="311" r:id="rId6"/>
    <p:sldId id="312" r:id="rId7"/>
    <p:sldId id="304" r:id="rId8"/>
    <p:sldId id="308" r:id="rId9"/>
    <p:sldId id="303" r:id="rId10"/>
    <p:sldId id="274" r:id="rId11"/>
    <p:sldId id="256" r:id="rId12"/>
    <p:sldId id="276"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277" r:id="rId28"/>
    <p:sldId id="272" r:id="rId29"/>
  </p:sldIdLst>
  <p:sldSz cx="18288000" cy="10287000"/>
  <p:notesSz cx="6797675" cy="9926638"/>
  <p:embeddedFontLst>
    <p:embeddedFont>
      <p:font typeface="Arial Unicode MS" panose="020B0604020202020204" charset="-128"/>
      <p:regular r:id="rId31"/>
    </p:embeddedFont>
    <p:embeddedFont>
      <p:font typeface="Calibri" panose="020F0502020204030204" pitchFamily="34" charset="0"/>
      <p:regular r:id="rId32"/>
      <p:bold r:id="rId33"/>
      <p:italic r:id="rId34"/>
      <p:boldItalic r:id="rId35"/>
    </p:embeddedFont>
    <p:embeddedFont>
      <p:font typeface="Open Sans" panose="020B0606030504020204" pitchFamily="34" charset="0"/>
      <p:regular r:id="rId36"/>
      <p:bold r:id="rId37"/>
      <p:italic r:id="rId38"/>
      <p:boldItalic r:id="rId39"/>
    </p:embeddedFont>
    <p:embeddedFont>
      <p:font typeface="Woodland" panose="020B0604020202020204" charset="0"/>
      <p:regular r:id="rId40"/>
    </p:embeddedFont>
    <p:embeddedFont>
      <p:font typeface="Woodland Bold" panose="020B0604020202020204" charset="0"/>
      <p:regular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arzyna Rzemykowska" initials="KR" lastIdx="1" clrIdx="0">
    <p:extLst>
      <p:ext uri="{19B8F6BF-5375-455C-9EA6-DF929625EA0E}">
        <p15:presenceInfo xmlns:p15="http://schemas.microsoft.com/office/powerpoint/2012/main" userId="S-1-5-21-2619306676-2800222060-3362172700-761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1D44"/>
    <a:srgbClr val="990033"/>
    <a:srgbClr val="FF505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50" d="100"/>
          <a:sy n="50" d="100"/>
        </p:scale>
        <p:origin x="946"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9.fntdata"/><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commentAuthors" Target="commen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45B238B6-3FD3-4BB2-991F-266998FEE3EF}" type="datetimeFigureOut">
              <a:rPr lang="pl-PL" smtClean="0"/>
              <a:t>23.06.2023</a:t>
            </a:fld>
            <a:endParaRPr lang="pl-PL"/>
          </a:p>
        </p:txBody>
      </p:sp>
      <p:sp>
        <p:nvSpPr>
          <p:cNvPr id="4" name="Symbol zastępczy obrazu slajdu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DA3C8144-3F60-4F48-B461-924A9E17CEF4}" type="slidenum">
              <a:rPr lang="pl-PL" smtClean="0"/>
              <a:t>‹#›</a:t>
            </a:fld>
            <a:endParaRPr lang="pl-PL"/>
          </a:p>
        </p:txBody>
      </p:sp>
    </p:spTree>
    <p:extLst>
      <p:ext uri="{BB962C8B-B14F-4D97-AF65-F5344CB8AC3E}">
        <p14:creationId xmlns:p14="http://schemas.microsoft.com/office/powerpoint/2010/main" val="32220827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LU" dirty="0"/>
          </a:p>
        </p:txBody>
      </p:sp>
      <p:sp>
        <p:nvSpPr>
          <p:cNvPr id="4" name="Slide Number Placeholder 3"/>
          <p:cNvSpPr>
            <a:spLocks noGrp="1"/>
          </p:cNvSpPr>
          <p:nvPr>
            <p:ph type="sldNum" sz="quarter" idx="5"/>
          </p:nvPr>
        </p:nvSpPr>
        <p:spPr/>
        <p:txBody>
          <a:bodyPr/>
          <a:lstStyle/>
          <a:p>
            <a:fld id="{00E78849-6A58-5242-AAB8-69E086EC2380}" type="slidenum">
              <a:rPr lang="en-LU" smtClean="0"/>
              <a:t>2</a:t>
            </a:fld>
            <a:endParaRPr lang="en-LU"/>
          </a:p>
        </p:txBody>
      </p:sp>
    </p:spTree>
    <p:extLst>
      <p:ext uri="{BB962C8B-B14F-4D97-AF65-F5344CB8AC3E}">
        <p14:creationId xmlns:p14="http://schemas.microsoft.com/office/powerpoint/2010/main" val="740642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DA3C8144-3F60-4F48-B461-924A9E17CEF4}" type="slidenum">
              <a:rPr lang="pl-PL" smtClean="0"/>
              <a:t>4</a:t>
            </a:fld>
            <a:endParaRPr lang="pl-PL"/>
          </a:p>
        </p:txBody>
      </p:sp>
    </p:spTree>
    <p:extLst>
      <p:ext uri="{BB962C8B-B14F-4D97-AF65-F5344CB8AC3E}">
        <p14:creationId xmlns:p14="http://schemas.microsoft.com/office/powerpoint/2010/main" val="1060334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pter Title page">
    <p:spTree>
      <p:nvGrpSpPr>
        <p:cNvPr id="1" name=""/>
        <p:cNvGrpSpPr/>
        <p:nvPr/>
      </p:nvGrpSpPr>
      <p:grpSpPr>
        <a:xfrm>
          <a:off x="0" y="0"/>
          <a:ext cx="0" cy="0"/>
          <a:chOff x="0" y="0"/>
          <a:chExt cx="0" cy="0"/>
        </a:xfrm>
      </p:grpSpPr>
      <p:sp>
        <p:nvSpPr>
          <p:cNvPr id="8" name="PH nr">
            <a:extLst>
              <a:ext uri="{FF2B5EF4-FFF2-40B4-BE49-F238E27FC236}">
                <a16:creationId xmlns:a16="http://schemas.microsoft.com/office/drawing/2014/main" id="{39562968-8106-F841-9635-7E9E4D159A24}"/>
              </a:ext>
            </a:extLst>
          </p:cNvPr>
          <p:cNvSpPr>
            <a:spLocks noGrp="1"/>
          </p:cNvSpPr>
          <p:nvPr>
            <p:ph type="body" sz="quarter" idx="11" hasCustomPrompt="1"/>
          </p:nvPr>
        </p:nvSpPr>
        <p:spPr>
          <a:xfrm>
            <a:off x="9084" y="2680697"/>
            <a:ext cx="5940000" cy="4320000"/>
          </a:xfrm>
        </p:spPr>
        <p:txBody>
          <a:bodyPr>
            <a:noAutofit/>
          </a:bodyPr>
          <a:lstStyle>
            <a:lvl1pPr marL="0" indent="0" algn="r">
              <a:buNone/>
              <a:defRPr sz="29400">
                <a:solidFill>
                  <a:srgbClr val="95948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LU" dirty="0"/>
              <a:t>1.</a:t>
            </a:r>
          </a:p>
        </p:txBody>
      </p:sp>
      <p:sp>
        <p:nvSpPr>
          <p:cNvPr id="9" name="PH Title">
            <a:extLst>
              <a:ext uri="{FF2B5EF4-FFF2-40B4-BE49-F238E27FC236}">
                <a16:creationId xmlns:a16="http://schemas.microsoft.com/office/drawing/2014/main" id="{12814867-7861-A94F-A615-7F86553830A3}"/>
              </a:ext>
            </a:extLst>
          </p:cNvPr>
          <p:cNvSpPr>
            <a:spLocks noGrp="1"/>
          </p:cNvSpPr>
          <p:nvPr>
            <p:ph type="body" sz="quarter" idx="12" hasCustomPrompt="1"/>
          </p:nvPr>
        </p:nvSpPr>
        <p:spPr>
          <a:xfrm>
            <a:off x="6204258" y="2806517"/>
            <a:ext cx="10800000" cy="4320000"/>
          </a:xfrm>
        </p:spPr>
        <p:txBody>
          <a:bodyPr>
            <a:normAutofit/>
          </a:bodyPr>
          <a:lstStyle>
            <a:lvl1pPr marL="0" indent="0">
              <a:lnSpc>
                <a:spcPct val="100000"/>
              </a:lnSpc>
              <a:spcBef>
                <a:spcPts val="0"/>
              </a:spcBef>
              <a:buNone/>
              <a:defRPr sz="7200" b="0" i="0" baseline="0">
                <a:latin typeface="Open Sans" panose="020B0606030504020204" pitchFamily="34" charset="0"/>
                <a:ea typeface="Open Sans" panose="020B0606030504020204" pitchFamily="34" charset="0"/>
                <a:cs typeface="Open Sans" panose="020B0606030504020204" pitchFamily="34" charset="0"/>
              </a:defRPr>
            </a:lvl1pPr>
          </a:lstStyle>
          <a:p>
            <a:pPr lvl="0"/>
            <a:r>
              <a:rPr lang="fr-CH" dirty="0" err="1"/>
              <a:t>Chapter</a:t>
            </a:r>
            <a:r>
              <a:rPr lang="fr-CH" dirty="0"/>
              <a:t> </a:t>
            </a:r>
          </a:p>
          <a:p>
            <a:pPr lvl="0"/>
            <a:r>
              <a:rPr lang="en-LU"/>
              <a:t>Title</a:t>
            </a:r>
            <a:endParaRPr lang="en-LU" dirty="0"/>
          </a:p>
        </p:txBody>
      </p:sp>
    </p:spTree>
    <p:extLst>
      <p:ext uri="{BB962C8B-B14F-4D97-AF65-F5344CB8AC3E}">
        <p14:creationId xmlns:p14="http://schemas.microsoft.com/office/powerpoint/2010/main" val="35044282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AC563E3-5589-7A4D-913F-2C0DB99C2C6C}"/>
              </a:ext>
            </a:extLst>
          </p:cNvPr>
          <p:cNvSpPr>
            <a:spLocks noGrp="1"/>
          </p:cNvSpPr>
          <p:nvPr>
            <p:ph idx="1"/>
          </p:nvPr>
        </p:nvSpPr>
        <p:spPr/>
        <p:txBody>
          <a:bodyPr/>
          <a:lstStyle>
            <a:lvl1pPr>
              <a:defRPr b="1" i="0" baseline="0">
                <a:latin typeface="Open Sans" panose="020B0606030504020204" pitchFamily="34" charset="0"/>
              </a:defRPr>
            </a:lvl1pPr>
            <a:lvl2pPr>
              <a:defRPr baseline="0">
                <a:latin typeface="Open Sans" panose="020B0606030504020204" pitchFamily="34" charset="0"/>
              </a:defRPr>
            </a:lvl2pPr>
            <a:lvl3pPr>
              <a:defRPr baseline="0">
                <a:latin typeface="Open Sans" panose="020B0606030504020204" pitchFamily="34" charset="0"/>
              </a:defRPr>
            </a:lvl3pPr>
            <a:lvl4pPr>
              <a:defRPr baseline="0">
                <a:latin typeface="Open Sans" panose="020B0606030504020204" pitchFamily="34" charset="0"/>
              </a:defRPr>
            </a:lvl4pPr>
            <a:lvl5pPr>
              <a:defRPr baseline="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9" name="Title 8">
            <a:extLst>
              <a:ext uri="{FF2B5EF4-FFF2-40B4-BE49-F238E27FC236}">
                <a16:creationId xmlns:a16="http://schemas.microsoft.com/office/drawing/2014/main" id="{6441D523-8FB1-0741-9A90-3EB7DA5E6C6B}"/>
              </a:ext>
            </a:extLst>
          </p:cNvPr>
          <p:cNvSpPr>
            <a:spLocks noGrp="1"/>
          </p:cNvSpPr>
          <p:nvPr>
            <p:ph type="title"/>
          </p:nvPr>
        </p:nvSpPr>
        <p:spPr/>
        <p:txBody>
          <a:bodyPr>
            <a:normAutofit/>
          </a:bodyPr>
          <a:lstStyle>
            <a:lvl1pPr>
              <a:defRPr sz="5400" baseline="0"/>
            </a:lvl1pPr>
          </a:lstStyle>
          <a:p>
            <a:r>
              <a:rPr lang="en-GB"/>
              <a:t>Click to edit Master title style</a:t>
            </a:r>
            <a:endParaRPr lang="en-US" dirty="0"/>
          </a:p>
        </p:txBody>
      </p:sp>
    </p:spTree>
    <p:extLst>
      <p:ext uri="{BB962C8B-B14F-4D97-AF65-F5344CB8AC3E}">
        <p14:creationId xmlns:p14="http://schemas.microsoft.com/office/powerpoint/2010/main" val="6262872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573180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B240D-F525-4C4B-9C01-A04F319008BB}"/>
              </a:ext>
            </a:extLst>
          </p:cNvPr>
          <p:cNvSpPr>
            <a:spLocks noGrp="1"/>
          </p:cNvSpPr>
          <p:nvPr>
            <p:ph type="ctrTitle"/>
          </p:nvPr>
        </p:nvSpPr>
        <p:spPr>
          <a:xfrm>
            <a:off x="2286000" y="1683545"/>
            <a:ext cx="13716000" cy="3581400"/>
          </a:xfrm>
        </p:spPr>
        <p:txBody>
          <a:bodyPr anchor="b"/>
          <a:lstStyle>
            <a:lvl1pPr algn="ctr">
              <a:defRPr sz="9000"/>
            </a:lvl1pPr>
          </a:lstStyle>
          <a:p>
            <a:r>
              <a:rPr lang="en-GB"/>
              <a:t>Click to edit Master title style</a:t>
            </a:r>
            <a:endParaRPr lang="en-US"/>
          </a:p>
        </p:txBody>
      </p:sp>
      <p:sp>
        <p:nvSpPr>
          <p:cNvPr id="3" name="Subtitle 2">
            <a:extLst>
              <a:ext uri="{FF2B5EF4-FFF2-40B4-BE49-F238E27FC236}">
                <a16:creationId xmlns:a16="http://schemas.microsoft.com/office/drawing/2014/main" id="{86CFB876-C58C-724F-AB30-DDB121D8CB6E}"/>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GB"/>
              <a:t>Click to edit Master subtitle style</a:t>
            </a:r>
            <a:endParaRPr lang="en-US" dirty="0"/>
          </a:p>
        </p:txBody>
      </p:sp>
    </p:spTree>
    <p:extLst>
      <p:ext uri="{BB962C8B-B14F-4D97-AF65-F5344CB8AC3E}">
        <p14:creationId xmlns:p14="http://schemas.microsoft.com/office/powerpoint/2010/main" val="13455778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00A14-D314-0F4D-87E0-282918077907}"/>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14890253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slideLayout" Target="../slideLayouts/slideLayout14.xml"/><Relationship Id="rId7"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BE1E204-95BD-C64E-9AF8-3484D6D8E776}"/>
              </a:ext>
            </a:extLst>
          </p:cNvPr>
          <p:cNvSpPr/>
          <p:nvPr userDrawn="1"/>
        </p:nvSpPr>
        <p:spPr>
          <a:xfrm>
            <a:off x="0" y="9982804"/>
            <a:ext cx="18288000" cy="324479"/>
          </a:xfrm>
          <a:prstGeom prst="rect">
            <a:avLst/>
          </a:prstGeom>
          <a:solidFill>
            <a:srgbClr val="EB5C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sz="2700"/>
          </a:p>
        </p:txBody>
      </p:sp>
      <p:sp>
        <p:nvSpPr>
          <p:cNvPr id="2" name="Title Placeholder 1">
            <a:extLst>
              <a:ext uri="{FF2B5EF4-FFF2-40B4-BE49-F238E27FC236}">
                <a16:creationId xmlns:a16="http://schemas.microsoft.com/office/drawing/2014/main" id="{55790542-D4A0-4449-9B95-7C3D8BCFAA26}"/>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1304ABBD-A6F1-6647-B544-59258C2B02E7}"/>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TextBox 7">
            <a:extLst>
              <a:ext uri="{FF2B5EF4-FFF2-40B4-BE49-F238E27FC236}">
                <a16:creationId xmlns:a16="http://schemas.microsoft.com/office/drawing/2014/main" id="{58CBB389-1FC5-9241-8F0E-5EFE45C6A136}"/>
              </a:ext>
            </a:extLst>
          </p:cNvPr>
          <p:cNvSpPr txBox="1"/>
          <p:nvPr userDrawn="1"/>
        </p:nvSpPr>
        <p:spPr>
          <a:xfrm>
            <a:off x="16564635" y="-8446"/>
            <a:ext cx="1728330" cy="369332"/>
          </a:xfrm>
          <a:prstGeom prst="rect">
            <a:avLst/>
          </a:prstGeom>
          <a:solidFill>
            <a:schemeClr val="tx1"/>
          </a:solidFill>
        </p:spPr>
        <p:txBody>
          <a:bodyPr wrap="square" rtlCol="0">
            <a:spAutoFit/>
          </a:bodyPr>
          <a:lstStyle/>
          <a:p>
            <a:pPr algn="ctr"/>
            <a:r>
              <a:rPr lang="en-US" sz="1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SLIDE </a:t>
            </a:r>
            <a:fld id="{4835AFB5-5EA9-C74E-A07C-DC34F95845EC}" type="slidenum">
              <a:rPr lang="en-US" sz="1800" b="1" smtClean="0">
                <a:solidFill>
                  <a:schemeClr val="bg1"/>
                </a:solidFill>
                <a:latin typeface="Open Sans" panose="020B0606030504020204" pitchFamily="34" charset="0"/>
                <a:ea typeface="Open Sans" panose="020B0606030504020204" pitchFamily="34" charset="0"/>
                <a:cs typeface="Open Sans" panose="020B0606030504020204" pitchFamily="34" charset="0"/>
              </a:rPr>
              <a:t>‹#›</a:t>
            </a:fld>
            <a:endParaRPr lang="en-US" sz="18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Graphic 11">
            <a:extLst>
              <a:ext uri="{FF2B5EF4-FFF2-40B4-BE49-F238E27FC236}">
                <a16:creationId xmlns:a16="http://schemas.microsoft.com/office/drawing/2014/main" id="{75A039BC-8FD7-7749-A038-07FB45CF9C9B}"/>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6325682" y="9982804"/>
            <a:ext cx="1962318" cy="324479"/>
          </a:xfrm>
          <a:prstGeom prst="rect">
            <a:avLst/>
          </a:prstGeom>
        </p:spPr>
      </p:pic>
    </p:spTree>
    <p:extLst>
      <p:ext uri="{BB962C8B-B14F-4D97-AF65-F5344CB8AC3E}">
        <p14:creationId xmlns:p14="http://schemas.microsoft.com/office/powerpoint/2010/main" val="27835520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l" defTabSz="1371600" rtl="0" eaLnBrk="1" latinLnBrk="0" hangingPunct="1">
        <a:lnSpc>
          <a:spcPct val="90000"/>
        </a:lnSpc>
        <a:spcBef>
          <a:spcPct val="0"/>
        </a:spcBef>
        <a:buNone/>
        <a:defRPr sz="6600" b="1" i="0" kern="1200" baseline="0">
          <a:solidFill>
            <a:schemeClr val="tx1"/>
          </a:solidFill>
          <a:latin typeface="Open Sans" panose="020B0606030504020204" pitchFamily="34" charset="0"/>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baseline="0">
          <a:solidFill>
            <a:schemeClr val="tx1"/>
          </a:solidFill>
          <a:latin typeface="Open Sans" panose="020B0606030504020204" pitchFamily="34" charset="0"/>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baseline="0">
          <a:solidFill>
            <a:schemeClr val="tx1"/>
          </a:solidFill>
          <a:latin typeface="Open Sans" panose="020B0606030504020204" pitchFamily="34" charset="0"/>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baseline="0">
          <a:solidFill>
            <a:schemeClr val="tx1"/>
          </a:solidFill>
          <a:latin typeface="Open Sans" panose="020B0606030504020204" pitchFamily="34" charset="0"/>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baseline="0">
          <a:solidFill>
            <a:schemeClr val="tx1"/>
          </a:solidFill>
          <a:latin typeface="Open Sans" panose="020B0606030504020204" pitchFamily="34" charset="0"/>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baseline="0">
          <a:solidFill>
            <a:schemeClr val="tx1"/>
          </a:solidFill>
          <a:latin typeface="Open Sans" panose="020B0606030504020204" pitchFamily="34" charset="0"/>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9.png"/></Relationships>
</file>

<file path=ppt/slides/_rels/slide26.xml.rels><?xml version="1.0" encoding="UTF-8" standalone="yes"?>
<Relationships xmlns="http://schemas.openxmlformats.org/package/2006/relationships"><Relationship Id="rId8" Type="http://schemas.openxmlformats.org/officeDocument/2006/relationships/image" Target="../media/image76.jpg"/><Relationship Id="rId13" Type="http://schemas.openxmlformats.org/officeDocument/2006/relationships/image" Target="../media/image81.png"/><Relationship Id="rId3" Type="http://schemas.openxmlformats.org/officeDocument/2006/relationships/image" Target="../media/image71.png"/><Relationship Id="rId7" Type="http://schemas.openxmlformats.org/officeDocument/2006/relationships/image" Target="../media/image75.png"/><Relationship Id="rId12" Type="http://schemas.openxmlformats.org/officeDocument/2006/relationships/image" Target="../media/image80.png"/><Relationship Id="rId2"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72.jpeg"/><Relationship Id="rId9" Type="http://schemas.openxmlformats.org/officeDocument/2006/relationships/image" Target="../media/image77.jpg"/></Relationships>
</file>

<file path=ppt/slides/_rels/slide2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sv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5.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5.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slideLayout" Target="../slideLayouts/slideLayout15.xml"/><Relationship Id="rId5" Type="http://schemas.openxmlformats.org/officeDocument/2006/relationships/image" Target="../media/image21.png"/><Relationship Id="rId4" Type="http://schemas.openxmlformats.org/officeDocument/2006/relationships/image" Target="../media/image20.jp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F5DEE8AE-361A-BEBC-DED1-3808B4F8FCFF}"/>
              </a:ext>
            </a:extLst>
          </p:cNvPr>
          <p:cNvPicPr>
            <a:picLocks noChangeAspect="1"/>
          </p:cNvPicPr>
          <p:nvPr/>
        </p:nvPicPr>
        <p:blipFill>
          <a:blip r:embed="rId2"/>
          <a:stretch>
            <a:fillRect/>
          </a:stretch>
        </p:blipFill>
        <p:spPr>
          <a:xfrm>
            <a:off x="7467600" y="5872222"/>
            <a:ext cx="8229600" cy="2630552"/>
          </a:xfrm>
          <a:prstGeom prst="rect">
            <a:avLst/>
          </a:prstGeom>
        </p:spPr>
      </p:pic>
      <p:sp>
        <p:nvSpPr>
          <p:cNvPr id="7" name="pole tekstowe 6">
            <a:extLst>
              <a:ext uri="{FF2B5EF4-FFF2-40B4-BE49-F238E27FC236}">
                <a16:creationId xmlns:a16="http://schemas.microsoft.com/office/drawing/2014/main" id="{C4639EAF-1155-9A2D-C597-92845405575F}"/>
              </a:ext>
            </a:extLst>
          </p:cNvPr>
          <p:cNvSpPr txBox="1"/>
          <p:nvPr/>
        </p:nvSpPr>
        <p:spPr>
          <a:xfrm>
            <a:off x="609600" y="3009900"/>
            <a:ext cx="16002000" cy="6924973"/>
          </a:xfrm>
          <a:prstGeom prst="rect">
            <a:avLst/>
          </a:prstGeom>
          <a:noFill/>
        </p:spPr>
        <p:txBody>
          <a:bodyPr wrap="square">
            <a:spAutoFit/>
          </a:bodyPr>
          <a:lstStyle/>
          <a:p>
            <a:endParaRPr lang="pl-PL" sz="6000" b="1" dirty="0">
              <a:solidFill>
                <a:srgbClr val="990033"/>
              </a:solidFill>
              <a:latin typeface="Open Sans" panose="020B0606030504020204" pitchFamily="34" charset="0"/>
              <a:ea typeface="Open Sans" panose="020B0606030504020204" pitchFamily="34" charset="0"/>
              <a:cs typeface="Open Sans" panose="020B0606030504020204" pitchFamily="34" charset="0"/>
            </a:endParaRPr>
          </a:p>
          <a:p>
            <a:r>
              <a:rPr lang="pl-PL" sz="6000" b="1" dirty="0">
                <a:latin typeface="Open Sans" panose="020B0606030504020204" pitchFamily="34" charset="0"/>
                <a:ea typeface="Open Sans" panose="020B0606030504020204" pitchFamily="34" charset="0"/>
                <a:cs typeface="Open Sans" panose="020B0606030504020204" pitchFamily="34" charset="0"/>
              </a:rPr>
              <a:t>ENSA </a:t>
            </a:r>
            <a:r>
              <a:rPr lang="pl-PL" sz="6000" b="1" dirty="0" err="1">
                <a:latin typeface="Open Sans" panose="020B0606030504020204" pitchFamily="34" charset="0"/>
                <a:ea typeface="Open Sans" panose="020B0606030504020204" pitchFamily="34" charset="0"/>
                <a:cs typeface="Open Sans" panose="020B0606030504020204" pitchFamily="34" charset="0"/>
              </a:rPr>
              <a:t>Working</a:t>
            </a:r>
            <a:r>
              <a:rPr lang="pl-PL" sz="6000" b="1" dirty="0">
                <a:latin typeface="Open Sans" panose="020B0606030504020204" pitchFamily="34" charset="0"/>
                <a:ea typeface="Open Sans" panose="020B0606030504020204" pitchFamily="34" charset="0"/>
                <a:cs typeface="Open Sans" panose="020B0606030504020204" pitchFamily="34" charset="0"/>
              </a:rPr>
              <a:t> </a:t>
            </a:r>
            <a:r>
              <a:rPr lang="pl-PL" sz="6000" b="1" dirty="0" err="1">
                <a:latin typeface="Open Sans" panose="020B0606030504020204" pitchFamily="34" charset="0"/>
                <a:ea typeface="Open Sans" panose="020B0606030504020204" pitchFamily="34" charset="0"/>
                <a:cs typeface="Open Sans" panose="020B0606030504020204" pitchFamily="34" charset="0"/>
              </a:rPr>
              <a:t>Group</a:t>
            </a:r>
            <a:endParaRPr lang="pl-PL" sz="6000" b="1" dirty="0">
              <a:latin typeface="Open Sans" panose="020B0606030504020204" pitchFamily="34" charset="0"/>
              <a:ea typeface="Open Sans" panose="020B0606030504020204" pitchFamily="34" charset="0"/>
              <a:cs typeface="Open Sans" panose="020B0606030504020204" pitchFamily="34" charset="0"/>
            </a:endParaRPr>
          </a:p>
          <a:p>
            <a:r>
              <a:rPr lang="pl-PL" sz="6000" b="1" dirty="0">
                <a:latin typeface="Open Sans" panose="020B0606030504020204" pitchFamily="34" charset="0"/>
                <a:ea typeface="Open Sans" panose="020B0606030504020204" pitchFamily="34" charset="0"/>
                <a:cs typeface="Open Sans" panose="020B0606030504020204" pitchFamily="34" charset="0"/>
              </a:rPr>
              <a:t>CARES</a:t>
            </a:r>
          </a:p>
          <a:p>
            <a:r>
              <a:rPr lang="pl-PL" sz="6000" b="1" dirty="0">
                <a:latin typeface="Open Sans" panose="020B0606030504020204" pitchFamily="34" charset="0"/>
                <a:ea typeface="Open Sans" panose="020B0606030504020204" pitchFamily="34" charset="0"/>
                <a:cs typeface="Open Sans" panose="020B0606030504020204" pitchFamily="34" charset="0"/>
              </a:rPr>
              <a:t>Kujawsko-Pomorskie Region</a:t>
            </a:r>
          </a:p>
          <a:p>
            <a:r>
              <a:rPr lang="pl-PL" sz="6000" b="1" dirty="0">
                <a:latin typeface="Open Sans" panose="020B0606030504020204" pitchFamily="34" charset="0"/>
                <a:ea typeface="Open Sans" panose="020B0606030504020204" pitchFamily="34" charset="0"/>
                <a:cs typeface="Open Sans" panose="020B0606030504020204" pitchFamily="34" charset="0"/>
              </a:rPr>
              <a:t>Poland</a:t>
            </a:r>
          </a:p>
          <a:p>
            <a:endParaRPr lang="pl-PL" sz="6000" b="1" dirty="0">
              <a:latin typeface="Open Sans" panose="020B0606030504020204" pitchFamily="34" charset="0"/>
              <a:ea typeface="Open Sans" panose="020B0606030504020204" pitchFamily="34" charset="0"/>
              <a:cs typeface="Open Sans" panose="020B0606030504020204" pitchFamily="34" charset="0"/>
            </a:endParaRPr>
          </a:p>
          <a:p>
            <a:r>
              <a:rPr lang="pl-PL" sz="4800" b="1" dirty="0">
                <a:latin typeface="Open Sans" panose="020B0606030504020204" pitchFamily="34" charset="0"/>
                <a:ea typeface="Open Sans" panose="020B0606030504020204" pitchFamily="34" charset="0"/>
                <a:cs typeface="Open Sans" panose="020B0606030504020204" pitchFamily="34" charset="0"/>
              </a:rPr>
              <a:t>						</a:t>
            </a:r>
            <a:r>
              <a:rPr lang="pl-PL" sz="4800" b="1" i="1" dirty="0">
                <a:latin typeface="Open Sans" panose="020B0606030504020204" pitchFamily="34" charset="0"/>
                <a:ea typeface="Open Sans" panose="020B0606030504020204" pitchFamily="34" charset="0"/>
                <a:cs typeface="Open Sans" panose="020B0606030504020204" pitchFamily="34" charset="0"/>
              </a:rPr>
              <a:t>		              Beata Skowrońska</a:t>
            </a:r>
          </a:p>
          <a:p>
            <a:r>
              <a:rPr lang="pl-PL" sz="3600" b="1" i="1" dirty="0">
                <a:solidFill>
                  <a:schemeClr val="tx2"/>
                </a:solidFill>
                <a:latin typeface="Open Sans" panose="020B0606030504020204" pitchFamily="34" charset="0"/>
                <a:ea typeface="Open Sans" panose="020B0606030504020204" pitchFamily="34" charset="0"/>
                <a:cs typeface="Open Sans" panose="020B0606030504020204" pitchFamily="34" charset="0"/>
              </a:rPr>
              <a:t>					</a:t>
            </a:r>
            <a:r>
              <a:rPr lang="pl-PL" sz="3600" b="1" i="1" dirty="0" err="1">
                <a:solidFill>
                  <a:schemeClr val="tx2"/>
                </a:solidFill>
                <a:latin typeface="Open Sans" panose="020B0606030504020204" pitchFamily="34" charset="0"/>
                <a:ea typeface="Open Sans" panose="020B0606030504020204" pitchFamily="34" charset="0"/>
                <a:cs typeface="Open Sans" panose="020B0606030504020204" pitchFamily="34" charset="0"/>
              </a:rPr>
              <a:t>Regional</a:t>
            </a:r>
            <a:r>
              <a:rPr lang="pl-PL" sz="3600" b="1" i="1" dirty="0">
                <a:solidFill>
                  <a:schemeClr val="tx2"/>
                </a:solidFill>
                <a:latin typeface="Open Sans" panose="020B0606030504020204" pitchFamily="34" charset="0"/>
                <a:ea typeface="Open Sans" panose="020B0606030504020204" pitchFamily="34" charset="0"/>
                <a:cs typeface="Open Sans" panose="020B0606030504020204" pitchFamily="34" charset="0"/>
              </a:rPr>
              <a:t> </a:t>
            </a:r>
            <a:r>
              <a:rPr lang="pl-PL" sz="3600" b="1" i="1" dirty="0" err="1">
                <a:solidFill>
                  <a:schemeClr val="tx2"/>
                </a:solidFill>
                <a:latin typeface="Open Sans" panose="020B0606030504020204" pitchFamily="34" charset="0"/>
                <a:ea typeface="Open Sans" panose="020B0606030504020204" pitchFamily="34" charset="0"/>
                <a:cs typeface="Open Sans" panose="020B0606030504020204" pitchFamily="34" charset="0"/>
              </a:rPr>
              <a:t>Represenation</a:t>
            </a:r>
            <a:r>
              <a:rPr lang="pl-PL" sz="3600" b="1" i="1" dirty="0">
                <a:solidFill>
                  <a:schemeClr val="tx2"/>
                </a:solidFill>
                <a:latin typeface="Open Sans" panose="020B0606030504020204" pitchFamily="34" charset="0"/>
                <a:ea typeface="Open Sans" panose="020B0606030504020204" pitchFamily="34" charset="0"/>
                <a:cs typeface="Open Sans" panose="020B0606030504020204" pitchFamily="34" charset="0"/>
              </a:rPr>
              <a:t> of Kujawsko-Pomorskie </a:t>
            </a:r>
            <a:endParaRPr lang="pl-PL" sz="3200" b="1" i="1"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Obraz 10">
            <a:extLst>
              <a:ext uri="{FF2B5EF4-FFF2-40B4-BE49-F238E27FC236}">
                <a16:creationId xmlns:a16="http://schemas.microsoft.com/office/drawing/2014/main" id="{9627952E-4FB1-5D90-8406-00D72453E111}"/>
              </a:ext>
            </a:extLst>
          </p:cNvPr>
          <p:cNvPicPr>
            <a:picLocks noChangeAspect="1"/>
          </p:cNvPicPr>
          <p:nvPr/>
        </p:nvPicPr>
        <p:blipFill>
          <a:blip r:embed="rId3"/>
          <a:stretch>
            <a:fillRect/>
          </a:stretch>
        </p:blipFill>
        <p:spPr>
          <a:xfrm>
            <a:off x="457200" y="465281"/>
            <a:ext cx="16916400" cy="2392219"/>
          </a:xfrm>
          <a:prstGeom prst="rect">
            <a:avLst/>
          </a:prstGeom>
        </p:spPr>
      </p:pic>
    </p:spTree>
    <p:extLst>
      <p:ext uri="{BB962C8B-B14F-4D97-AF65-F5344CB8AC3E}">
        <p14:creationId xmlns:p14="http://schemas.microsoft.com/office/powerpoint/2010/main" val="1787316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358621" y="-335158"/>
            <a:ext cx="3911039" cy="10957317"/>
          </a:xfrm>
          <a:prstGeom prst="rect">
            <a:avLst/>
          </a:prstGeom>
          <a:solidFill>
            <a:srgbClr val="BEA8A7">
              <a:alpha val="19608"/>
            </a:srgbClr>
          </a:solidFill>
        </p:spPr>
      </p:sp>
      <p:sp>
        <p:nvSpPr>
          <p:cNvPr id="3" name="AutoShape 3"/>
          <p:cNvSpPr/>
          <p:nvPr/>
        </p:nvSpPr>
        <p:spPr>
          <a:xfrm>
            <a:off x="4484737" y="8383603"/>
            <a:ext cx="14133444" cy="44333"/>
          </a:xfrm>
          <a:prstGeom prst="rect">
            <a:avLst/>
          </a:prstGeom>
          <a:solidFill>
            <a:srgbClr val="302E2C"/>
          </a:solidFill>
        </p:spPr>
      </p:sp>
      <p:sp>
        <p:nvSpPr>
          <p:cNvPr id="4" name="TextBox 4"/>
          <p:cNvSpPr txBox="1"/>
          <p:nvPr/>
        </p:nvSpPr>
        <p:spPr>
          <a:xfrm>
            <a:off x="3552418" y="3800183"/>
            <a:ext cx="14735582" cy="2461956"/>
          </a:xfrm>
          <a:prstGeom prst="rect">
            <a:avLst/>
          </a:prstGeom>
        </p:spPr>
        <p:txBody>
          <a:bodyPr wrap="square" lIns="0" tIns="0" rIns="0" bIns="0" rtlCol="0" anchor="t">
            <a:spAutoFit/>
          </a:bodyPr>
          <a:lstStyle/>
          <a:p>
            <a:pPr algn="ctr"/>
            <a:r>
              <a:rPr lang="en-US" sz="7999" b="1" spc="159" dirty="0" err="1">
                <a:solidFill>
                  <a:srgbClr val="302E2C"/>
                </a:solidFill>
                <a:latin typeface="Times New Roman" panose="02020603050405020304" pitchFamily="18" charset="0"/>
                <a:cs typeface="Times New Roman" panose="02020603050405020304" pitchFamily="18" charset="0"/>
              </a:rPr>
              <a:t>Kuyavian</a:t>
            </a:r>
            <a:r>
              <a:rPr lang="en-US" sz="7999" b="1" spc="159" dirty="0">
                <a:solidFill>
                  <a:srgbClr val="302E2C"/>
                </a:solidFill>
                <a:latin typeface="Times New Roman" panose="02020603050405020304" pitchFamily="18" charset="0"/>
                <a:cs typeface="Times New Roman" panose="02020603050405020304" pitchFamily="18" charset="0"/>
              </a:rPr>
              <a:t>-Pomeranian </a:t>
            </a:r>
            <a:endParaRPr lang="pl-PL" sz="7999" b="1" spc="159" dirty="0">
              <a:solidFill>
                <a:srgbClr val="302E2C"/>
              </a:solidFill>
              <a:latin typeface="Times New Roman" panose="02020603050405020304" pitchFamily="18" charset="0"/>
              <a:cs typeface="Times New Roman" panose="02020603050405020304" pitchFamily="18" charset="0"/>
            </a:endParaRPr>
          </a:p>
          <a:p>
            <a:pPr algn="ctr"/>
            <a:r>
              <a:rPr lang="en-US" sz="7999" b="1" spc="159" dirty="0">
                <a:solidFill>
                  <a:srgbClr val="302E2C"/>
                </a:solidFill>
                <a:latin typeface="Times New Roman" panose="02020603050405020304" pitchFamily="18" charset="0"/>
                <a:cs typeface="Times New Roman" panose="02020603050405020304" pitchFamily="18" charset="0"/>
              </a:rPr>
              <a:t>Telecare</a:t>
            </a:r>
          </a:p>
        </p:txBody>
      </p:sp>
      <p:sp>
        <p:nvSpPr>
          <p:cNvPr id="5" name="Freeform 5"/>
          <p:cNvSpPr/>
          <p:nvPr/>
        </p:nvSpPr>
        <p:spPr>
          <a:xfrm>
            <a:off x="4484737" y="353112"/>
            <a:ext cx="13446835" cy="1734127"/>
          </a:xfrm>
          <a:custGeom>
            <a:avLst/>
            <a:gdLst/>
            <a:ahLst/>
            <a:cxnLst/>
            <a:rect l="l" t="t" r="r" b="b"/>
            <a:pathLst>
              <a:path w="13446835" h="1734127">
                <a:moveTo>
                  <a:pt x="0" y="0"/>
                </a:moveTo>
                <a:lnTo>
                  <a:pt x="13446836" y="0"/>
                </a:lnTo>
                <a:lnTo>
                  <a:pt x="13446836" y="1734127"/>
                </a:lnTo>
                <a:lnTo>
                  <a:pt x="0" y="1734127"/>
                </a:lnTo>
                <a:lnTo>
                  <a:pt x="0" y="0"/>
                </a:lnTo>
                <a:close/>
              </a:path>
            </a:pathLst>
          </a:custGeom>
          <a:blipFill>
            <a:blip r:embed="rId2"/>
            <a:stretch>
              <a:fillRect/>
            </a:stretch>
          </a:blipFill>
        </p:spPr>
      </p:sp>
      <p:sp>
        <p:nvSpPr>
          <p:cNvPr id="6" name="Freeform 6"/>
          <p:cNvSpPr/>
          <p:nvPr/>
        </p:nvSpPr>
        <p:spPr>
          <a:xfrm>
            <a:off x="4499136" y="8569389"/>
            <a:ext cx="13446835" cy="1377821"/>
          </a:xfrm>
          <a:custGeom>
            <a:avLst/>
            <a:gdLst/>
            <a:ahLst/>
            <a:cxnLst/>
            <a:rect l="l" t="t" r="r" b="b"/>
            <a:pathLst>
              <a:path w="13446835" h="1377821">
                <a:moveTo>
                  <a:pt x="0" y="0"/>
                </a:moveTo>
                <a:lnTo>
                  <a:pt x="13446835" y="0"/>
                </a:lnTo>
                <a:lnTo>
                  <a:pt x="13446835" y="1377822"/>
                </a:lnTo>
                <a:lnTo>
                  <a:pt x="0" y="1377822"/>
                </a:lnTo>
                <a:lnTo>
                  <a:pt x="0" y="0"/>
                </a:lnTo>
                <a:close/>
              </a:path>
            </a:pathLst>
          </a:custGeom>
          <a:blipFill>
            <a:blip r:embed="rId3"/>
            <a:stretch>
              <a:fillRect/>
            </a:stretch>
          </a:blipFill>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358621" y="-495300"/>
            <a:ext cx="3911039" cy="10957317"/>
          </a:xfrm>
          <a:prstGeom prst="rect">
            <a:avLst/>
          </a:prstGeom>
          <a:solidFill>
            <a:srgbClr val="BEA8A7">
              <a:alpha val="19608"/>
            </a:srgbClr>
          </a:solidFill>
        </p:spPr>
      </p:sp>
      <p:sp>
        <p:nvSpPr>
          <p:cNvPr id="3" name="AutoShape 3"/>
          <p:cNvSpPr/>
          <p:nvPr/>
        </p:nvSpPr>
        <p:spPr>
          <a:xfrm>
            <a:off x="4484737" y="8383603"/>
            <a:ext cx="14133444" cy="44333"/>
          </a:xfrm>
          <a:prstGeom prst="rect">
            <a:avLst/>
          </a:prstGeom>
          <a:solidFill>
            <a:srgbClr val="302E2C"/>
          </a:solidFill>
        </p:spPr>
      </p:sp>
      <p:sp>
        <p:nvSpPr>
          <p:cNvPr id="4" name="Freeform 4"/>
          <p:cNvSpPr/>
          <p:nvPr/>
        </p:nvSpPr>
        <p:spPr>
          <a:xfrm>
            <a:off x="5169626" y="876300"/>
            <a:ext cx="11699000" cy="6112540"/>
          </a:xfrm>
          <a:custGeom>
            <a:avLst/>
            <a:gdLst/>
            <a:ahLst/>
            <a:cxnLst/>
            <a:rect l="l" t="t" r="r" b="b"/>
            <a:pathLst>
              <a:path w="11699000" h="6112540">
                <a:moveTo>
                  <a:pt x="0" y="0"/>
                </a:moveTo>
                <a:lnTo>
                  <a:pt x="11699000" y="0"/>
                </a:lnTo>
                <a:lnTo>
                  <a:pt x="11699000" y="6112540"/>
                </a:lnTo>
                <a:lnTo>
                  <a:pt x="0" y="6112540"/>
                </a:lnTo>
                <a:lnTo>
                  <a:pt x="0" y="0"/>
                </a:lnTo>
                <a:close/>
              </a:path>
            </a:pathLst>
          </a:custGeom>
          <a:blipFill>
            <a:blip r:embed="rId2"/>
            <a:stretch>
              <a:fillRect/>
            </a:stretch>
          </a:blipFill>
        </p:spPr>
      </p:sp>
      <p:sp>
        <p:nvSpPr>
          <p:cNvPr id="5" name="Freeform 5"/>
          <p:cNvSpPr/>
          <p:nvPr/>
        </p:nvSpPr>
        <p:spPr>
          <a:xfrm>
            <a:off x="6678327" y="7548442"/>
            <a:ext cx="332073" cy="363204"/>
          </a:xfrm>
          <a:custGeom>
            <a:avLst/>
            <a:gdLst/>
            <a:ahLst/>
            <a:cxnLst/>
            <a:rect l="l" t="t" r="r" b="b"/>
            <a:pathLst>
              <a:path w="332073" h="363204">
                <a:moveTo>
                  <a:pt x="0" y="0"/>
                </a:moveTo>
                <a:lnTo>
                  <a:pt x="332073" y="0"/>
                </a:lnTo>
                <a:lnTo>
                  <a:pt x="332073" y="363204"/>
                </a:lnTo>
                <a:lnTo>
                  <a:pt x="0" y="363204"/>
                </a:lnTo>
                <a:lnTo>
                  <a:pt x="0" y="0"/>
                </a:lnTo>
                <a:close/>
              </a:path>
            </a:pathLst>
          </a:custGeom>
          <a:blipFill>
            <a:blip r:embed="rId3"/>
            <a:stretch>
              <a:fillRect/>
            </a:stretch>
          </a:blipFill>
        </p:spPr>
      </p:sp>
      <p:sp>
        <p:nvSpPr>
          <p:cNvPr id="6" name="Freeform 6"/>
          <p:cNvSpPr/>
          <p:nvPr/>
        </p:nvSpPr>
        <p:spPr>
          <a:xfrm>
            <a:off x="10019628" y="7548442"/>
            <a:ext cx="343572" cy="363204"/>
          </a:xfrm>
          <a:custGeom>
            <a:avLst/>
            <a:gdLst/>
            <a:ahLst/>
            <a:cxnLst/>
            <a:rect l="l" t="t" r="r" b="b"/>
            <a:pathLst>
              <a:path w="343572" h="363204">
                <a:moveTo>
                  <a:pt x="0" y="0"/>
                </a:moveTo>
                <a:lnTo>
                  <a:pt x="343572" y="0"/>
                </a:lnTo>
                <a:lnTo>
                  <a:pt x="343572" y="363204"/>
                </a:lnTo>
                <a:lnTo>
                  <a:pt x="0" y="363204"/>
                </a:lnTo>
                <a:lnTo>
                  <a:pt x="0" y="0"/>
                </a:lnTo>
                <a:close/>
              </a:path>
            </a:pathLst>
          </a:custGeom>
          <a:blipFill>
            <a:blip r:embed="rId4"/>
            <a:stretch>
              <a:fillRect/>
            </a:stretch>
          </a:blipFill>
        </p:spPr>
      </p:sp>
      <p:sp>
        <p:nvSpPr>
          <p:cNvPr id="7" name="Freeform 7"/>
          <p:cNvSpPr/>
          <p:nvPr/>
        </p:nvSpPr>
        <p:spPr>
          <a:xfrm>
            <a:off x="12590796" y="7548442"/>
            <a:ext cx="363204" cy="363204"/>
          </a:xfrm>
          <a:custGeom>
            <a:avLst/>
            <a:gdLst/>
            <a:ahLst/>
            <a:cxnLst/>
            <a:rect l="l" t="t" r="r" b="b"/>
            <a:pathLst>
              <a:path w="363204" h="363204">
                <a:moveTo>
                  <a:pt x="0" y="0"/>
                </a:moveTo>
                <a:lnTo>
                  <a:pt x="363204" y="0"/>
                </a:lnTo>
                <a:lnTo>
                  <a:pt x="363204" y="363204"/>
                </a:lnTo>
                <a:lnTo>
                  <a:pt x="0" y="363204"/>
                </a:lnTo>
                <a:lnTo>
                  <a:pt x="0" y="0"/>
                </a:lnTo>
                <a:close/>
              </a:path>
            </a:pathLst>
          </a:custGeom>
          <a:blipFill>
            <a:blip r:embed="rId5"/>
            <a:stretch>
              <a:fillRect/>
            </a:stretch>
          </a:blipFill>
        </p:spPr>
      </p:sp>
      <p:sp>
        <p:nvSpPr>
          <p:cNvPr id="8" name="TextBox 8"/>
          <p:cNvSpPr txBox="1"/>
          <p:nvPr/>
        </p:nvSpPr>
        <p:spPr>
          <a:xfrm>
            <a:off x="36652" y="3182936"/>
            <a:ext cx="3515767" cy="2603213"/>
          </a:xfrm>
          <a:prstGeom prst="rect">
            <a:avLst/>
          </a:prstGeom>
        </p:spPr>
        <p:txBody>
          <a:bodyPr lIns="0" tIns="0" rIns="0" bIns="0" rtlCol="0" anchor="t">
            <a:spAutoFit/>
          </a:bodyPr>
          <a:lstStyle/>
          <a:p>
            <a:pPr algn="ctr">
              <a:lnSpc>
                <a:spcPts val="3424"/>
              </a:lnSpc>
            </a:pPr>
            <a:r>
              <a:rPr lang="pl-PL" sz="2800" spc="49" dirty="0">
                <a:solidFill>
                  <a:srgbClr val="000000"/>
                </a:solidFill>
                <a:latin typeface="Times New Roman" panose="02020603050405020304" pitchFamily="18" charset="0"/>
                <a:cs typeface="Times New Roman" panose="02020603050405020304" pitchFamily="18" charset="0"/>
              </a:rPr>
              <a:t>KUYAVIAN-POMERANIAN</a:t>
            </a:r>
          </a:p>
          <a:p>
            <a:pPr algn="ctr">
              <a:lnSpc>
                <a:spcPts val="3424"/>
              </a:lnSpc>
            </a:pPr>
            <a:r>
              <a:rPr lang="pl-PL" sz="2800" spc="49" dirty="0">
                <a:solidFill>
                  <a:srgbClr val="000000"/>
                </a:solidFill>
                <a:latin typeface="Times New Roman" panose="02020603050405020304" pitchFamily="18" charset="0"/>
                <a:cs typeface="Times New Roman" panose="02020603050405020304" pitchFamily="18" charset="0"/>
              </a:rPr>
              <a:t> VOIVODESHIP POPULATION FORECAST </a:t>
            </a:r>
          </a:p>
          <a:p>
            <a:pPr algn="ctr">
              <a:lnSpc>
                <a:spcPts val="3424"/>
              </a:lnSpc>
            </a:pPr>
            <a:r>
              <a:rPr lang="pl-PL" sz="2800" spc="49" dirty="0">
                <a:solidFill>
                  <a:srgbClr val="000000"/>
                </a:solidFill>
                <a:latin typeface="Times New Roman" panose="02020603050405020304" pitchFamily="18" charset="0"/>
                <a:cs typeface="Times New Roman" panose="02020603050405020304" pitchFamily="18" charset="0"/>
              </a:rPr>
              <a:t>BY AGE GROUPS</a:t>
            </a:r>
            <a:endParaRPr lang="en-US" sz="2800" spc="49" dirty="0">
              <a:solidFill>
                <a:srgbClr val="000000"/>
              </a:solidFill>
              <a:latin typeface="Times New Roman" panose="02020603050405020304" pitchFamily="18" charset="0"/>
              <a:cs typeface="Times New Roman" panose="02020603050405020304" pitchFamily="18" charset="0"/>
            </a:endParaRPr>
          </a:p>
        </p:txBody>
      </p:sp>
      <p:sp>
        <p:nvSpPr>
          <p:cNvPr id="9" name="TextBox 9"/>
          <p:cNvSpPr txBox="1"/>
          <p:nvPr/>
        </p:nvSpPr>
        <p:spPr>
          <a:xfrm>
            <a:off x="4484737" y="8978900"/>
            <a:ext cx="13068777" cy="525785"/>
          </a:xfrm>
          <a:prstGeom prst="rect">
            <a:avLst/>
          </a:prstGeom>
        </p:spPr>
        <p:txBody>
          <a:bodyPr lIns="0" tIns="0" rIns="0" bIns="0" rtlCol="0" anchor="t">
            <a:spAutoFit/>
          </a:bodyPr>
          <a:lstStyle/>
          <a:p>
            <a:pPr algn="ctr">
              <a:lnSpc>
                <a:spcPts val="2000"/>
              </a:lnSpc>
              <a:spcBef>
                <a:spcPct val="0"/>
              </a:spcBef>
            </a:pPr>
            <a:r>
              <a:rPr lang="pl-PL" sz="2000" spc="40" dirty="0">
                <a:solidFill>
                  <a:srgbClr val="000000"/>
                </a:solidFill>
                <a:latin typeface="Times New Roman" panose="02020603050405020304" pitchFamily="18" charset="0"/>
                <a:cs typeface="Times New Roman" panose="02020603050405020304" pitchFamily="18" charset="0"/>
              </a:rPr>
              <a:t>Source </a:t>
            </a:r>
            <a:r>
              <a:rPr lang="en-US" sz="2000" spc="40" dirty="0">
                <a:solidFill>
                  <a:srgbClr val="000000"/>
                </a:solidFill>
                <a:latin typeface="Times New Roman" panose="02020603050405020304" pitchFamily="18" charset="0"/>
                <a:cs typeface="Times New Roman" panose="02020603050405020304" pitchFamily="18" charset="0"/>
              </a:rPr>
              <a:t>:</a:t>
            </a:r>
            <a:r>
              <a:rPr lang="pl-PL" sz="2000" spc="40" dirty="0">
                <a:solidFill>
                  <a:srgbClr val="000000"/>
                </a:solidFill>
                <a:latin typeface="Times New Roman" panose="02020603050405020304" pitchFamily="18" charset="0"/>
                <a:cs typeface="Times New Roman" panose="02020603050405020304" pitchFamily="18" charset="0"/>
              </a:rPr>
              <a:t> S</a:t>
            </a:r>
            <a:r>
              <a:rPr lang="en-US" sz="2000" spc="40" dirty="0" err="1">
                <a:solidFill>
                  <a:srgbClr val="000000"/>
                </a:solidFill>
                <a:latin typeface="Times New Roman" panose="02020603050405020304" pitchFamily="18" charset="0"/>
                <a:cs typeface="Times New Roman" panose="02020603050405020304" pitchFamily="18" charset="0"/>
              </a:rPr>
              <a:t>tudy</a:t>
            </a:r>
            <a:r>
              <a:rPr lang="en-US" sz="2000" spc="40" dirty="0">
                <a:solidFill>
                  <a:srgbClr val="000000"/>
                </a:solidFill>
                <a:latin typeface="Times New Roman" panose="02020603050405020304" pitchFamily="18" charset="0"/>
                <a:cs typeface="Times New Roman" panose="02020603050405020304" pitchFamily="18" charset="0"/>
              </a:rPr>
              <a:t> by the Central Statistical Office</a:t>
            </a:r>
            <a:r>
              <a:rPr lang="pl-PL" sz="2000" spc="40" dirty="0">
                <a:solidFill>
                  <a:srgbClr val="000000"/>
                </a:solidFill>
                <a:latin typeface="Times New Roman" panose="02020603050405020304" pitchFamily="18" charset="0"/>
                <a:cs typeface="Times New Roman" panose="02020603050405020304" pitchFamily="18" charset="0"/>
              </a:rPr>
              <a:t> (GUS) - </a:t>
            </a:r>
            <a:r>
              <a:rPr lang="en-US" sz="2000" spc="40" dirty="0">
                <a:solidFill>
                  <a:srgbClr val="000000"/>
                </a:solidFill>
                <a:latin typeface="Times New Roman" panose="02020603050405020304" pitchFamily="18" charset="0"/>
                <a:cs typeface="Times New Roman" panose="02020603050405020304" pitchFamily="18" charset="0"/>
              </a:rPr>
              <a:t>Population forecast of communes for 2017-2030 (experimental study)</a:t>
            </a:r>
            <a:r>
              <a:rPr lang="pl-PL" sz="2000" spc="40" dirty="0">
                <a:solidFill>
                  <a:srgbClr val="000000"/>
                </a:solidFill>
                <a:latin typeface="Times New Roman" panose="02020603050405020304" pitchFamily="18" charset="0"/>
                <a:cs typeface="Times New Roman" panose="02020603050405020304" pitchFamily="18" charset="0"/>
              </a:rPr>
              <a:t> </a:t>
            </a:r>
            <a:r>
              <a:rPr lang="en-US" sz="2000" spc="40" dirty="0">
                <a:solidFill>
                  <a:srgbClr val="000000"/>
                </a:solidFill>
                <a:latin typeface="Times New Roman" panose="02020603050405020304" pitchFamily="18" charset="0"/>
                <a:cs typeface="Times New Roman" panose="02020603050405020304" pitchFamily="18" charset="0"/>
              </a:rPr>
              <a:t> 2017</a:t>
            </a:r>
          </a:p>
        </p:txBody>
      </p:sp>
      <p:sp>
        <p:nvSpPr>
          <p:cNvPr id="10" name="TextBox 10"/>
          <p:cNvSpPr txBox="1"/>
          <p:nvPr/>
        </p:nvSpPr>
        <p:spPr>
          <a:xfrm>
            <a:off x="7113082" y="7632246"/>
            <a:ext cx="9346118" cy="269304"/>
          </a:xfrm>
          <a:prstGeom prst="rect">
            <a:avLst/>
          </a:prstGeom>
        </p:spPr>
        <p:txBody>
          <a:bodyPr wrap="square" lIns="0" tIns="0" rIns="0" bIns="0" rtlCol="0" anchor="t">
            <a:spAutoFit/>
          </a:bodyPr>
          <a:lstStyle/>
          <a:p>
            <a:pPr>
              <a:lnSpc>
                <a:spcPts val="2000"/>
              </a:lnSpc>
              <a:spcBef>
                <a:spcPct val="0"/>
              </a:spcBef>
            </a:pPr>
            <a:r>
              <a:rPr lang="pl-PL" sz="2000" spc="40" dirty="0" err="1">
                <a:solidFill>
                  <a:srgbClr val="000000"/>
                </a:solidFill>
                <a:latin typeface="Woodland"/>
              </a:rPr>
              <a:t>pre-working</a:t>
            </a:r>
            <a:r>
              <a:rPr lang="pl-PL" sz="2000" spc="40" dirty="0">
                <a:solidFill>
                  <a:srgbClr val="000000"/>
                </a:solidFill>
                <a:latin typeface="Woodland"/>
              </a:rPr>
              <a:t> </a:t>
            </a:r>
            <a:r>
              <a:rPr lang="pl-PL" sz="2000" spc="40" dirty="0" err="1">
                <a:solidFill>
                  <a:srgbClr val="000000"/>
                </a:solidFill>
                <a:latin typeface="Woodland"/>
              </a:rPr>
              <a:t>age</a:t>
            </a:r>
            <a:r>
              <a:rPr lang="en-US" sz="2000" spc="40" dirty="0">
                <a:solidFill>
                  <a:srgbClr val="000000"/>
                </a:solidFill>
                <a:latin typeface="Woodland"/>
              </a:rPr>
              <a:t>      </a:t>
            </a:r>
            <a:r>
              <a:rPr lang="pl-PL" sz="2000" spc="40" dirty="0">
                <a:solidFill>
                  <a:srgbClr val="000000"/>
                </a:solidFill>
                <a:latin typeface="Woodland"/>
              </a:rPr>
              <a:t> </a:t>
            </a:r>
            <a:r>
              <a:rPr lang="en-US" sz="2000" spc="40" dirty="0">
                <a:solidFill>
                  <a:srgbClr val="000000"/>
                </a:solidFill>
                <a:latin typeface="Woodland"/>
              </a:rPr>
              <a:t> </a:t>
            </a:r>
            <a:r>
              <a:rPr lang="pl-PL" sz="2000" spc="40" dirty="0">
                <a:solidFill>
                  <a:srgbClr val="000000"/>
                </a:solidFill>
                <a:latin typeface="Woodland"/>
              </a:rPr>
              <a:t>    </a:t>
            </a:r>
            <a:r>
              <a:rPr lang="en-US" sz="2000" spc="40" dirty="0">
                <a:solidFill>
                  <a:srgbClr val="000000"/>
                </a:solidFill>
                <a:latin typeface="Woodland"/>
              </a:rPr>
              <a:t>        </a:t>
            </a:r>
            <a:r>
              <a:rPr lang="pl-PL" sz="2000" spc="40" dirty="0" err="1">
                <a:solidFill>
                  <a:srgbClr val="000000"/>
                </a:solidFill>
                <a:latin typeface="Woodland"/>
              </a:rPr>
              <a:t>working</a:t>
            </a:r>
            <a:r>
              <a:rPr lang="pl-PL" sz="2000" spc="40" dirty="0">
                <a:solidFill>
                  <a:srgbClr val="000000"/>
                </a:solidFill>
                <a:latin typeface="Woodland"/>
              </a:rPr>
              <a:t> </a:t>
            </a:r>
            <a:r>
              <a:rPr lang="pl-PL" sz="2000" spc="40" dirty="0" err="1">
                <a:solidFill>
                  <a:srgbClr val="000000"/>
                </a:solidFill>
                <a:latin typeface="Woodland"/>
              </a:rPr>
              <a:t>age</a:t>
            </a:r>
            <a:r>
              <a:rPr lang="en-US" sz="2000" spc="40" dirty="0">
                <a:solidFill>
                  <a:srgbClr val="000000"/>
                </a:solidFill>
                <a:latin typeface="Woodland"/>
              </a:rPr>
              <a:t>   </a:t>
            </a:r>
            <a:r>
              <a:rPr lang="pl-PL" sz="2000" spc="40" dirty="0">
                <a:solidFill>
                  <a:srgbClr val="000000"/>
                </a:solidFill>
                <a:latin typeface="Woodland"/>
              </a:rPr>
              <a:t>  </a:t>
            </a:r>
            <a:r>
              <a:rPr lang="en-US" sz="2000" spc="40" dirty="0">
                <a:solidFill>
                  <a:srgbClr val="000000"/>
                </a:solidFill>
                <a:latin typeface="Woodland"/>
              </a:rPr>
              <a:t>            </a:t>
            </a:r>
            <a:r>
              <a:rPr lang="pl-PL" sz="2000" spc="40" dirty="0">
                <a:solidFill>
                  <a:srgbClr val="000000"/>
                </a:solidFill>
                <a:latin typeface="Woodland"/>
              </a:rPr>
              <a:t>post-</a:t>
            </a:r>
            <a:r>
              <a:rPr lang="pl-PL" sz="2000" spc="40" dirty="0" err="1">
                <a:solidFill>
                  <a:srgbClr val="000000"/>
                </a:solidFill>
                <a:latin typeface="Woodland"/>
              </a:rPr>
              <a:t>working</a:t>
            </a:r>
            <a:r>
              <a:rPr lang="pl-PL" sz="2000" spc="40" dirty="0">
                <a:solidFill>
                  <a:srgbClr val="000000"/>
                </a:solidFill>
                <a:latin typeface="Woodland"/>
              </a:rPr>
              <a:t> </a:t>
            </a:r>
            <a:r>
              <a:rPr lang="pl-PL" sz="2000" spc="40" dirty="0" err="1">
                <a:solidFill>
                  <a:srgbClr val="000000"/>
                </a:solidFill>
                <a:latin typeface="Woodland"/>
              </a:rPr>
              <a:t>age</a:t>
            </a:r>
            <a:endParaRPr lang="en-US" sz="2000" spc="40" dirty="0">
              <a:solidFill>
                <a:srgbClr val="000000"/>
              </a:solidFill>
              <a:latin typeface="Woodland"/>
            </a:endParaRPr>
          </a:p>
        </p:txBody>
      </p:sp>
    </p:spTree>
    <p:extLst>
      <p:ext uri="{BB962C8B-B14F-4D97-AF65-F5344CB8AC3E}">
        <p14:creationId xmlns:p14="http://schemas.microsoft.com/office/powerpoint/2010/main" val="16441093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358621" y="-335158"/>
            <a:ext cx="4129333" cy="10957317"/>
          </a:xfrm>
          <a:prstGeom prst="rect">
            <a:avLst/>
          </a:prstGeom>
          <a:solidFill>
            <a:srgbClr val="BEA8A7">
              <a:alpha val="19608"/>
            </a:srgbClr>
          </a:solidFill>
        </p:spPr>
      </p:sp>
      <p:sp>
        <p:nvSpPr>
          <p:cNvPr id="3" name="AutoShape 3"/>
          <p:cNvSpPr/>
          <p:nvPr/>
        </p:nvSpPr>
        <p:spPr>
          <a:xfrm>
            <a:off x="4484737" y="8383603"/>
            <a:ext cx="14133444" cy="44333"/>
          </a:xfrm>
          <a:prstGeom prst="rect">
            <a:avLst/>
          </a:prstGeom>
          <a:solidFill>
            <a:srgbClr val="302E2C"/>
          </a:solidFill>
        </p:spPr>
      </p:sp>
      <p:sp>
        <p:nvSpPr>
          <p:cNvPr id="4" name="TextBox 4"/>
          <p:cNvSpPr txBox="1"/>
          <p:nvPr/>
        </p:nvSpPr>
        <p:spPr>
          <a:xfrm>
            <a:off x="4484737" y="3355081"/>
            <a:ext cx="13029862" cy="3063875"/>
          </a:xfrm>
          <a:prstGeom prst="rect">
            <a:avLst/>
          </a:prstGeom>
        </p:spPr>
        <p:txBody>
          <a:bodyPr lIns="0" tIns="0" rIns="0" bIns="0" rtlCol="0" anchor="t">
            <a:spAutoFit/>
          </a:bodyPr>
          <a:lstStyle/>
          <a:p>
            <a:pPr>
              <a:lnSpc>
                <a:spcPts val="3999"/>
              </a:lnSpc>
            </a:pPr>
            <a:r>
              <a:rPr lang="en-US" sz="3999" spc="79" dirty="0">
                <a:solidFill>
                  <a:srgbClr val="000000"/>
                </a:solidFill>
                <a:latin typeface="Times New Roman" panose="02020603050405020304" pitchFamily="18" charset="0"/>
                <a:cs typeface="Times New Roman" panose="02020603050405020304" pitchFamily="18" charset="0"/>
              </a:rPr>
              <a:t>IS A SUPPORTIVE, ALTERNATIVE CARE SERVICE USING MODERN TECHNOLOGIES.</a:t>
            </a:r>
          </a:p>
          <a:p>
            <a:pPr>
              <a:lnSpc>
                <a:spcPts val="3999"/>
              </a:lnSpc>
            </a:pPr>
            <a:endParaRPr lang="en-US" sz="3999" spc="79" dirty="0">
              <a:solidFill>
                <a:srgbClr val="000000"/>
              </a:solidFill>
              <a:latin typeface="Times New Roman" panose="02020603050405020304" pitchFamily="18" charset="0"/>
              <a:cs typeface="Times New Roman" panose="02020603050405020304" pitchFamily="18" charset="0"/>
            </a:endParaRPr>
          </a:p>
          <a:p>
            <a:pPr>
              <a:lnSpc>
                <a:spcPts val="3999"/>
              </a:lnSpc>
              <a:spcBef>
                <a:spcPct val="0"/>
              </a:spcBef>
            </a:pPr>
            <a:r>
              <a:rPr lang="en-US" sz="3999" spc="79" dirty="0">
                <a:solidFill>
                  <a:srgbClr val="000000"/>
                </a:solidFill>
                <a:latin typeface="Times New Roman" panose="02020603050405020304" pitchFamily="18" charset="0"/>
                <a:cs typeface="Times New Roman" panose="02020603050405020304" pitchFamily="18" charset="0"/>
              </a:rPr>
              <a:t>ITS AIM IS TO INCREASE THE SAFETY OF THE ELDERLY, DISABLED, SICK AND OTHER PEOPLE STAYING IN THEIR HOMES.</a:t>
            </a:r>
          </a:p>
        </p:txBody>
      </p:sp>
      <p:sp>
        <p:nvSpPr>
          <p:cNvPr id="5" name="TextBox 5"/>
          <p:cNvSpPr txBox="1"/>
          <p:nvPr/>
        </p:nvSpPr>
        <p:spPr>
          <a:xfrm>
            <a:off x="301901" y="4887019"/>
            <a:ext cx="2808287" cy="512961"/>
          </a:xfrm>
          <a:prstGeom prst="rect">
            <a:avLst/>
          </a:prstGeom>
        </p:spPr>
        <p:txBody>
          <a:bodyPr lIns="0" tIns="0" rIns="0" bIns="0" rtlCol="0" anchor="t">
            <a:spAutoFit/>
          </a:bodyPr>
          <a:lstStyle/>
          <a:p>
            <a:pPr algn="ctr">
              <a:lnSpc>
                <a:spcPts val="3999"/>
              </a:lnSpc>
              <a:spcBef>
                <a:spcPct val="0"/>
              </a:spcBef>
            </a:pPr>
            <a:r>
              <a:rPr lang="en-US" sz="3999" spc="79" dirty="0">
                <a:solidFill>
                  <a:srgbClr val="000000"/>
                </a:solidFill>
                <a:latin typeface="Times New Roman" panose="02020603050405020304" pitchFamily="18" charset="0"/>
                <a:cs typeface="Times New Roman" panose="02020603050405020304" pitchFamily="18" charset="0"/>
              </a:rPr>
              <a:t>TELECARE</a:t>
            </a:r>
          </a:p>
        </p:txBody>
      </p:sp>
      <p:sp>
        <p:nvSpPr>
          <p:cNvPr id="6" name="TextBox 6"/>
          <p:cNvSpPr txBox="1"/>
          <p:nvPr/>
        </p:nvSpPr>
        <p:spPr>
          <a:xfrm>
            <a:off x="4450289" y="8978900"/>
            <a:ext cx="6611779" cy="256480"/>
          </a:xfrm>
          <a:prstGeom prst="rect">
            <a:avLst/>
          </a:prstGeom>
        </p:spPr>
        <p:txBody>
          <a:bodyPr lIns="0" tIns="0" rIns="0" bIns="0" rtlCol="0" anchor="t">
            <a:spAutoFit/>
          </a:bodyPr>
          <a:lstStyle/>
          <a:p>
            <a:pPr algn="ctr">
              <a:lnSpc>
                <a:spcPts val="2000"/>
              </a:lnSpc>
              <a:spcBef>
                <a:spcPct val="0"/>
              </a:spcBef>
            </a:pPr>
            <a:r>
              <a:rPr lang="en-US" sz="2000" spc="40" dirty="0">
                <a:solidFill>
                  <a:srgbClr val="000000"/>
                </a:solidFill>
                <a:latin typeface="Times New Roman" panose="02020603050405020304" pitchFamily="18" charset="0"/>
                <a:cs typeface="Times New Roman" panose="02020603050405020304" pitchFamily="18" charset="0"/>
              </a:rPr>
              <a:t>Source: https://pl.wikipedia.org/wiki/Teleopieka</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464523"/>
            <a:ext cx="5482047" cy="1885603"/>
          </a:xfrm>
          <a:custGeom>
            <a:avLst/>
            <a:gdLst/>
            <a:ahLst/>
            <a:cxnLst/>
            <a:rect l="l" t="t" r="r" b="b"/>
            <a:pathLst>
              <a:path w="5482047" h="1885603">
                <a:moveTo>
                  <a:pt x="0" y="0"/>
                </a:moveTo>
                <a:lnTo>
                  <a:pt x="5482047" y="0"/>
                </a:lnTo>
                <a:lnTo>
                  <a:pt x="5482047" y="1885604"/>
                </a:lnTo>
                <a:lnTo>
                  <a:pt x="0" y="1885604"/>
                </a:lnTo>
                <a:lnTo>
                  <a:pt x="0" y="0"/>
                </a:lnTo>
                <a:close/>
              </a:path>
            </a:pathLst>
          </a:custGeom>
          <a:blipFill>
            <a:blip r:embed="rId2"/>
            <a:stretch>
              <a:fillRect/>
            </a:stretch>
          </a:blipFill>
        </p:spPr>
      </p:sp>
      <p:sp>
        <p:nvSpPr>
          <p:cNvPr id="3" name="Freeform 3"/>
          <p:cNvSpPr/>
          <p:nvPr/>
        </p:nvSpPr>
        <p:spPr>
          <a:xfrm>
            <a:off x="1594362" y="7147475"/>
            <a:ext cx="8093596" cy="2675002"/>
          </a:xfrm>
          <a:custGeom>
            <a:avLst/>
            <a:gdLst/>
            <a:ahLst/>
            <a:cxnLst/>
            <a:rect l="l" t="t" r="r" b="b"/>
            <a:pathLst>
              <a:path w="8093596" h="2675002">
                <a:moveTo>
                  <a:pt x="0" y="0"/>
                </a:moveTo>
                <a:lnTo>
                  <a:pt x="8093596" y="0"/>
                </a:lnTo>
                <a:lnTo>
                  <a:pt x="8093596" y="2675002"/>
                </a:lnTo>
                <a:lnTo>
                  <a:pt x="0" y="2675002"/>
                </a:lnTo>
                <a:lnTo>
                  <a:pt x="0" y="0"/>
                </a:lnTo>
                <a:close/>
              </a:path>
            </a:pathLst>
          </a:custGeom>
          <a:blipFill>
            <a:blip r:embed="rId3"/>
            <a:stretch>
              <a:fillRect/>
            </a:stretch>
          </a:blipFill>
        </p:spPr>
      </p:sp>
      <p:sp>
        <p:nvSpPr>
          <p:cNvPr id="4" name="Freeform 4"/>
          <p:cNvSpPr/>
          <p:nvPr/>
        </p:nvSpPr>
        <p:spPr>
          <a:xfrm>
            <a:off x="1994016" y="2980080"/>
            <a:ext cx="4516731" cy="3729245"/>
          </a:xfrm>
          <a:custGeom>
            <a:avLst/>
            <a:gdLst/>
            <a:ahLst/>
            <a:cxnLst/>
            <a:rect l="l" t="t" r="r" b="b"/>
            <a:pathLst>
              <a:path w="4516731" h="3729245">
                <a:moveTo>
                  <a:pt x="0" y="0"/>
                </a:moveTo>
                <a:lnTo>
                  <a:pt x="4516731" y="0"/>
                </a:lnTo>
                <a:lnTo>
                  <a:pt x="4516731" y="3729245"/>
                </a:lnTo>
                <a:lnTo>
                  <a:pt x="0" y="3729245"/>
                </a:lnTo>
                <a:lnTo>
                  <a:pt x="0" y="0"/>
                </a:lnTo>
                <a:close/>
              </a:path>
            </a:pathLst>
          </a:custGeom>
          <a:blipFill>
            <a:blip r:embed="rId4"/>
            <a:stretch>
              <a:fillRect/>
            </a:stretch>
          </a:blipFill>
        </p:spPr>
      </p:sp>
      <p:sp>
        <p:nvSpPr>
          <p:cNvPr id="5" name="Freeform 5"/>
          <p:cNvSpPr/>
          <p:nvPr/>
        </p:nvSpPr>
        <p:spPr>
          <a:xfrm>
            <a:off x="10148695" y="393744"/>
            <a:ext cx="7110605" cy="1460213"/>
          </a:xfrm>
          <a:custGeom>
            <a:avLst/>
            <a:gdLst/>
            <a:ahLst/>
            <a:cxnLst/>
            <a:rect l="l" t="t" r="r" b="b"/>
            <a:pathLst>
              <a:path w="7110605" h="1460213">
                <a:moveTo>
                  <a:pt x="0" y="0"/>
                </a:moveTo>
                <a:lnTo>
                  <a:pt x="7110605" y="0"/>
                </a:lnTo>
                <a:lnTo>
                  <a:pt x="7110605" y="1460214"/>
                </a:lnTo>
                <a:lnTo>
                  <a:pt x="0" y="1460214"/>
                </a:lnTo>
                <a:lnTo>
                  <a:pt x="0" y="0"/>
                </a:lnTo>
                <a:close/>
              </a:path>
            </a:pathLst>
          </a:custGeom>
          <a:blipFill>
            <a:blip r:embed="rId5"/>
            <a:stretch>
              <a:fillRect/>
            </a:stretch>
          </a:blipFill>
        </p:spPr>
      </p:sp>
      <p:sp>
        <p:nvSpPr>
          <p:cNvPr id="6" name="Freeform 6"/>
          <p:cNvSpPr/>
          <p:nvPr/>
        </p:nvSpPr>
        <p:spPr>
          <a:xfrm>
            <a:off x="9909009" y="2503307"/>
            <a:ext cx="7350291" cy="3569087"/>
          </a:xfrm>
          <a:custGeom>
            <a:avLst/>
            <a:gdLst/>
            <a:ahLst/>
            <a:cxnLst/>
            <a:rect l="l" t="t" r="r" b="b"/>
            <a:pathLst>
              <a:path w="7350291" h="3569087">
                <a:moveTo>
                  <a:pt x="0" y="0"/>
                </a:moveTo>
                <a:lnTo>
                  <a:pt x="7350291" y="0"/>
                </a:lnTo>
                <a:lnTo>
                  <a:pt x="7350291" y="3569088"/>
                </a:lnTo>
                <a:lnTo>
                  <a:pt x="0" y="3569088"/>
                </a:lnTo>
                <a:lnTo>
                  <a:pt x="0" y="0"/>
                </a:lnTo>
                <a:close/>
              </a:path>
            </a:pathLst>
          </a:custGeom>
          <a:blipFill>
            <a:blip r:embed="rId6"/>
            <a:stretch>
              <a:fillRect/>
            </a:stretch>
          </a:blipFill>
        </p:spPr>
      </p:sp>
      <p:sp>
        <p:nvSpPr>
          <p:cNvPr id="7" name="Freeform 7"/>
          <p:cNvSpPr/>
          <p:nvPr/>
        </p:nvSpPr>
        <p:spPr>
          <a:xfrm>
            <a:off x="12784826" y="6263401"/>
            <a:ext cx="4474474" cy="3629854"/>
          </a:xfrm>
          <a:custGeom>
            <a:avLst/>
            <a:gdLst/>
            <a:ahLst/>
            <a:cxnLst/>
            <a:rect l="l" t="t" r="r" b="b"/>
            <a:pathLst>
              <a:path w="4474474" h="3629854">
                <a:moveTo>
                  <a:pt x="0" y="0"/>
                </a:moveTo>
                <a:lnTo>
                  <a:pt x="4474474" y="0"/>
                </a:lnTo>
                <a:lnTo>
                  <a:pt x="4474474" y="3629855"/>
                </a:lnTo>
                <a:lnTo>
                  <a:pt x="0" y="3629855"/>
                </a:lnTo>
                <a:lnTo>
                  <a:pt x="0" y="0"/>
                </a:lnTo>
                <a:close/>
              </a:path>
            </a:pathLst>
          </a:custGeom>
          <a:blipFill>
            <a:blip r:embed="rId7"/>
            <a:stretch>
              <a:fillRect/>
            </a:stretch>
          </a:blipFill>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438400" y="2095500"/>
            <a:ext cx="12352210" cy="7402326"/>
          </a:xfrm>
          <a:custGeom>
            <a:avLst/>
            <a:gdLst/>
            <a:ahLst/>
            <a:cxnLst/>
            <a:rect l="l" t="t" r="r" b="b"/>
            <a:pathLst>
              <a:path w="12352210" h="7402326">
                <a:moveTo>
                  <a:pt x="0" y="0"/>
                </a:moveTo>
                <a:lnTo>
                  <a:pt x="12352211" y="0"/>
                </a:lnTo>
                <a:lnTo>
                  <a:pt x="12352211" y="7402326"/>
                </a:lnTo>
                <a:lnTo>
                  <a:pt x="0" y="7402326"/>
                </a:lnTo>
                <a:lnTo>
                  <a:pt x="0" y="0"/>
                </a:lnTo>
                <a:close/>
              </a:path>
            </a:pathLst>
          </a:custGeom>
          <a:blipFill>
            <a:blip r:embed="rId2"/>
            <a:stretch>
              <a:fillRect/>
            </a:stretch>
          </a:blipFill>
        </p:spPr>
      </p:sp>
      <p:sp>
        <p:nvSpPr>
          <p:cNvPr id="3" name="Freeform 3"/>
          <p:cNvSpPr/>
          <p:nvPr/>
        </p:nvSpPr>
        <p:spPr>
          <a:xfrm>
            <a:off x="517216" y="206704"/>
            <a:ext cx="2647708" cy="2647708"/>
          </a:xfrm>
          <a:custGeom>
            <a:avLst/>
            <a:gdLst/>
            <a:ahLst/>
            <a:cxnLst/>
            <a:rect l="l" t="t" r="r" b="b"/>
            <a:pathLst>
              <a:path w="2647708" h="2647708">
                <a:moveTo>
                  <a:pt x="0" y="0"/>
                </a:moveTo>
                <a:lnTo>
                  <a:pt x="2647708" y="0"/>
                </a:lnTo>
                <a:lnTo>
                  <a:pt x="2647708" y="2647708"/>
                </a:lnTo>
                <a:lnTo>
                  <a:pt x="0" y="2647708"/>
                </a:lnTo>
                <a:lnTo>
                  <a:pt x="0" y="0"/>
                </a:lnTo>
                <a:close/>
              </a:path>
            </a:pathLst>
          </a:custGeom>
          <a:blipFill>
            <a:blip r:embed="rId3"/>
            <a:stretch>
              <a:fillRect/>
            </a:stretch>
          </a:blipFill>
        </p:spPr>
      </p:sp>
      <p:sp>
        <p:nvSpPr>
          <p:cNvPr id="4" name="Freeform 4"/>
          <p:cNvSpPr/>
          <p:nvPr/>
        </p:nvSpPr>
        <p:spPr>
          <a:xfrm>
            <a:off x="581368" y="5838542"/>
            <a:ext cx="2533647" cy="3177558"/>
          </a:xfrm>
          <a:custGeom>
            <a:avLst/>
            <a:gdLst/>
            <a:ahLst/>
            <a:cxnLst/>
            <a:rect l="l" t="t" r="r" b="b"/>
            <a:pathLst>
              <a:path w="2533647" h="3177558">
                <a:moveTo>
                  <a:pt x="0" y="0"/>
                </a:moveTo>
                <a:lnTo>
                  <a:pt x="2533648" y="0"/>
                </a:lnTo>
                <a:lnTo>
                  <a:pt x="2533648" y="3177558"/>
                </a:lnTo>
                <a:lnTo>
                  <a:pt x="0" y="3177558"/>
                </a:lnTo>
                <a:lnTo>
                  <a:pt x="0" y="0"/>
                </a:lnTo>
                <a:close/>
              </a:path>
            </a:pathLst>
          </a:custGeom>
          <a:blipFill>
            <a:blip r:embed="rId4"/>
            <a:stretch>
              <a:fillRect/>
            </a:stretch>
          </a:blipFill>
        </p:spPr>
      </p:sp>
      <p:sp>
        <p:nvSpPr>
          <p:cNvPr id="5" name="Freeform 5"/>
          <p:cNvSpPr/>
          <p:nvPr/>
        </p:nvSpPr>
        <p:spPr>
          <a:xfrm>
            <a:off x="14978631" y="1827636"/>
            <a:ext cx="2179538" cy="2367971"/>
          </a:xfrm>
          <a:custGeom>
            <a:avLst/>
            <a:gdLst/>
            <a:ahLst/>
            <a:cxnLst/>
            <a:rect l="l" t="t" r="r" b="b"/>
            <a:pathLst>
              <a:path w="2179538" h="2367971">
                <a:moveTo>
                  <a:pt x="0" y="0"/>
                </a:moveTo>
                <a:lnTo>
                  <a:pt x="2179538" y="0"/>
                </a:lnTo>
                <a:lnTo>
                  <a:pt x="2179538" y="2367971"/>
                </a:lnTo>
                <a:lnTo>
                  <a:pt x="0" y="2367971"/>
                </a:lnTo>
                <a:lnTo>
                  <a:pt x="0" y="0"/>
                </a:lnTo>
                <a:close/>
              </a:path>
            </a:pathLst>
          </a:custGeom>
          <a:blipFill>
            <a:blip r:embed="rId5"/>
            <a:stretch>
              <a:fillRect/>
            </a:stretch>
          </a:blipFill>
        </p:spPr>
      </p:sp>
      <p:sp>
        <p:nvSpPr>
          <p:cNvPr id="6" name="Freeform 6"/>
          <p:cNvSpPr/>
          <p:nvPr/>
        </p:nvSpPr>
        <p:spPr>
          <a:xfrm>
            <a:off x="15380818" y="6434410"/>
            <a:ext cx="1805654" cy="3121639"/>
          </a:xfrm>
          <a:custGeom>
            <a:avLst/>
            <a:gdLst/>
            <a:ahLst/>
            <a:cxnLst/>
            <a:rect l="l" t="t" r="r" b="b"/>
            <a:pathLst>
              <a:path w="1805654" h="3121639">
                <a:moveTo>
                  <a:pt x="0" y="0"/>
                </a:moveTo>
                <a:lnTo>
                  <a:pt x="1805654" y="0"/>
                </a:lnTo>
                <a:lnTo>
                  <a:pt x="1805654" y="3121639"/>
                </a:lnTo>
                <a:lnTo>
                  <a:pt x="0" y="3121639"/>
                </a:lnTo>
                <a:lnTo>
                  <a:pt x="0" y="0"/>
                </a:lnTo>
                <a:close/>
              </a:path>
            </a:pathLst>
          </a:custGeom>
          <a:blipFill>
            <a:blip r:embed="rId6"/>
            <a:stretch>
              <a:fillRect/>
            </a:stretch>
          </a:blipFill>
        </p:spPr>
      </p:sp>
      <p:sp>
        <p:nvSpPr>
          <p:cNvPr id="7" name="Freeform 7"/>
          <p:cNvSpPr/>
          <p:nvPr/>
        </p:nvSpPr>
        <p:spPr>
          <a:xfrm>
            <a:off x="11268591" y="291804"/>
            <a:ext cx="1925227" cy="1934711"/>
          </a:xfrm>
          <a:custGeom>
            <a:avLst/>
            <a:gdLst/>
            <a:ahLst/>
            <a:cxnLst/>
            <a:rect l="l" t="t" r="r" b="b"/>
            <a:pathLst>
              <a:path w="1925227" h="1934711">
                <a:moveTo>
                  <a:pt x="0" y="0"/>
                </a:moveTo>
                <a:lnTo>
                  <a:pt x="1925227" y="0"/>
                </a:lnTo>
                <a:lnTo>
                  <a:pt x="1925227" y="1934711"/>
                </a:lnTo>
                <a:lnTo>
                  <a:pt x="0" y="1934711"/>
                </a:lnTo>
                <a:lnTo>
                  <a:pt x="0" y="0"/>
                </a:lnTo>
                <a:close/>
              </a:path>
            </a:pathLst>
          </a:custGeom>
          <a:blipFill>
            <a:blip r:embed="rId7"/>
            <a:stretch>
              <a:fillRect/>
            </a:stretch>
          </a:blipFill>
        </p:spPr>
      </p:sp>
      <p:sp>
        <p:nvSpPr>
          <p:cNvPr id="8" name="TextBox 8"/>
          <p:cNvSpPr txBox="1"/>
          <p:nvPr/>
        </p:nvSpPr>
        <p:spPr>
          <a:xfrm>
            <a:off x="304802" y="2663912"/>
            <a:ext cx="3733799" cy="384721"/>
          </a:xfrm>
          <a:prstGeom prst="rect">
            <a:avLst/>
          </a:prstGeom>
        </p:spPr>
        <p:txBody>
          <a:bodyPr wrap="square" lIns="0" tIns="0" rIns="0" bIns="0" rtlCol="0" anchor="t">
            <a:spAutoFit/>
          </a:bodyPr>
          <a:lstStyle/>
          <a:p>
            <a:pPr algn="ctr">
              <a:lnSpc>
                <a:spcPts val="3000"/>
              </a:lnSpc>
              <a:spcBef>
                <a:spcPct val="0"/>
              </a:spcBef>
            </a:pPr>
            <a:r>
              <a:rPr lang="pl-PL" sz="3000" spc="60" dirty="0">
                <a:solidFill>
                  <a:srgbClr val="000000"/>
                </a:solidFill>
                <a:latin typeface="Arial" panose="020B0604020202020204" pitchFamily="34" charset="0"/>
                <a:cs typeface="Arial" panose="020B0604020202020204" pitchFamily="34" charset="0"/>
              </a:rPr>
              <a:t>MOTION SENSORS</a:t>
            </a:r>
            <a:endParaRPr lang="en-US" sz="3000" spc="60" dirty="0">
              <a:solidFill>
                <a:srgbClr val="000000"/>
              </a:solidFill>
              <a:latin typeface="Arial" panose="020B0604020202020204" pitchFamily="34" charset="0"/>
              <a:cs typeface="Arial" panose="020B0604020202020204" pitchFamily="34" charset="0"/>
            </a:endParaRPr>
          </a:p>
        </p:txBody>
      </p:sp>
      <p:sp>
        <p:nvSpPr>
          <p:cNvPr id="9" name="TextBox 9"/>
          <p:cNvSpPr txBox="1"/>
          <p:nvPr/>
        </p:nvSpPr>
        <p:spPr>
          <a:xfrm>
            <a:off x="14790610" y="6295714"/>
            <a:ext cx="3047813" cy="384721"/>
          </a:xfrm>
          <a:prstGeom prst="rect">
            <a:avLst/>
          </a:prstGeom>
        </p:spPr>
        <p:txBody>
          <a:bodyPr wrap="square" lIns="0" tIns="0" rIns="0" bIns="0" rtlCol="0" anchor="t">
            <a:spAutoFit/>
          </a:bodyPr>
          <a:lstStyle/>
          <a:p>
            <a:pPr algn="ctr">
              <a:lnSpc>
                <a:spcPts val="3000"/>
              </a:lnSpc>
            </a:pPr>
            <a:r>
              <a:rPr lang="pl-PL" sz="3000" spc="60" dirty="0">
                <a:solidFill>
                  <a:srgbClr val="000000"/>
                </a:solidFill>
                <a:latin typeface="Arial" panose="020B0604020202020204" pitchFamily="34" charset="0"/>
                <a:cs typeface="Arial" panose="020B0604020202020204" pitchFamily="34" charset="0"/>
              </a:rPr>
              <a:t>WRIST BANDS</a:t>
            </a:r>
            <a:endParaRPr lang="en-US" sz="3000" spc="60" dirty="0">
              <a:solidFill>
                <a:srgbClr val="000000"/>
              </a:solidFill>
              <a:latin typeface="Arial" panose="020B0604020202020204" pitchFamily="34" charset="0"/>
              <a:cs typeface="Arial" panose="020B0604020202020204" pitchFamily="34" charset="0"/>
            </a:endParaRPr>
          </a:p>
        </p:txBody>
      </p:sp>
      <p:sp>
        <p:nvSpPr>
          <p:cNvPr id="10" name="TextBox 10"/>
          <p:cNvSpPr txBox="1"/>
          <p:nvPr/>
        </p:nvSpPr>
        <p:spPr>
          <a:xfrm>
            <a:off x="14401800" y="761117"/>
            <a:ext cx="3047814" cy="769441"/>
          </a:xfrm>
          <a:prstGeom prst="rect">
            <a:avLst/>
          </a:prstGeom>
        </p:spPr>
        <p:txBody>
          <a:bodyPr wrap="square" lIns="0" tIns="0" rIns="0" bIns="0" rtlCol="0" anchor="t">
            <a:spAutoFit/>
          </a:bodyPr>
          <a:lstStyle/>
          <a:p>
            <a:pPr algn="ctr">
              <a:lnSpc>
                <a:spcPts val="3000"/>
              </a:lnSpc>
            </a:pPr>
            <a:r>
              <a:rPr lang="pl-PL" sz="3000" spc="60" dirty="0">
                <a:solidFill>
                  <a:srgbClr val="000000"/>
                </a:solidFill>
                <a:latin typeface="Arial" panose="020B0604020202020204" pitchFamily="34" charset="0"/>
                <a:cs typeface="Arial" panose="020B0604020202020204" pitchFamily="34" charset="0"/>
              </a:rPr>
              <a:t>ALARM NECK PENDANTS</a:t>
            </a:r>
            <a:endParaRPr lang="en-US" sz="3000" spc="60" dirty="0">
              <a:solidFill>
                <a:srgbClr val="000000"/>
              </a:solidFill>
              <a:latin typeface="Arial" panose="020B0604020202020204" pitchFamily="34" charset="0"/>
              <a:cs typeface="Arial" panose="020B0604020202020204" pitchFamily="34" charset="0"/>
            </a:endParaRPr>
          </a:p>
        </p:txBody>
      </p:sp>
      <p:sp>
        <p:nvSpPr>
          <p:cNvPr id="11" name="TextBox 11"/>
          <p:cNvSpPr txBox="1"/>
          <p:nvPr/>
        </p:nvSpPr>
        <p:spPr>
          <a:xfrm>
            <a:off x="304801" y="9298571"/>
            <a:ext cx="3733800" cy="384721"/>
          </a:xfrm>
          <a:prstGeom prst="rect">
            <a:avLst/>
          </a:prstGeom>
        </p:spPr>
        <p:txBody>
          <a:bodyPr wrap="square" lIns="0" tIns="0" rIns="0" bIns="0" rtlCol="0" anchor="t">
            <a:spAutoFit/>
          </a:bodyPr>
          <a:lstStyle/>
          <a:p>
            <a:pPr algn="ctr">
              <a:lnSpc>
                <a:spcPts val="3000"/>
              </a:lnSpc>
              <a:spcBef>
                <a:spcPct val="0"/>
              </a:spcBef>
            </a:pPr>
            <a:r>
              <a:rPr lang="pl-PL" sz="3000" spc="60" dirty="0">
                <a:solidFill>
                  <a:srgbClr val="000000"/>
                </a:solidFill>
                <a:latin typeface="Arial" panose="020B0604020202020204" pitchFamily="34" charset="0"/>
                <a:cs typeface="Arial" panose="020B0604020202020204" pitchFamily="34" charset="0"/>
              </a:rPr>
              <a:t>GAS DETECTORS</a:t>
            </a:r>
            <a:endParaRPr lang="en-US" sz="3000" spc="60" dirty="0">
              <a:solidFill>
                <a:srgbClr val="000000"/>
              </a:solidFill>
              <a:latin typeface="Arial" panose="020B0604020202020204" pitchFamily="34" charset="0"/>
              <a:cs typeface="Arial" panose="020B0604020202020204" pitchFamily="34" charset="0"/>
            </a:endParaRPr>
          </a:p>
        </p:txBody>
      </p:sp>
      <p:sp>
        <p:nvSpPr>
          <p:cNvPr id="12" name="TextBox 12"/>
          <p:cNvSpPr txBox="1"/>
          <p:nvPr/>
        </p:nvSpPr>
        <p:spPr>
          <a:xfrm>
            <a:off x="4724401" y="1066800"/>
            <a:ext cx="6754258" cy="384721"/>
          </a:xfrm>
          <a:prstGeom prst="rect">
            <a:avLst/>
          </a:prstGeom>
        </p:spPr>
        <p:txBody>
          <a:bodyPr wrap="square" lIns="0" tIns="0" rIns="0" bIns="0" rtlCol="0" anchor="t">
            <a:spAutoFit/>
          </a:bodyPr>
          <a:lstStyle/>
          <a:p>
            <a:pPr algn="ctr">
              <a:lnSpc>
                <a:spcPts val="3000"/>
              </a:lnSpc>
              <a:spcBef>
                <a:spcPct val="0"/>
              </a:spcBef>
            </a:pPr>
            <a:r>
              <a:rPr lang="pl-PL" sz="3000" spc="60" dirty="0">
                <a:solidFill>
                  <a:srgbClr val="000000"/>
                </a:solidFill>
                <a:latin typeface="Arial" panose="020B0604020202020204" pitchFamily="34" charset="0"/>
                <a:cs typeface="Arial" panose="020B0604020202020204" pitchFamily="34" charset="0"/>
              </a:rPr>
              <a:t>CARBON MONOXIDE DETECTORS</a:t>
            </a:r>
            <a:endParaRPr lang="en-US" sz="3000" spc="60" dirty="0">
              <a:solidFill>
                <a:srgbClr val="000000"/>
              </a:solidFill>
              <a:latin typeface="Arial" panose="020B0604020202020204" pitchFamily="34" charset="0"/>
              <a:cs typeface="Arial" panose="020B06040202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791205" y="220128"/>
            <a:ext cx="3602721" cy="3741287"/>
          </a:xfrm>
          <a:custGeom>
            <a:avLst/>
            <a:gdLst/>
            <a:ahLst/>
            <a:cxnLst/>
            <a:rect l="l" t="t" r="r" b="b"/>
            <a:pathLst>
              <a:path w="3602721" h="3741287">
                <a:moveTo>
                  <a:pt x="0" y="0"/>
                </a:moveTo>
                <a:lnTo>
                  <a:pt x="3602721" y="0"/>
                </a:lnTo>
                <a:lnTo>
                  <a:pt x="3602721" y="3741287"/>
                </a:lnTo>
                <a:lnTo>
                  <a:pt x="0" y="3741287"/>
                </a:lnTo>
                <a:lnTo>
                  <a:pt x="0" y="0"/>
                </a:lnTo>
                <a:close/>
              </a:path>
            </a:pathLst>
          </a:custGeom>
          <a:blipFill>
            <a:blip r:embed="rId2"/>
            <a:stretch>
              <a:fillRect/>
            </a:stretch>
          </a:blipFill>
        </p:spPr>
      </p:sp>
      <p:sp>
        <p:nvSpPr>
          <p:cNvPr id="3" name="Freeform 3"/>
          <p:cNvSpPr/>
          <p:nvPr/>
        </p:nvSpPr>
        <p:spPr>
          <a:xfrm>
            <a:off x="1028700" y="5251095"/>
            <a:ext cx="3743900" cy="4181200"/>
          </a:xfrm>
          <a:custGeom>
            <a:avLst/>
            <a:gdLst/>
            <a:ahLst/>
            <a:cxnLst/>
            <a:rect l="l" t="t" r="r" b="b"/>
            <a:pathLst>
              <a:path w="3743900" h="4181200">
                <a:moveTo>
                  <a:pt x="0" y="0"/>
                </a:moveTo>
                <a:lnTo>
                  <a:pt x="3743900" y="0"/>
                </a:lnTo>
                <a:lnTo>
                  <a:pt x="3743900" y="4181200"/>
                </a:lnTo>
                <a:lnTo>
                  <a:pt x="0" y="4181200"/>
                </a:lnTo>
                <a:lnTo>
                  <a:pt x="0" y="0"/>
                </a:lnTo>
                <a:close/>
              </a:path>
            </a:pathLst>
          </a:custGeom>
          <a:blipFill>
            <a:blip r:embed="rId3"/>
            <a:stretch>
              <a:fillRect/>
            </a:stretch>
          </a:blipFill>
        </p:spPr>
      </p:sp>
      <p:sp>
        <p:nvSpPr>
          <p:cNvPr id="4" name="Freeform 4"/>
          <p:cNvSpPr/>
          <p:nvPr/>
        </p:nvSpPr>
        <p:spPr>
          <a:xfrm>
            <a:off x="1028700" y="929532"/>
            <a:ext cx="3430497" cy="3437796"/>
          </a:xfrm>
          <a:custGeom>
            <a:avLst/>
            <a:gdLst/>
            <a:ahLst/>
            <a:cxnLst/>
            <a:rect l="l" t="t" r="r" b="b"/>
            <a:pathLst>
              <a:path w="3430497" h="3437796">
                <a:moveTo>
                  <a:pt x="0" y="0"/>
                </a:moveTo>
                <a:lnTo>
                  <a:pt x="3430497" y="0"/>
                </a:lnTo>
                <a:lnTo>
                  <a:pt x="3430497" y="3437796"/>
                </a:lnTo>
                <a:lnTo>
                  <a:pt x="0" y="3437796"/>
                </a:lnTo>
                <a:lnTo>
                  <a:pt x="0" y="0"/>
                </a:lnTo>
                <a:close/>
              </a:path>
            </a:pathLst>
          </a:custGeom>
          <a:blipFill>
            <a:blip r:embed="rId4"/>
            <a:stretch>
              <a:fillRect/>
            </a:stretch>
          </a:blipFill>
        </p:spPr>
      </p:sp>
      <p:sp>
        <p:nvSpPr>
          <p:cNvPr id="5" name="Freeform 5"/>
          <p:cNvSpPr/>
          <p:nvPr/>
        </p:nvSpPr>
        <p:spPr>
          <a:xfrm>
            <a:off x="6597106" y="4801929"/>
            <a:ext cx="3990919" cy="5264944"/>
          </a:xfrm>
          <a:custGeom>
            <a:avLst/>
            <a:gdLst/>
            <a:ahLst/>
            <a:cxnLst/>
            <a:rect l="l" t="t" r="r" b="b"/>
            <a:pathLst>
              <a:path w="3990919" h="5264944">
                <a:moveTo>
                  <a:pt x="0" y="0"/>
                </a:moveTo>
                <a:lnTo>
                  <a:pt x="3990919" y="0"/>
                </a:lnTo>
                <a:lnTo>
                  <a:pt x="3990919" y="5264943"/>
                </a:lnTo>
                <a:lnTo>
                  <a:pt x="0" y="5264943"/>
                </a:lnTo>
                <a:lnTo>
                  <a:pt x="0" y="0"/>
                </a:lnTo>
                <a:close/>
              </a:path>
            </a:pathLst>
          </a:custGeom>
          <a:blipFill>
            <a:blip r:embed="rId5"/>
            <a:stretch>
              <a:fillRect/>
            </a:stretch>
          </a:blipFill>
        </p:spPr>
      </p:sp>
      <p:sp>
        <p:nvSpPr>
          <p:cNvPr id="6" name="Freeform 6"/>
          <p:cNvSpPr/>
          <p:nvPr/>
        </p:nvSpPr>
        <p:spPr>
          <a:xfrm>
            <a:off x="12412530" y="385880"/>
            <a:ext cx="4353244" cy="4345198"/>
          </a:xfrm>
          <a:custGeom>
            <a:avLst/>
            <a:gdLst/>
            <a:ahLst/>
            <a:cxnLst/>
            <a:rect l="l" t="t" r="r" b="b"/>
            <a:pathLst>
              <a:path w="4353244" h="4345198">
                <a:moveTo>
                  <a:pt x="0" y="0"/>
                </a:moveTo>
                <a:lnTo>
                  <a:pt x="4353244" y="0"/>
                </a:lnTo>
                <a:lnTo>
                  <a:pt x="4353244" y="4345198"/>
                </a:lnTo>
                <a:lnTo>
                  <a:pt x="0" y="4345198"/>
                </a:lnTo>
                <a:lnTo>
                  <a:pt x="0" y="0"/>
                </a:lnTo>
                <a:close/>
              </a:path>
            </a:pathLst>
          </a:custGeom>
          <a:blipFill>
            <a:blip r:embed="rId6"/>
            <a:stretch>
              <a:fillRect/>
            </a:stretch>
          </a:blipFill>
        </p:spPr>
      </p:sp>
      <p:sp>
        <p:nvSpPr>
          <p:cNvPr id="7" name="Freeform 7"/>
          <p:cNvSpPr/>
          <p:nvPr/>
        </p:nvSpPr>
        <p:spPr>
          <a:xfrm>
            <a:off x="13327996" y="5469081"/>
            <a:ext cx="3437779" cy="4432038"/>
          </a:xfrm>
          <a:custGeom>
            <a:avLst/>
            <a:gdLst/>
            <a:ahLst/>
            <a:cxnLst/>
            <a:rect l="l" t="t" r="r" b="b"/>
            <a:pathLst>
              <a:path w="3437779" h="4432038">
                <a:moveTo>
                  <a:pt x="0" y="0"/>
                </a:moveTo>
                <a:lnTo>
                  <a:pt x="3437778" y="0"/>
                </a:lnTo>
                <a:lnTo>
                  <a:pt x="3437778" y="4432039"/>
                </a:lnTo>
                <a:lnTo>
                  <a:pt x="0" y="4432039"/>
                </a:lnTo>
                <a:lnTo>
                  <a:pt x="0" y="0"/>
                </a:lnTo>
                <a:close/>
              </a:path>
            </a:pathLst>
          </a:custGeom>
          <a:blipFill>
            <a:blip r:embed="rId7"/>
            <a:stretch>
              <a:fillRect/>
            </a:stretch>
          </a:blipFill>
        </p:spPr>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358621" y="-335158"/>
            <a:ext cx="4129333" cy="10957317"/>
          </a:xfrm>
          <a:prstGeom prst="rect">
            <a:avLst/>
          </a:prstGeom>
          <a:solidFill>
            <a:srgbClr val="BEA8A7">
              <a:alpha val="19608"/>
            </a:srgbClr>
          </a:solidFill>
        </p:spPr>
      </p:sp>
      <p:sp>
        <p:nvSpPr>
          <p:cNvPr id="3" name="Freeform 3"/>
          <p:cNvSpPr/>
          <p:nvPr/>
        </p:nvSpPr>
        <p:spPr>
          <a:xfrm>
            <a:off x="3770712" y="248323"/>
            <a:ext cx="1962786" cy="1519857"/>
          </a:xfrm>
          <a:custGeom>
            <a:avLst/>
            <a:gdLst/>
            <a:ahLst/>
            <a:cxnLst/>
            <a:rect l="l" t="t" r="r" b="b"/>
            <a:pathLst>
              <a:path w="1962786" h="1519857">
                <a:moveTo>
                  <a:pt x="0" y="0"/>
                </a:moveTo>
                <a:lnTo>
                  <a:pt x="1962786" y="0"/>
                </a:lnTo>
                <a:lnTo>
                  <a:pt x="1962786" y="1519856"/>
                </a:lnTo>
                <a:lnTo>
                  <a:pt x="0" y="1519856"/>
                </a:lnTo>
                <a:lnTo>
                  <a:pt x="0" y="0"/>
                </a:lnTo>
                <a:close/>
              </a:path>
            </a:pathLst>
          </a:custGeom>
          <a:blipFill>
            <a:blip r:embed="rId2"/>
            <a:stretch>
              <a:fillRect/>
            </a:stretch>
          </a:blipFill>
        </p:spPr>
      </p:sp>
      <p:sp>
        <p:nvSpPr>
          <p:cNvPr id="4" name="Freeform 4"/>
          <p:cNvSpPr/>
          <p:nvPr/>
        </p:nvSpPr>
        <p:spPr>
          <a:xfrm>
            <a:off x="3770712" y="2358729"/>
            <a:ext cx="1962786" cy="1519857"/>
          </a:xfrm>
          <a:custGeom>
            <a:avLst/>
            <a:gdLst/>
            <a:ahLst/>
            <a:cxnLst/>
            <a:rect l="l" t="t" r="r" b="b"/>
            <a:pathLst>
              <a:path w="1962786" h="1519857">
                <a:moveTo>
                  <a:pt x="0" y="0"/>
                </a:moveTo>
                <a:lnTo>
                  <a:pt x="1962786" y="0"/>
                </a:lnTo>
                <a:lnTo>
                  <a:pt x="1962786" y="1519857"/>
                </a:lnTo>
                <a:lnTo>
                  <a:pt x="0" y="1519857"/>
                </a:lnTo>
                <a:lnTo>
                  <a:pt x="0" y="0"/>
                </a:lnTo>
                <a:close/>
              </a:path>
            </a:pathLst>
          </a:custGeom>
          <a:blipFill>
            <a:blip r:embed="rId3"/>
            <a:stretch>
              <a:fillRect/>
            </a:stretch>
          </a:blipFill>
        </p:spPr>
      </p:sp>
      <p:sp>
        <p:nvSpPr>
          <p:cNvPr id="5" name="Freeform 5"/>
          <p:cNvSpPr/>
          <p:nvPr/>
        </p:nvSpPr>
        <p:spPr>
          <a:xfrm>
            <a:off x="3770712" y="4387914"/>
            <a:ext cx="1962786" cy="1511172"/>
          </a:xfrm>
          <a:custGeom>
            <a:avLst/>
            <a:gdLst/>
            <a:ahLst/>
            <a:cxnLst/>
            <a:rect l="l" t="t" r="r" b="b"/>
            <a:pathLst>
              <a:path w="1962786" h="1511172">
                <a:moveTo>
                  <a:pt x="0" y="0"/>
                </a:moveTo>
                <a:lnTo>
                  <a:pt x="1962786" y="0"/>
                </a:lnTo>
                <a:lnTo>
                  <a:pt x="1962786" y="1511172"/>
                </a:lnTo>
                <a:lnTo>
                  <a:pt x="0" y="1511172"/>
                </a:lnTo>
                <a:lnTo>
                  <a:pt x="0" y="0"/>
                </a:lnTo>
                <a:close/>
              </a:path>
            </a:pathLst>
          </a:custGeom>
          <a:blipFill>
            <a:blip r:embed="rId4"/>
            <a:stretch>
              <a:fillRect/>
            </a:stretch>
          </a:blipFill>
        </p:spPr>
        <p:txBody>
          <a:bodyPr/>
          <a:lstStyle/>
          <a:p>
            <a:endParaRPr lang="pl-PL" dirty="0"/>
          </a:p>
        </p:txBody>
      </p:sp>
      <p:sp>
        <p:nvSpPr>
          <p:cNvPr id="6" name="Freeform 6"/>
          <p:cNvSpPr/>
          <p:nvPr/>
        </p:nvSpPr>
        <p:spPr>
          <a:xfrm>
            <a:off x="3770712" y="6397097"/>
            <a:ext cx="1962786" cy="1511172"/>
          </a:xfrm>
          <a:custGeom>
            <a:avLst/>
            <a:gdLst/>
            <a:ahLst/>
            <a:cxnLst/>
            <a:rect l="l" t="t" r="r" b="b"/>
            <a:pathLst>
              <a:path w="1962786" h="1511172">
                <a:moveTo>
                  <a:pt x="0" y="0"/>
                </a:moveTo>
                <a:lnTo>
                  <a:pt x="1962786" y="0"/>
                </a:lnTo>
                <a:lnTo>
                  <a:pt x="1962786" y="1511171"/>
                </a:lnTo>
                <a:lnTo>
                  <a:pt x="0" y="1511171"/>
                </a:lnTo>
                <a:lnTo>
                  <a:pt x="0" y="0"/>
                </a:lnTo>
                <a:close/>
              </a:path>
            </a:pathLst>
          </a:custGeom>
          <a:blipFill>
            <a:blip r:embed="rId5"/>
            <a:stretch>
              <a:fillRect/>
            </a:stretch>
          </a:blipFill>
        </p:spPr>
        <p:txBody>
          <a:bodyPr/>
          <a:lstStyle/>
          <a:p>
            <a:endParaRPr lang="pl-PL" dirty="0"/>
          </a:p>
        </p:txBody>
      </p:sp>
      <p:sp>
        <p:nvSpPr>
          <p:cNvPr id="8" name="TextBox 8"/>
          <p:cNvSpPr txBox="1"/>
          <p:nvPr/>
        </p:nvSpPr>
        <p:spPr>
          <a:xfrm>
            <a:off x="0" y="4492625"/>
            <a:ext cx="3770712" cy="1234312"/>
          </a:xfrm>
          <a:prstGeom prst="rect">
            <a:avLst/>
          </a:prstGeom>
        </p:spPr>
        <p:txBody>
          <a:bodyPr lIns="0" tIns="0" rIns="0" bIns="0" rtlCol="0" anchor="t">
            <a:spAutoFit/>
          </a:bodyPr>
          <a:lstStyle/>
          <a:p>
            <a:pPr algn="ctr">
              <a:lnSpc>
                <a:spcPts val="4900"/>
              </a:lnSpc>
            </a:pPr>
            <a:r>
              <a:rPr lang="pl-PL" sz="3500" spc="70" dirty="0">
                <a:solidFill>
                  <a:srgbClr val="000000"/>
                </a:solidFill>
                <a:latin typeface="Times New Roman" panose="02020603050405020304" pitchFamily="18" charset="0"/>
                <a:cs typeface="Times New Roman" panose="02020603050405020304" pitchFamily="18" charset="0"/>
              </a:rPr>
              <a:t>DEVICE FUNCTIONS</a:t>
            </a:r>
            <a:r>
              <a:rPr lang="en-US" sz="3500" spc="70" dirty="0">
                <a:solidFill>
                  <a:srgbClr val="000000"/>
                </a:solidFill>
                <a:latin typeface="Arial" panose="020B0604020202020204" pitchFamily="34" charset="0"/>
                <a:cs typeface="Arial" panose="020B0604020202020204" pitchFamily="34" charset="0"/>
              </a:rPr>
              <a:t>:</a:t>
            </a:r>
          </a:p>
        </p:txBody>
      </p:sp>
      <p:sp>
        <p:nvSpPr>
          <p:cNvPr id="9" name="TextBox 9"/>
          <p:cNvSpPr txBox="1"/>
          <p:nvPr/>
        </p:nvSpPr>
        <p:spPr>
          <a:xfrm>
            <a:off x="6006266" y="709801"/>
            <a:ext cx="11812885" cy="657168"/>
          </a:xfrm>
          <a:prstGeom prst="rect">
            <a:avLst/>
          </a:prstGeom>
        </p:spPr>
        <p:txBody>
          <a:bodyPr lIns="0" tIns="0" rIns="0" bIns="0" rtlCol="0" anchor="t">
            <a:spAutoFit/>
          </a:bodyPr>
          <a:lstStyle/>
          <a:p>
            <a:pPr>
              <a:lnSpc>
                <a:spcPts val="2499"/>
              </a:lnSpc>
              <a:spcBef>
                <a:spcPct val="0"/>
              </a:spcBef>
            </a:pPr>
            <a:r>
              <a:rPr lang="en-US" sz="2499" b="1" spc="49" dirty="0">
                <a:solidFill>
                  <a:srgbClr val="000000"/>
                </a:solidFill>
                <a:latin typeface="Times New Roman" panose="02020603050405020304" pitchFamily="18" charset="0"/>
                <a:cs typeface="Times New Roman" panose="02020603050405020304" pitchFamily="18" charset="0"/>
              </a:rPr>
              <a:t>SOS BUTTON </a:t>
            </a:r>
            <a:r>
              <a:rPr lang="en-US" sz="2499" spc="49" dirty="0">
                <a:solidFill>
                  <a:srgbClr val="000000"/>
                </a:solidFill>
                <a:latin typeface="Times New Roman" panose="02020603050405020304" pitchFamily="18" charset="0"/>
                <a:cs typeface="Times New Roman" panose="02020603050405020304" pitchFamily="18" charset="0"/>
              </a:rPr>
              <a:t>- used to send  SOS alarm and  </a:t>
            </a:r>
            <a:r>
              <a:rPr lang="pl-PL" sz="2499" spc="49" dirty="0" err="1">
                <a:solidFill>
                  <a:srgbClr val="000000"/>
                </a:solidFill>
                <a:latin typeface="Times New Roman" panose="02020603050405020304" pitchFamily="18" charset="0"/>
                <a:cs typeface="Times New Roman" panose="02020603050405020304" pitchFamily="18" charset="0"/>
              </a:rPr>
              <a:t>make</a:t>
            </a:r>
            <a:r>
              <a:rPr lang="en-US" sz="2499" spc="49" dirty="0">
                <a:solidFill>
                  <a:srgbClr val="000000"/>
                </a:solidFill>
                <a:latin typeface="Times New Roman" panose="02020603050405020304" pitchFamily="18" charset="0"/>
                <a:cs typeface="Times New Roman" panose="02020603050405020304" pitchFamily="18" charset="0"/>
              </a:rPr>
              <a:t> a voice </a:t>
            </a:r>
            <a:r>
              <a:rPr lang="pl-PL" sz="2499" spc="49" dirty="0" err="1">
                <a:solidFill>
                  <a:srgbClr val="000000"/>
                </a:solidFill>
                <a:latin typeface="Times New Roman" panose="02020603050405020304" pitchFamily="18" charset="0"/>
                <a:cs typeface="Times New Roman" panose="02020603050405020304" pitchFamily="18" charset="0"/>
              </a:rPr>
              <a:t>call</a:t>
            </a:r>
            <a:r>
              <a:rPr lang="en-US" sz="2499" spc="49" dirty="0">
                <a:solidFill>
                  <a:srgbClr val="000000"/>
                </a:solidFill>
                <a:latin typeface="Times New Roman" panose="02020603050405020304" pitchFamily="18" charset="0"/>
                <a:cs typeface="Times New Roman" panose="02020603050405020304" pitchFamily="18" charset="0"/>
              </a:rPr>
              <a:t> with Call Center </a:t>
            </a:r>
            <a:r>
              <a:rPr lang="pl-PL" sz="2499" spc="49" dirty="0" err="1">
                <a:solidFill>
                  <a:srgbClr val="000000"/>
                </a:solidFill>
                <a:latin typeface="Times New Roman" panose="02020603050405020304" pitchFamily="18" charset="0"/>
                <a:cs typeface="Times New Roman" panose="02020603050405020304" pitchFamily="18" charset="0"/>
              </a:rPr>
              <a:t>staff</a:t>
            </a:r>
            <a:r>
              <a:rPr lang="en-US" sz="2499" spc="49" dirty="0">
                <a:solidFill>
                  <a:srgbClr val="000000"/>
                </a:solidFill>
                <a:latin typeface="Times New Roman" panose="02020603050405020304" pitchFamily="18" charset="0"/>
                <a:cs typeface="Times New Roman" panose="02020603050405020304" pitchFamily="18" charset="0"/>
              </a:rPr>
              <a:t> in </a:t>
            </a:r>
            <a:r>
              <a:rPr lang="pl-PL" sz="2499" spc="49" dirty="0" err="1">
                <a:solidFill>
                  <a:srgbClr val="000000"/>
                </a:solidFill>
                <a:latin typeface="Times New Roman" panose="02020603050405020304" pitchFamily="18" charset="0"/>
                <a:cs typeface="Times New Roman" panose="02020603050405020304" pitchFamily="18" charset="0"/>
              </a:rPr>
              <a:t>case</a:t>
            </a:r>
            <a:r>
              <a:rPr lang="pl-PL" sz="2499" spc="49" dirty="0">
                <a:solidFill>
                  <a:srgbClr val="000000"/>
                </a:solidFill>
                <a:latin typeface="Times New Roman" panose="02020603050405020304" pitchFamily="18" charset="0"/>
                <a:cs typeface="Times New Roman" panose="02020603050405020304" pitchFamily="18" charset="0"/>
              </a:rPr>
              <a:t> of </a:t>
            </a:r>
            <a:r>
              <a:rPr lang="pl-PL" sz="2499" spc="49" dirty="0" err="1">
                <a:solidFill>
                  <a:srgbClr val="000000"/>
                </a:solidFill>
                <a:latin typeface="Times New Roman" panose="02020603050405020304" pitchFamily="18" charset="0"/>
                <a:cs typeface="Times New Roman" panose="02020603050405020304" pitchFamily="18" charset="0"/>
              </a:rPr>
              <a:t>danger</a:t>
            </a:r>
            <a:r>
              <a:rPr lang="pl-PL" sz="2499" spc="49" dirty="0">
                <a:solidFill>
                  <a:srgbClr val="000000"/>
                </a:solidFill>
                <a:latin typeface="Times New Roman" panose="02020603050405020304" pitchFamily="18" charset="0"/>
                <a:cs typeface="Times New Roman" panose="02020603050405020304" pitchFamily="18" charset="0"/>
              </a:rPr>
              <a:t> to life </a:t>
            </a:r>
            <a:r>
              <a:rPr lang="pl-PL" sz="2499" spc="49" dirty="0" err="1">
                <a:solidFill>
                  <a:srgbClr val="000000"/>
                </a:solidFill>
                <a:latin typeface="Times New Roman" panose="02020603050405020304" pitchFamily="18" charset="0"/>
                <a:cs typeface="Times New Roman" panose="02020603050405020304" pitchFamily="18" charset="0"/>
              </a:rPr>
              <a:t>or</a:t>
            </a:r>
            <a:r>
              <a:rPr lang="pl-PL" sz="2499" spc="49" dirty="0">
                <a:solidFill>
                  <a:srgbClr val="000000"/>
                </a:solidFill>
                <a:latin typeface="Times New Roman" panose="02020603050405020304" pitchFamily="18" charset="0"/>
                <a:cs typeface="Times New Roman" panose="02020603050405020304" pitchFamily="18" charset="0"/>
              </a:rPr>
              <a:t> </a:t>
            </a:r>
            <a:r>
              <a:rPr lang="pl-PL" sz="2499" spc="49" dirty="0" err="1">
                <a:solidFill>
                  <a:srgbClr val="000000"/>
                </a:solidFill>
                <a:latin typeface="Times New Roman" panose="02020603050405020304" pitchFamily="18" charset="0"/>
                <a:cs typeface="Times New Roman" panose="02020603050405020304" pitchFamily="18" charset="0"/>
              </a:rPr>
              <a:t>health</a:t>
            </a:r>
            <a:r>
              <a:rPr lang="en-US" sz="2499" spc="49" dirty="0">
                <a:solidFill>
                  <a:srgbClr val="000000"/>
                </a:solidFill>
                <a:latin typeface="Times New Roman" panose="02020603050405020304" pitchFamily="18" charset="0"/>
                <a:cs typeface="Times New Roman" panose="02020603050405020304" pitchFamily="18" charset="0"/>
              </a:rPr>
              <a:t>.</a:t>
            </a:r>
          </a:p>
        </p:txBody>
      </p:sp>
      <p:sp>
        <p:nvSpPr>
          <p:cNvPr id="10" name="TextBox 10"/>
          <p:cNvSpPr txBox="1"/>
          <p:nvPr/>
        </p:nvSpPr>
        <p:spPr>
          <a:xfrm>
            <a:off x="6006266" y="2505883"/>
            <a:ext cx="11812885" cy="1282402"/>
          </a:xfrm>
          <a:prstGeom prst="rect">
            <a:avLst/>
          </a:prstGeom>
        </p:spPr>
        <p:txBody>
          <a:bodyPr lIns="0" tIns="0" rIns="0" bIns="0" rtlCol="0" anchor="t">
            <a:spAutoFit/>
          </a:bodyPr>
          <a:lstStyle/>
          <a:p>
            <a:pPr>
              <a:lnSpc>
                <a:spcPts val="2499"/>
              </a:lnSpc>
              <a:spcBef>
                <a:spcPct val="0"/>
              </a:spcBef>
            </a:pPr>
            <a:r>
              <a:rPr lang="en-US" sz="2499" b="1" spc="49" dirty="0">
                <a:solidFill>
                  <a:srgbClr val="000000"/>
                </a:solidFill>
                <a:latin typeface="Times New Roman" panose="02020603050405020304" pitchFamily="18" charset="0"/>
                <a:cs typeface="Times New Roman" panose="02020603050405020304" pitchFamily="18" charset="0"/>
              </a:rPr>
              <a:t>HEART </a:t>
            </a:r>
            <a:r>
              <a:rPr lang="pl-PL" sz="2499" b="1" spc="49" dirty="0">
                <a:solidFill>
                  <a:srgbClr val="000000"/>
                </a:solidFill>
                <a:latin typeface="Times New Roman" panose="02020603050405020304" pitchFamily="18" charset="0"/>
                <a:cs typeface="Times New Roman" panose="02020603050405020304" pitchFamily="18" charset="0"/>
              </a:rPr>
              <a:t>RATE </a:t>
            </a:r>
            <a:r>
              <a:rPr lang="en-US" sz="2499" b="1" spc="49" dirty="0">
                <a:solidFill>
                  <a:srgbClr val="000000"/>
                </a:solidFill>
                <a:latin typeface="Times New Roman" panose="02020603050405020304" pitchFamily="18" charset="0"/>
                <a:cs typeface="Times New Roman" panose="02020603050405020304" pitchFamily="18" charset="0"/>
              </a:rPr>
              <a:t>MEASUREMENT </a:t>
            </a:r>
            <a:r>
              <a:rPr lang="en-US" sz="2499" spc="49" dirty="0">
                <a:solidFill>
                  <a:srgbClr val="000000"/>
                </a:solidFill>
                <a:latin typeface="Times New Roman" panose="02020603050405020304" pitchFamily="18" charset="0"/>
                <a:cs typeface="Times New Roman" panose="02020603050405020304" pitchFamily="18" charset="0"/>
              </a:rPr>
              <a:t>-  </a:t>
            </a:r>
            <a:r>
              <a:rPr lang="pl-PL" sz="2499" spc="49" dirty="0" err="1">
                <a:solidFill>
                  <a:srgbClr val="000000"/>
                </a:solidFill>
                <a:latin typeface="Times New Roman" panose="02020603050405020304" pitchFamily="18" charset="0"/>
                <a:cs typeface="Times New Roman" panose="02020603050405020304" pitchFamily="18" charset="0"/>
              </a:rPr>
              <a:t>is</a:t>
            </a:r>
            <a:r>
              <a:rPr lang="pl-PL" sz="2499" spc="49" dirty="0">
                <a:solidFill>
                  <a:srgbClr val="000000"/>
                </a:solidFill>
                <a:latin typeface="Times New Roman" panose="02020603050405020304" pitchFamily="18" charset="0"/>
                <a:cs typeface="Times New Roman" panose="02020603050405020304" pitchFamily="18" charset="0"/>
              </a:rPr>
              <a:t> </a:t>
            </a:r>
            <a:r>
              <a:rPr lang="pl-PL" sz="2499" spc="49" dirty="0" err="1">
                <a:solidFill>
                  <a:srgbClr val="000000"/>
                </a:solidFill>
                <a:latin typeface="Times New Roman" panose="02020603050405020304" pitchFamily="18" charset="0"/>
                <a:cs typeface="Times New Roman" panose="02020603050405020304" pitchFamily="18" charset="0"/>
              </a:rPr>
              <a:t>made</a:t>
            </a:r>
            <a:r>
              <a:rPr lang="pl-PL" sz="2499" spc="49" dirty="0">
                <a:solidFill>
                  <a:srgbClr val="000000"/>
                </a:solidFill>
                <a:latin typeface="Times New Roman" panose="02020603050405020304" pitchFamily="18" charset="0"/>
                <a:cs typeface="Times New Roman" panose="02020603050405020304" pitchFamily="18" charset="0"/>
              </a:rPr>
              <a:t> </a:t>
            </a:r>
            <a:r>
              <a:rPr lang="en-US" sz="2499" spc="49" dirty="0">
                <a:solidFill>
                  <a:srgbClr val="000000"/>
                </a:solidFill>
                <a:latin typeface="Times New Roman" panose="02020603050405020304" pitchFamily="18" charset="0"/>
                <a:cs typeface="Times New Roman" panose="02020603050405020304" pitchFamily="18" charset="0"/>
              </a:rPr>
              <a:t>automatically </a:t>
            </a:r>
            <a:r>
              <a:rPr lang="pl-PL" sz="2499" spc="49" dirty="0">
                <a:solidFill>
                  <a:srgbClr val="000000"/>
                </a:solidFill>
                <a:latin typeface="Times New Roman" panose="02020603050405020304" pitchFamily="18" charset="0"/>
                <a:cs typeface="Times New Roman" panose="02020603050405020304" pitchFamily="18" charset="0"/>
              </a:rPr>
              <a:t>by the </a:t>
            </a:r>
            <a:r>
              <a:rPr lang="en-US" sz="2499" spc="49" dirty="0">
                <a:solidFill>
                  <a:srgbClr val="000000"/>
                </a:solidFill>
                <a:latin typeface="Times New Roman" panose="02020603050405020304" pitchFamily="18" charset="0"/>
                <a:cs typeface="Times New Roman" panose="02020603050405020304" pitchFamily="18" charset="0"/>
              </a:rPr>
              <a:t>sensor </a:t>
            </a:r>
            <a:r>
              <a:rPr lang="pl-PL" sz="2499" spc="49" dirty="0">
                <a:solidFill>
                  <a:srgbClr val="000000"/>
                </a:solidFill>
                <a:latin typeface="Times New Roman" panose="02020603050405020304" pitchFamily="18" charset="0"/>
                <a:cs typeface="Times New Roman" panose="02020603050405020304" pitchFamily="18" charset="0"/>
              </a:rPr>
              <a:t>on the </a:t>
            </a:r>
            <a:r>
              <a:rPr lang="pl-PL" sz="2499" spc="49" dirty="0" err="1">
                <a:solidFill>
                  <a:srgbClr val="000000"/>
                </a:solidFill>
                <a:latin typeface="Times New Roman" panose="02020603050405020304" pitchFamily="18" charset="0"/>
                <a:cs typeface="Times New Roman" panose="02020603050405020304" pitchFamily="18" charset="0"/>
              </a:rPr>
              <a:t>underside</a:t>
            </a:r>
            <a:r>
              <a:rPr lang="en-US" sz="2499" spc="49" dirty="0">
                <a:solidFill>
                  <a:srgbClr val="000000"/>
                </a:solidFill>
                <a:latin typeface="Times New Roman" panose="02020603050405020304" pitchFamily="18" charset="0"/>
                <a:cs typeface="Times New Roman" panose="02020603050405020304" pitchFamily="18" charset="0"/>
              </a:rPr>
              <a:t> of the </a:t>
            </a:r>
            <a:r>
              <a:rPr lang="pl-PL" sz="2499" spc="49" dirty="0" err="1">
                <a:solidFill>
                  <a:srgbClr val="000000"/>
                </a:solidFill>
                <a:latin typeface="Times New Roman" panose="02020603050405020304" pitchFamily="18" charset="0"/>
                <a:cs typeface="Times New Roman" panose="02020603050405020304" pitchFamily="18" charset="0"/>
              </a:rPr>
              <a:t>wrist</a:t>
            </a:r>
            <a:r>
              <a:rPr lang="en-US" sz="2499" spc="49" dirty="0">
                <a:solidFill>
                  <a:srgbClr val="000000"/>
                </a:solidFill>
                <a:latin typeface="Times New Roman" panose="02020603050405020304" pitchFamily="18" charset="0"/>
                <a:cs typeface="Times New Roman" panose="02020603050405020304" pitchFamily="18" charset="0"/>
              </a:rPr>
              <a:t>band. </a:t>
            </a:r>
            <a:r>
              <a:rPr lang="pl-PL" sz="2499" spc="49" dirty="0">
                <a:solidFill>
                  <a:srgbClr val="000000"/>
                </a:solidFill>
                <a:latin typeface="Times New Roman" panose="02020603050405020304" pitchFamily="18" charset="0"/>
                <a:cs typeface="Times New Roman" panose="02020603050405020304" pitchFamily="18" charset="0"/>
              </a:rPr>
              <a:t>T</a:t>
            </a:r>
            <a:r>
              <a:rPr lang="en-US" sz="2499" spc="49" dirty="0">
                <a:solidFill>
                  <a:srgbClr val="000000"/>
                </a:solidFill>
                <a:latin typeface="Times New Roman" panose="02020603050405020304" pitchFamily="18" charset="0"/>
                <a:cs typeface="Times New Roman" panose="02020603050405020304" pitchFamily="18" charset="0"/>
              </a:rPr>
              <a:t>he measurement value </a:t>
            </a:r>
            <a:r>
              <a:rPr lang="pl-PL" sz="2499" spc="49" dirty="0" err="1">
                <a:solidFill>
                  <a:srgbClr val="000000"/>
                </a:solidFill>
                <a:latin typeface="Times New Roman" panose="02020603050405020304" pitchFamily="18" charset="0"/>
                <a:cs typeface="Times New Roman" panose="02020603050405020304" pitchFamily="18" charset="0"/>
              </a:rPr>
              <a:t>is</a:t>
            </a:r>
            <a:r>
              <a:rPr lang="pl-PL" sz="2499" spc="49" dirty="0">
                <a:solidFill>
                  <a:srgbClr val="000000"/>
                </a:solidFill>
                <a:latin typeface="Times New Roman" panose="02020603050405020304" pitchFamily="18" charset="0"/>
                <a:cs typeface="Times New Roman" panose="02020603050405020304" pitchFamily="18" charset="0"/>
              </a:rPr>
              <a:t> </a:t>
            </a:r>
            <a:r>
              <a:rPr lang="pl-PL" sz="2499" spc="49" dirty="0" err="1">
                <a:solidFill>
                  <a:srgbClr val="000000"/>
                </a:solidFill>
                <a:latin typeface="Times New Roman" panose="02020603050405020304" pitchFamily="18" charset="0"/>
                <a:cs typeface="Times New Roman" panose="02020603050405020304" pitchFamily="18" charset="0"/>
              </a:rPr>
              <a:t>send</a:t>
            </a:r>
            <a:r>
              <a:rPr lang="pl-PL" sz="2499" spc="49" dirty="0">
                <a:solidFill>
                  <a:srgbClr val="000000"/>
                </a:solidFill>
                <a:latin typeface="Times New Roman" panose="02020603050405020304" pitchFamily="18" charset="0"/>
                <a:cs typeface="Times New Roman" panose="02020603050405020304" pitchFamily="18" charset="0"/>
              </a:rPr>
              <a:t> </a:t>
            </a:r>
            <a:r>
              <a:rPr lang="pl-PL" sz="2499" spc="49" dirty="0" err="1">
                <a:solidFill>
                  <a:srgbClr val="000000"/>
                </a:solidFill>
                <a:latin typeface="Times New Roman" panose="02020603050405020304" pitchFamily="18" charset="0"/>
                <a:cs typeface="Times New Roman" panose="02020603050405020304" pitchFamily="18" charset="0"/>
              </a:rPr>
              <a:t>directly</a:t>
            </a:r>
            <a:r>
              <a:rPr lang="pl-PL" sz="2499" spc="49" dirty="0">
                <a:solidFill>
                  <a:srgbClr val="000000"/>
                </a:solidFill>
                <a:latin typeface="Times New Roman" panose="02020603050405020304" pitchFamily="18" charset="0"/>
                <a:cs typeface="Times New Roman" panose="02020603050405020304" pitchFamily="18" charset="0"/>
              </a:rPr>
              <a:t> </a:t>
            </a:r>
            <a:r>
              <a:rPr lang="en-US" sz="2499" spc="49" dirty="0">
                <a:solidFill>
                  <a:srgbClr val="000000"/>
                </a:solidFill>
                <a:latin typeface="Times New Roman" panose="02020603050405020304" pitchFamily="18" charset="0"/>
                <a:cs typeface="Times New Roman" panose="02020603050405020304" pitchFamily="18" charset="0"/>
              </a:rPr>
              <a:t>to the Call Cen</a:t>
            </a:r>
            <a:r>
              <a:rPr lang="pl-PL" sz="2499" spc="49" dirty="0">
                <a:solidFill>
                  <a:srgbClr val="000000"/>
                </a:solidFill>
                <a:latin typeface="Times New Roman" panose="02020603050405020304" pitchFamily="18" charset="0"/>
                <a:cs typeface="Times New Roman" panose="02020603050405020304" pitchFamily="18" charset="0"/>
              </a:rPr>
              <a:t>ter</a:t>
            </a:r>
            <a:r>
              <a:rPr lang="en-US" sz="2499" spc="49" dirty="0">
                <a:solidFill>
                  <a:srgbClr val="000000"/>
                </a:solidFill>
                <a:latin typeface="Times New Roman" panose="02020603050405020304" pitchFamily="18" charset="0"/>
                <a:cs typeface="Times New Roman" panose="02020603050405020304" pitchFamily="18" charset="0"/>
              </a:rPr>
              <a:t>, where</a:t>
            </a:r>
            <a:r>
              <a:rPr lang="pl-PL" sz="2499" spc="49" dirty="0">
                <a:solidFill>
                  <a:srgbClr val="000000"/>
                </a:solidFill>
                <a:latin typeface="Times New Roman" panose="02020603050405020304" pitchFamily="18" charset="0"/>
                <a:cs typeface="Times New Roman" panose="02020603050405020304" pitchFamily="18" charset="0"/>
              </a:rPr>
              <a:t>,</a:t>
            </a:r>
            <a:r>
              <a:rPr lang="en-US" sz="2499" spc="49" dirty="0">
                <a:solidFill>
                  <a:srgbClr val="000000"/>
                </a:solidFill>
                <a:latin typeface="Times New Roman" panose="02020603050405020304" pitchFamily="18" charset="0"/>
                <a:cs typeface="Times New Roman" panose="02020603050405020304" pitchFamily="18" charset="0"/>
              </a:rPr>
              <a:t> if an abnormality is detected, </a:t>
            </a:r>
            <a:r>
              <a:rPr lang="pl-PL" sz="2499" spc="49" dirty="0">
                <a:solidFill>
                  <a:srgbClr val="000000"/>
                </a:solidFill>
                <a:latin typeface="Times New Roman" panose="02020603050405020304" pitchFamily="18" charset="0"/>
                <a:cs typeface="Times New Roman" panose="02020603050405020304" pitchFamily="18" charset="0"/>
              </a:rPr>
              <a:t>the Call Center </a:t>
            </a:r>
            <a:r>
              <a:rPr lang="pl-PL" sz="2499" spc="49" dirty="0" err="1">
                <a:solidFill>
                  <a:srgbClr val="000000"/>
                </a:solidFill>
                <a:latin typeface="Times New Roman" panose="02020603050405020304" pitchFamily="18" charset="0"/>
                <a:cs typeface="Times New Roman" panose="02020603050405020304" pitchFamily="18" charset="0"/>
              </a:rPr>
              <a:t>staff</a:t>
            </a:r>
            <a:r>
              <a:rPr lang="pl-PL" sz="2499" spc="49" dirty="0">
                <a:solidFill>
                  <a:srgbClr val="000000"/>
                </a:solidFill>
                <a:latin typeface="Times New Roman" panose="02020603050405020304" pitchFamily="18" charset="0"/>
                <a:cs typeface="Times New Roman" panose="02020603050405020304" pitchFamily="18" charset="0"/>
              </a:rPr>
              <a:t> </a:t>
            </a:r>
            <a:r>
              <a:rPr lang="en-US" sz="2499" spc="49" dirty="0">
                <a:solidFill>
                  <a:srgbClr val="000000"/>
                </a:solidFill>
                <a:latin typeface="Times New Roman" panose="02020603050405020304" pitchFamily="18" charset="0"/>
                <a:cs typeface="Times New Roman" panose="02020603050405020304" pitchFamily="18" charset="0"/>
              </a:rPr>
              <a:t>will attempt to contact the User, or designated family member</a:t>
            </a:r>
            <a:r>
              <a:rPr lang="pl-PL" sz="2499" spc="49" dirty="0">
                <a:solidFill>
                  <a:srgbClr val="000000"/>
                </a:solidFill>
                <a:latin typeface="Times New Roman" panose="02020603050405020304" pitchFamily="18" charset="0"/>
                <a:cs typeface="Times New Roman" panose="02020603050405020304" pitchFamily="18" charset="0"/>
              </a:rPr>
              <a:t>s</a:t>
            </a:r>
            <a:r>
              <a:rPr lang="en-US" sz="2499" spc="49" dirty="0">
                <a:solidFill>
                  <a:srgbClr val="000000"/>
                </a:solidFill>
                <a:latin typeface="Times New Roman" panose="02020603050405020304" pitchFamily="18" charset="0"/>
                <a:cs typeface="Times New Roman" panose="02020603050405020304" pitchFamily="18" charset="0"/>
              </a:rPr>
              <a:t>, caregiver</a:t>
            </a:r>
            <a:r>
              <a:rPr lang="pl-PL" sz="2499" spc="49" dirty="0">
                <a:solidFill>
                  <a:srgbClr val="000000"/>
                </a:solidFill>
                <a:latin typeface="Times New Roman" panose="02020603050405020304" pitchFamily="18" charset="0"/>
                <a:cs typeface="Times New Roman" panose="02020603050405020304" pitchFamily="18" charset="0"/>
              </a:rPr>
              <a:t>s</a:t>
            </a:r>
            <a:r>
              <a:rPr lang="en-US" sz="2499" spc="49" dirty="0">
                <a:solidFill>
                  <a:srgbClr val="000000"/>
                </a:solidFill>
                <a:latin typeface="Times New Roman" panose="02020603050405020304" pitchFamily="18" charset="0"/>
                <a:cs typeface="Times New Roman" panose="02020603050405020304" pitchFamily="18" charset="0"/>
              </a:rPr>
              <a:t> or neighbor</a:t>
            </a:r>
            <a:r>
              <a:rPr lang="pl-PL" sz="2499" spc="49" dirty="0">
                <a:solidFill>
                  <a:srgbClr val="000000"/>
                </a:solidFill>
                <a:latin typeface="Times New Roman" panose="02020603050405020304" pitchFamily="18" charset="0"/>
                <a:cs typeface="Times New Roman" panose="02020603050405020304" pitchFamily="18" charset="0"/>
              </a:rPr>
              <a:t>s</a:t>
            </a:r>
            <a:r>
              <a:rPr lang="en-US" sz="2499" spc="49" dirty="0">
                <a:solidFill>
                  <a:srgbClr val="000000"/>
                </a:solidFill>
                <a:latin typeface="Times New Roman" panose="02020603050405020304" pitchFamily="18" charset="0"/>
                <a:cs typeface="Times New Roman" panose="02020603050405020304" pitchFamily="18" charset="0"/>
              </a:rPr>
              <a:t>.</a:t>
            </a:r>
          </a:p>
        </p:txBody>
      </p:sp>
      <p:sp>
        <p:nvSpPr>
          <p:cNvPr id="11" name="TextBox 11"/>
          <p:cNvSpPr txBox="1"/>
          <p:nvPr/>
        </p:nvSpPr>
        <p:spPr>
          <a:xfrm>
            <a:off x="6006266" y="4530725"/>
            <a:ext cx="11812885" cy="961802"/>
          </a:xfrm>
          <a:prstGeom prst="rect">
            <a:avLst/>
          </a:prstGeom>
        </p:spPr>
        <p:txBody>
          <a:bodyPr lIns="0" tIns="0" rIns="0" bIns="0" rtlCol="0" anchor="t">
            <a:spAutoFit/>
          </a:bodyPr>
          <a:lstStyle/>
          <a:p>
            <a:pPr>
              <a:lnSpc>
                <a:spcPts val="2499"/>
              </a:lnSpc>
              <a:spcBef>
                <a:spcPct val="0"/>
              </a:spcBef>
            </a:pPr>
            <a:r>
              <a:rPr lang="en-US" sz="2499" b="1" spc="49" dirty="0">
                <a:solidFill>
                  <a:srgbClr val="000000"/>
                </a:solidFill>
                <a:latin typeface="Times New Roman" panose="02020603050405020304" pitchFamily="18" charset="0"/>
                <a:cs typeface="Times New Roman" panose="02020603050405020304" pitchFamily="18" charset="0"/>
              </a:rPr>
              <a:t>FALL DETECTOR </a:t>
            </a:r>
            <a:r>
              <a:rPr lang="en-US" sz="2499" spc="49" dirty="0">
                <a:solidFill>
                  <a:srgbClr val="000000"/>
                </a:solidFill>
                <a:latin typeface="Times New Roman" panose="02020603050405020304" pitchFamily="18" charset="0"/>
                <a:cs typeface="Times New Roman" panose="02020603050405020304" pitchFamily="18" charset="0"/>
              </a:rPr>
              <a:t>- detects a fall followed by the User's immobility,  after which a signal is sent to the Call Center </a:t>
            </a:r>
            <a:r>
              <a:rPr lang="pl-PL" sz="2499" spc="49" dirty="0" err="1">
                <a:solidFill>
                  <a:srgbClr val="000000"/>
                </a:solidFill>
                <a:latin typeface="Times New Roman" panose="02020603050405020304" pitchFamily="18" charset="0"/>
                <a:cs typeface="Times New Roman" panose="02020603050405020304" pitchFamily="18" charset="0"/>
              </a:rPr>
              <a:t>staff</a:t>
            </a:r>
            <a:r>
              <a:rPr lang="en-US" sz="2499" spc="49" dirty="0">
                <a:solidFill>
                  <a:srgbClr val="000000"/>
                </a:solidFill>
                <a:latin typeface="Times New Roman" panose="02020603050405020304" pitchFamily="18" charset="0"/>
                <a:cs typeface="Times New Roman" panose="02020603050405020304" pitchFamily="18" charset="0"/>
              </a:rPr>
              <a:t>. However,  if only </a:t>
            </a:r>
            <a:r>
              <a:rPr lang="pl-PL" sz="2499" spc="49" dirty="0">
                <a:solidFill>
                  <a:srgbClr val="000000"/>
                </a:solidFill>
                <a:latin typeface="Times New Roman" panose="02020603050405020304" pitchFamily="18" charset="0"/>
                <a:cs typeface="Times New Roman" panose="02020603050405020304" pitchFamily="18" charset="0"/>
              </a:rPr>
              <a:t>the User </a:t>
            </a:r>
            <a:r>
              <a:rPr lang="pl-PL" sz="2499" spc="49" dirty="0" err="1">
                <a:solidFill>
                  <a:srgbClr val="000000"/>
                </a:solidFill>
                <a:latin typeface="Times New Roman" panose="02020603050405020304" pitchFamily="18" charset="0"/>
                <a:cs typeface="Times New Roman" panose="02020603050405020304" pitchFamily="18" charset="0"/>
              </a:rPr>
              <a:t>is</a:t>
            </a:r>
            <a:r>
              <a:rPr lang="pl-PL" sz="2499" spc="49" dirty="0">
                <a:solidFill>
                  <a:srgbClr val="000000"/>
                </a:solidFill>
                <a:latin typeface="Times New Roman" panose="02020603050405020304" pitchFamily="18" charset="0"/>
                <a:cs typeface="Times New Roman" panose="02020603050405020304" pitchFamily="18" charset="0"/>
              </a:rPr>
              <a:t> </a:t>
            </a:r>
            <a:r>
              <a:rPr lang="pl-PL" sz="2499" spc="49" dirty="0" err="1">
                <a:solidFill>
                  <a:srgbClr val="000000"/>
                </a:solidFill>
                <a:latin typeface="Times New Roman" panose="02020603050405020304" pitchFamily="18" charset="0"/>
                <a:cs typeface="Times New Roman" panose="02020603050405020304" pitchFamily="18" charset="0"/>
              </a:rPr>
              <a:t>able</a:t>
            </a:r>
            <a:r>
              <a:rPr lang="pl-PL" sz="2499" spc="49" dirty="0">
                <a:solidFill>
                  <a:srgbClr val="000000"/>
                </a:solidFill>
                <a:latin typeface="Times New Roman" panose="02020603050405020304" pitchFamily="18" charset="0"/>
                <a:cs typeface="Times New Roman" panose="02020603050405020304" pitchFamily="18" charset="0"/>
              </a:rPr>
              <a:t> </a:t>
            </a:r>
            <a:r>
              <a:rPr lang="en-US" sz="2499" spc="49" dirty="0">
                <a:solidFill>
                  <a:srgbClr val="000000"/>
                </a:solidFill>
                <a:latin typeface="Times New Roman" panose="02020603050405020304" pitchFamily="18" charset="0"/>
                <a:cs typeface="Times New Roman" panose="02020603050405020304" pitchFamily="18" charset="0"/>
              </a:rPr>
              <a:t>to press the SOS button, </a:t>
            </a:r>
            <a:r>
              <a:rPr lang="pl-PL" sz="2499" spc="49" dirty="0">
                <a:solidFill>
                  <a:srgbClr val="000000"/>
                </a:solidFill>
                <a:latin typeface="Times New Roman" panose="02020603050405020304" pitchFamily="18" charset="0"/>
                <a:cs typeface="Times New Roman" panose="02020603050405020304" pitchFamily="18" charset="0"/>
              </a:rPr>
              <a:t>he </a:t>
            </a:r>
            <a:r>
              <a:rPr lang="en-US" sz="2499" spc="49" dirty="0">
                <a:solidFill>
                  <a:srgbClr val="000000"/>
                </a:solidFill>
                <a:latin typeface="Times New Roman" panose="02020603050405020304" pitchFamily="18" charset="0"/>
                <a:cs typeface="Times New Roman" panose="02020603050405020304" pitchFamily="18" charset="0"/>
              </a:rPr>
              <a:t>should always do </a:t>
            </a:r>
            <a:r>
              <a:rPr lang="pl-PL" sz="2499" spc="49" dirty="0" err="1">
                <a:solidFill>
                  <a:srgbClr val="000000"/>
                </a:solidFill>
                <a:latin typeface="Times New Roman" panose="02020603050405020304" pitchFamily="18" charset="0"/>
                <a:cs typeface="Times New Roman" panose="02020603050405020304" pitchFamily="18" charset="0"/>
              </a:rPr>
              <a:t>that</a:t>
            </a:r>
            <a:r>
              <a:rPr lang="pl-PL" sz="2499" spc="49" dirty="0">
                <a:solidFill>
                  <a:srgbClr val="000000"/>
                </a:solidFill>
                <a:latin typeface="Times New Roman" panose="02020603050405020304" pitchFamily="18" charset="0"/>
                <a:cs typeface="Times New Roman" panose="02020603050405020304" pitchFamily="18" charset="0"/>
              </a:rPr>
              <a:t>,</a:t>
            </a:r>
            <a:r>
              <a:rPr lang="en-US" sz="2499" spc="49" dirty="0">
                <a:solidFill>
                  <a:srgbClr val="000000"/>
                </a:solidFill>
                <a:latin typeface="Times New Roman" panose="02020603050405020304" pitchFamily="18" charset="0"/>
                <a:cs typeface="Times New Roman" panose="02020603050405020304" pitchFamily="18" charset="0"/>
              </a:rPr>
              <a:t> without waiting for </a:t>
            </a:r>
            <a:r>
              <a:rPr lang="pl-PL" sz="2499" spc="49" dirty="0">
                <a:solidFill>
                  <a:srgbClr val="000000"/>
                </a:solidFill>
                <a:latin typeface="Times New Roman" panose="02020603050405020304" pitchFamily="18" charset="0"/>
                <a:cs typeface="Times New Roman" panose="02020603050405020304" pitchFamily="18" charset="0"/>
              </a:rPr>
              <a:t>automatic </a:t>
            </a:r>
            <a:r>
              <a:rPr lang="pl-PL" sz="2499" spc="49" dirty="0" err="1">
                <a:solidFill>
                  <a:srgbClr val="000000"/>
                </a:solidFill>
                <a:latin typeface="Times New Roman" panose="02020603050405020304" pitchFamily="18" charset="0"/>
                <a:cs typeface="Times New Roman" panose="02020603050405020304" pitchFamily="18" charset="0"/>
              </a:rPr>
              <a:t>detection</a:t>
            </a:r>
            <a:r>
              <a:rPr lang="pl-PL" sz="2499" spc="49" dirty="0">
                <a:solidFill>
                  <a:srgbClr val="000000"/>
                </a:solidFill>
                <a:latin typeface="Times New Roman" panose="02020603050405020304" pitchFamily="18" charset="0"/>
                <a:cs typeface="Times New Roman" panose="02020603050405020304" pitchFamily="18" charset="0"/>
              </a:rPr>
              <a:t>.</a:t>
            </a:r>
            <a:endParaRPr lang="en-US" sz="2499" spc="49" dirty="0">
              <a:solidFill>
                <a:srgbClr val="000000"/>
              </a:solidFill>
              <a:latin typeface="Times New Roman" panose="02020603050405020304" pitchFamily="18" charset="0"/>
              <a:cs typeface="Times New Roman" panose="02020603050405020304" pitchFamily="18" charset="0"/>
            </a:endParaRPr>
          </a:p>
        </p:txBody>
      </p:sp>
      <p:sp>
        <p:nvSpPr>
          <p:cNvPr id="12" name="TextBox 12"/>
          <p:cNvSpPr txBox="1"/>
          <p:nvPr/>
        </p:nvSpPr>
        <p:spPr>
          <a:xfrm>
            <a:off x="6006266" y="6320768"/>
            <a:ext cx="11812885" cy="1618969"/>
          </a:xfrm>
          <a:prstGeom prst="rect">
            <a:avLst/>
          </a:prstGeom>
        </p:spPr>
        <p:txBody>
          <a:bodyPr lIns="0" tIns="0" rIns="0" bIns="0" rtlCol="0" anchor="t">
            <a:spAutoFit/>
          </a:bodyPr>
          <a:lstStyle/>
          <a:p>
            <a:pPr>
              <a:lnSpc>
                <a:spcPts val="2499"/>
              </a:lnSpc>
              <a:spcBef>
                <a:spcPct val="0"/>
              </a:spcBef>
            </a:pPr>
            <a:r>
              <a:rPr lang="en-US" sz="2499" b="1" spc="49" dirty="0">
                <a:solidFill>
                  <a:srgbClr val="000000"/>
                </a:solidFill>
                <a:latin typeface="Times New Roman" panose="02020603050405020304" pitchFamily="18" charset="0"/>
                <a:cs typeface="Times New Roman" panose="02020603050405020304" pitchFamily="18" charset="0"/>
              </a:rPr>
              <a:t>GPS LOCATION </a:t>
            </a:r>
            <a:r>
              <a:rPr lang="en-US" sz="2499" spc="49" dirty="0">
                <a:solidFill>
                  <a:srgbClr val="000000"/>
                </a:solidFill>
                <a:latin typeface="Times New Roman" panose="02020603050405020304" pitchFamily="18" charset="0"/>
                <a:cs typeface="Times New Roman" panose="02020603050405020304" pitchFamily="18" charset="0"/>
              </a:rPr>
              <a:t>- the </a:t>
            </a:r>
            <a:r>
              <a:rPr lang="pl-PL" sz="2499" spc="49" dirty="0" err="1">
                <a:solidFill>
                  <a:srgbClr val="000000"/>
                </a:solidFill>
                <a:latin typeface="Times New Roman" panose="02020603050405020304" pitchFamily="18" charset="0"/>
                <a:cs typeface="Times New Roman" panose="02020603050405020304" pitchFamily="18" charset="0"/>
              </a:rPr>
              <a:t>device</a:t>
            </a:r>
            <a:r>
              <a:rPr lang="en-US" sz="2499" spc="49" dirty="0">
                <a:solidFill>
                  <a:srgbClr val="000000"/>
                </a:solidFill>
                <a:latin typeface="Times New Roman" panose="02020603050405020304" pitchFamily="18" charset="0"/>
                <a:cs typeface="Times New Roman" panose="02020603050405020304" pitchFamily="18" charset="0"/>
              </a:rPr>
              <a:t> has a built-in GPS transmitter</a:t>
            </a:r>
            <a:r>
              <a:rPr lang="pl-PL" sz="2499" spc="49" dirty="0">
                <a:solidFill>
                  <a:srgbClr val="000000"/>
                </a:solidFill>
                <a:latin typeface="Times New Roman" panose="02020603050405020304" pitchFamily="18" charset="0"/>
                <a:cs typeface="Times New Roman" panose="02020603050405020304" pitchFamily="18" charset="0"/>
              </a:rPr>
              <a:t>.</a:t>
            </a:r>
            <a:r>
              <a:rPr lang="en-US" sz="2499" spc="49" dirty="0">
                <a:solidFill>
                  <a:srgbClr val="000000"/>
                </a:solidFill>
                <a:latin typeface="Times New Roman" panose="02020603050405020304" pitchFamily="18" charset="0"/>
                <a:cs typeface="Times New Roman" panose="02020603050405020304" pitchFamily="18" charset="0"/>
              </a:rPr>
              <a:t> </a:t>
            </a:r>
            <a:r>
              <a:rPr lang="pl-PL" sz="2499" spc="49" dirty="0">
                <a:solidFill>
                  <a:srgbClr val="000000"/>
                </a:solidFill>
                <a:latin typeface="Times New Roman" panose="02020603050405020304" pitchFamily="18" charset="0"/>
                <a:cs typeface="Times New Roman" panose="02020603050405020304" pitchFamily="18" charset="0"/>
              </a:rPr>
              <a:t>In </a:t>
            </a:r>
            <a:r>
              <a:rPr lang="pl-PL" sz="2499" spc="49" dirty="0" err="1">
                <a:solidFill>
                  <a:srgbClr val="000000"/>
                </a:solidFill>
                <a:latin typeface="Times New Roman" panose="02020603050405020304" pitchFamily="18" charset="0"/>
                <a:cs typeface="Times New Roman" panose="02020603050405020304" pitchFamily="18" charset="0"/>
              </a:rPr>
              <a:t>case</a:t>
            </a:r>
            <a:r>
              <a:rPr lang="en-US" sz="2499" spc="49" dirty="0">
                <a:solidFill>
                  <a:srgbClr val="000000"/>
                </a:solidFill>
                <a:latin typeface="Times New Roman" panose="02020603050405020304" pitchFamily="18" charset="0"/>
                <a:cs typeface="Times New Roman" panose="02020603050405020304" pitchFamily="18" charset="0"/>
              </a:rPr>
              <a:t> of </a:t>
            </a:r>
            <a:r>
              <a:rPr lang="pl-PL" sz="2499" spc="49" dirty="0">
                <a:solidFill>
                  <a:srgbClr val="000000"/>
                </a:solidFill>
                <a:latin typeface="Times New Roman" panose="02020603050405020304" pitchFamily="18" charset="0"/>
                <a:cs typeface="Times New Roman" panose="02020603050405020304" pitchFamily="18" charset="0"/>
              </a:rPr>
              <a:t> </a:t>
            </a:r>
            <a:r>
              <a:rPr lang="en-US" sz="2499" spc="49" dirty="0">
                <a:solidFill>
                  <a:srgbClr val="000000"/>
                </a:solidFill>
                <a:latin typeface="Times New Roman" panose="02020603050405020304" pitchFamily="18" charset="0"/>
                <a:cs typeface="Times New Roman" panose="02020603050405020304" pitchFamily="18" charset="0"/>
              </a:rPr>
              <a:t>SOS alarm sent by the User, the Call Center </a:t>
            </a:r>
            <a:r>
              <a:rPr lang="pl-PL" sz="2499" spc="49" dirty="0" err="1">
                <a:solidFill>
                  <a:srgbClr val="000000"/>
                </a:solidFill>
                <a:latin typeface="Times New Roman" panose="02020603050405020304" pitchFamily="18" charset="0"/>
                <a:cs typeface="Times New Roman" panose="02020603050405020304" pitchFamily="18" charset="0"/>
              </a:rPr>
              <a:t>staff</a:t>
            </a:r>
            <a:r>
              <a:rPr lang="pl-PL" sz="2499" spc="49" dirty="0">
                <a:solidFill>
                  <a:srgbClr val="000000"/>
                </a:solidFill>
                <a:latin typeface="Times New Roman" panose="02020603050405020304" pitchFamily="18" charset="0"/>
                <a:cs typeface="Times New Roman" panose="02020603050405020304" pitchFamily="18" charset="0"/>
              </a:rPr>
              <a:t> </a:t>
            </a:r>
            <a:r>
              <a:rPr lang="en-US" sz="2499" spc="49" dirty="0">
                <a:solidFill>
                  <a:srgbClr val="000000"/>
                </a:solidFill>
                <a:latin typeface="Times New Roman" panose="02020603050405020304" pitchFamily="18" charset="0"/>
                <a:cs typeface="Times New Roman" panose="02020603050405020304" pitchFamily="18" charset="0"/>
              </a:rPr>
              <a:t>will know where the User is </a:t>
            </a:r>
            <a:r>
              <a:rPr lang="pl-PL" sz="2499" spc="49" dirty="0">
                <a:solidFill>
                  <a:srgbClr val="000000"/>
                </a:solidFill>
                <a:latin typeface="Times New Roman" panose="02020603050405020304" pitchFamily="18" charset="0"/>
                <a:cs typeface="Times New Roman" panose="02020603050405020304" pitchFamily="18" charset="0"/>
              </a:rPr>
              <a:t> </a:t>
            </a:r>
            <a:r>
              <a:rPr lang="pl-PL" sz="2499" spc="49" dirty="0" err="1">
                <a:solidFill>
                  <a:srgbClr val="000000"/>
                </a:solidFill>
                <a:latin typeface="Times New Roman" panose="02020603050405020304" pitchFamily="18" charset="0"/>
                <a:cs typeface="Times New Roman" panose="02020603050405020304" pitchFamily="18" charset="0"/>
              </a:rPr>
              <a:t>at</a:t>
            </a:r>
            <a:r>
              <a:rPr lang="pl-PL" sz="2499" spc="49" dirty="0">
                <a:solidFill>
                  <a:srgbClr val="000000"/>
                </a:solidFill>
                <a:latin typeface="Times New Roman" panose="02020603050405020304" pitchFamily="18" charset="0"/>
                <a:cs typeface="Times New Roman" panose="02020603050405020304" pitchFamily="18" charset="0"/>
              </a:rPr>
              <a:t> the moment </a:t>
            </a:r>
            <a:r>
              <a:rPr lang="en-US" sz="2499" spc="49" dirty="0">
                <a:solidFill>
                  <a:srgbClr val="000000"/>
                </a:solidFill>
                <a:latin typeface="Times New Roman" panose="02020603050405020304" pitchFamily="18" charset="0"/>
                <a:cs typeface="Times New Roman" panose="02020603050405020304" pitchFamily="18" charset="0"/>
              </a:rPr>
              <a:t>and where </a:t>
            </a:r>
            <a:r>
              <a:rPr lang="pl-PL" sz="2499" spc="49" dirty="0">
                <a:solidFill>
                  <a:srgbClr val="000000"/>
                </a:solidFill>
                <a:latin typeface="Times New Roman" panose="02020603050405020304" pitchFamily="18" charset="0"/>
                <a:cs typeface="Times New Roman" panose="02020603050405020304" pitchFamily="18" charset="0"/>
              </a:rPr>
              <a:t>the </a:t>
            </a:r>
            <a:r>
              <a:rPr lang="pl-PL" sz="2499" spc="49" dirty="0" err="1">
                <a:solidFill>
                  <a:srgbClr val="000000"/>
                </a:solidFill>
                <a:latin typeface="Times New Roman" panose="02020603050405020304" pitchFamily="18" charset="0"/>
                <a:cs typeface="Times New Roman" panose="02020603050405020304" pitchFamily="18" charset="0"/>
              </a:rPr>
              <a:t>help</a:t>
            </a:r>
            <a:r>
              <a:rPr lang="pl-PL" sz="2499" spc="49" dirty="0">
                <a:solidFill>
                  <a:srgbClr val="000000"/>
                </a:solidFill>
                <a:latin typeface="Times New Roman" panose="02020603050405020304" pitchFamily="18" charset="0"/>
                <a:cs typeface="Times New Roman" panose="02020603050405020304" pitchFamily="18" charset="0"/>
              </a:rPr>
              <a:t> </a:t>
            </a:r>
            <a:r>
              <a:rPr lang="pl-PL" sz="2499" spc="49" dirty="0" err="1">
                <a:solidFill>
                  <a:srgbClr val="000000"/>
                </a:solidFill>
                <a:latin typeface="Times New Roman" panose="02020603050405020304" pitchFamily="18" charset="0"/>
                <a:cs typeface="Times New Roman" panose="02020603050405020304" pitchFamily="18" charset="0"/>
              </a:rPr>
              <a:t>should</a:t>
            </a:r>
            <a:r>
              <a:rPr lang="pl-PL" sz="2499" spc="49" dirty="0">
                <a:solidFill>
                  <a:srgbClr val="000000"/>
                </a:solidFill>
                <a:latin typeface="Times New Roman" panose="02020603050405020304" pitchFamily="18" charset="0"/>
                <a:cs typeface="Times New Roman" panose="02020603050405020304" pitchFamily="18" charset="0"/>
              </a:rPr>
              <a:t> be </a:t>
            </a:r>
            <a:r>
              <a:rPr lang="pl-PL" sz="2499" spc="49" dirty="0" err="1">
                <a:solidFill>
                  <a:srgbClr val="000000"/>
                </a:solidFill>
                <a:latin typeface="Times New Roman" panose="02020603050405020304" pitchFamily="18" charset="0"/>
                <a:cs typeface="Times New Roman" panose="02020603050405020304" pitchFamily="18" charset="0"/>
              </a:rPr>
              <a:t>send</a:t>
            </a:r>
            <a:r>
              <a:rPr lang="pl-PL" sz="2499" spc="49" dirty="0">
                <a:solidFill>
                  <a:srgbClr val="000000"/>
                </a:solidFill>
                <a:latin typeface="Times New Roman" panose="02020603050405020304" pitchFamily="18" charset="0"/>
                <a:cs typeface="Times New Roman" panose="02020603050405020304" pitchFamily="18" charset="0"/>
              </a:rPr>
              <a:t>.</a:t>
            </a:r>
            <a:r>
              <a:rPr lang="en-US" sz="2499" spc="49" dirty="0">
                <a:solidFill>
                  <a:srgbClr val="000000"/>
                </a:solidFill>
                <a:latin typeface="Times New Roman" panose="02020603050405020304" pitchFamily="18" charset="0"/>
                <a:cs typeface="Times New Roman" panose="02020603050405020304" pitchFamily="18" charset="0"/>
              </a:rPr>
              <a:t> </a:t>
            </a:r>
            <a:r>
              <a:rPr lang="pl-PL" sz="2499" spc="49" dirty="0" err="1">
                <a:solidFill>
                  <a:srgbClr val="000000"/>
                </a:solidFill>
                <a:latin typeface="Times New Roman" panose="02020603050405020304" pitchFamily="18" charset="0"/>
                <a:cs typeface="Times New Roman" panose="02020603050405020304" pitchFamily="18" charset="0"/>
              </a:rPr>
              <a:t>Furterhmore</a:t>
            </a:r>
            <a:r>
              <a:rPr lang="en-US" sz="2499" spc="49" dirty="0">
                <a:solidFill>
                  <a:srgbClr val="000000"/>
                </a:solidFill>
                <a:latin typeface="Times New Roman" panose="02020603050405020304" pitchFamily="18" charset="0"/>
                <a:cs typeface="Times New Roman" panose="02020603050405020304" pitchFamily="18" charset="0"/>
              </a:rPr>
              <a:t>, in the event of loss of orientation in the field by the User </a:t>
            </a:r>
            <a:r>
              <a:rPr lang="pl-PL" sz="2499" spc="49" dirty="0">
                <a:solidFill>
                  <a:srgbClr val="000000"/>
                </a:solidFill>
                <a:latin typeface="Times New Roman" panose="02020603050405020304" pitchFamily="18" charset="0"/>
                <a:cs typeface="Times New Roman" panose="02020603050405020304" pitchFamily="18" charset="0"/>
              </a:rPr>
              <a:t>of the </a:t>
            </a:r>
            <a:r>
              <a:rPr lang="pl-PL" sz="2499" spc="49" dirty="0" err="1">
                <a:solidFill>
                  <a:srgbClr val="000000"/>
                </a:solidFill>
                <a:latin typeface="Times New Roman" panose="02020603050405020304" pitchFamily="18" charset="0"/>
                <a:cs typeface="Times New Roman" panose="02020603050405020304" pitchFamily="18" charset="0"/>
              </a:rPr>
              <a:t>wristband</a:t>
            </a:r>
            <a:r>
              <a:rPr lang="en-US" sz="2499" spc="49" dirty="0">
                <a:solidFill>
                  <a:srgbClr val="000000"/>
                </a:solidFill>
                <a:latin typeface="Times New Roman" panose="02020603050405020304" pitchFamily="18" charset="0"/>
                <a:cs typeface="Times New Roman" panose="02020603050405020304" pitchFamily="18" charset="0"/>
              </a:rPr>
              <a:t>, it will be possible to determine its location via the Call Cent</a:t>
            </a:r>
            <a:r>
              <a:rPr lang="pl-PL" sz="2499" spc="49">
                <a:solidFill>
                  <a:srgbClr val="000000"/>
                </a:solidFill>
                <a:latin typeface="Times New Roman" panose="02020603050405020304" pitchFamily="18" charset="0"/>
                <a:cs typeface="Times New Roman" panose="02020603050405020304" pitchFamily="18" charset="0"/>
              </a:rPr>
              <a:t>er</a:t>
            </a:r>
            <a:r>
              <a:rPr lang="en-US" sz="2499" spc="49">
                <a:solidFill>
                  <a:srgbClr val="000000"/>
                </a:solidFill>
                <a:latin typeface="Times New Roman" panose="02020603050405020304" pitchFamily="18" charset="0"/>
                <a:cs typeface="Times New Roman" panose="02020603050405020304" pitchFamily="18" charset="0"/>
              </a:rPr>
              <a:t>. </a:t>
            </a:r>
            <a:endParaRPr lang="en-US" sz="2499" spc="49" dirty="0">
              <a:solidFill>
                <a:srgbClr val="000000"/>
              </a:solidFill>
              <a:latin typeface="Times New Roman" panose="02020603050405020304" pitchFamily="18" charset="0"/>
              <a:cs typeface="Times New Roman" panose="02020603050405020304" pitchFamily="18" charset="0"/>
            </a:endParaRPr>
          </a:p>
        </p:txBody>
      </p:sp>
      <p:sp>
        <p:nvSpPr>
          <p:cNvPr id="13" name="TextBox 13"/>
          <p:cNvSpPr txBox="1"/>
          <p:nvPr/>
        </p:nvSpPr>
        <p:spPr>
          <a:xfrm>
            <a:off x="6006266" y="8645525"/>
            <a:ext cx="11812885" cy="977768"/>
          </a:xfrm>
          <a:prstGeom prst="rect">
            <a:avLst/>
          </a:prstGeom>
        </p:spPr>
        <p:txBody>
          <a:bodyPr lIns="0" tIns="0" rIns="0" bIns="0" rtlCol="0" anchor="t">
            <a:spAutoFit/>
          </a:bodyPr>
          <a:lstStyle/>
          <a:p>
            <a:pPr>
              <a:lnSpc>
                <a:spcPts val="2499"/>
              </a:lnSpc>
              <a:spcBef>
                <a:spcPct val="0"/>
              </a:spcBef>
            </a:pPr>
            <a:r>
              <a:rPr lang="en-US" sz="2499" b="1" spc="49" dirty="0">
                <a:solidFill>
                  <a:srgbClr val="000000"/>
                </a:solidFill>
                <a:latin typeface="Times New Roman" panose="02020603050405020304" pitchFamily="18" charset="0"/>
                <a:cs typeface="Times New Roman" panose="02020603050405020304" pitchFamily="18" charset="0"/>
              </a:rPr>
              <a:t>TWO-WAY COMMUNICATION </a:t>
            </a:r>
            <a:r>
              <a:rPr lang="en-US" sz="2499" spc="49" dirty="0">
                <a:solidFill>
                  <a:srgbClr val="000000"/>
                </a:solidFill>
                <a:latin typeface="Times New Roman" panose="02020603050405020304" pitchFamily="18" charset="0"/>
                <a:cs typeface="Times New Roman" panose="02020603050405020304" pitchFamily="18" charset="0"/>
              </a:rPr>
              <a:t>-  the </a:t>
            </a:r>
            <a:r>
              <a:rPr lang="pl-PL" sz="2499" spc="49" dirty="0" err="1">
                <a:solidFill>
                  <a:srgbClr val="000000"/>
                </a:solidFill>
                <a:latin typeface="Times New Roman" panose="02020603050405020304" pitchFamily="18" charset="0"/>
                <a:cs typeface="Times New Roman" panose="02020603050405020304" pitchFamily="18" charset="0"/>
              </a:rPr>
              <a:t>wristband</a:t>
            </a:r>
            <a:r>
              <a:rPr lang="en-US" sz="2499" spc="49" dirty="0">
                <a:solidFill>
                  <a:srgbClr val="000000"/>
                </a:solidFill>
                <a:latin typeface="Times New Roman" panose="02020603050405020304" pitchFamily="18" charset="0"/>
                <a:cs typeface="Times New Roman" panose="02020603050405020304" pitchFamily="18" charset="0"/>
              </a:rPr>
              <a:t> has a built-in SIM card with an individual phone number, which allows family members/</a:t>
            </a:r>
            <a:r>
              <a:rPr lang="pl-PL" sz="2499" spc="49" dirty="0" err="1">
                <a:solidFill>
                  <a:srgbClr val="000000"/>
                </a:solidFill>
                <a:latin typeface="Times New Roman" panose="02020603050405020304" pitchFamily="18" charset="0"/>
                <a:cs typeface="Times New Roman" panose="02020603050405020304" pitchFamily="18" charset="0"/>
              </a:rPr>
              <a:t>caregivers</a:t>
            </a:r>
            <a:r>
              <a:rPr lang="en-US" sz="2499" spc="49" dirty="0">
                <a:solidFill>
                  <a:srgbClr val="000000"/>
                </a:solidFill>
                <a:latin typeface="Times New Roman" panose="02020603050405020304" pitchFamily="18" charset="0"/>
                <a:cs typeface="Times New Roman" panose="02020603050405020304" pitchFamily="18" charset="0"/>
              </a:rPr>
              <a:t> to contact</a:t>
            </a:r>
            <a:r>
              <a:rPr lang="pl-PL" sz="2499" spc="49" dirty="0">
                <a:solidFill>
                  <a:srgbClr val="000000"/>
                </a:solidFill>
                <a:latin typeface="Times New Roman" panose="02020603050405020304" pitchFamily="18" charset="0"/>
                <a:cs typeface="Times New Roman" panose="02020603050405020304" pitchFamily="18" charset="0"/>
              </a:rPr>
              <a:t> </a:t>
            </a:r>
            <a:r>
              <a:rPr lang="pl-PL" sz="2499" spc="49" dirty="0" err="1">
                <a:solidFill>
                  <a:srgbClr val="000000"/>
                </a:solidFill>
                <a:latin typeface="Times New Roman" panose="02020603050405020304" pitchFamily="18" charset="0"/>
                <a:cs typeface="Times New Roman" panose="02020603050405020304" pitchFamily="18" charset="0"/>
              </a:rPr>
              <a:t>quickly</a:t>
            </a:r>
            <a:r>
              <a:rPr lang="pl-PL" sz="2499" spc="49" dirty="0">
                <a:solidFill>
                  <a:srgbClr val="000000"/>
                </a:solidFill>
                <a:latin typeface="Times New Roman" panose="02020603050405020304" pitchFamily="18" charset="0"/>
                <a:cs typeface="Times New Roman" panose="02020603050405020304" pitchFamily="18" charset="0"/>
              </a:rPr>
              <a:t> with</a:t>
            </a:r>
            <a:r>
              <a:rPr lang="en-US" sz="2499" spc="49" dirty="0">
                <a:solidFill>
                  <a:srgbClr val="000000"/>
                </a:solidFill>
                <a:latin typeface="Times New Roman" panose="02020603050405020304" pitchFamily="18" charset="0"/>
                <a:cs typeface="Times New Roman" panose="02020603050405020304" pitchFamily="18" charset="0"/>
              </a:rPr>
              <a:t> the user by </a:t>
            </a:r>
            <a:r>
              <a:rPr lang="pl-PL" sz="2499" spc="49" dirty="0">
                <a:solidFill>
                  <a:srgbClr val="000000"/>
                </a:solidFill>
                <a:latin typeface="Times New Roman" panose="02020603050405020304" pitchFamily="18" charset="0"/>
                <a:cs typeface="Times New Roman" panose="02020603050405020304" pitchFamily="18" charset="0"/>
              </a:rPr>
              <a:t>the </a:t>
            </a:r>
            <a:r>
              <a:rPr lang="pl-PL" sz="2499" spc="49" dirty="0" err="1">
                <a:solidFill>
                  <a:srgbClr val="000000"/>
                </a:solidFill>
                <a:latin typeface="Times New Roman" panose="02020603050405020304" pitchFamily="18" charset="0"/>
                <a:cs typeface="Times New Roman" panose="02020603050405020304" pitchFamily="18" charset="0"/>
              </a:rPr>
              <a:t>wristband</a:t>
            </a:r>
            <a:r>
              <a:rPr lang="pl-PL" sz="2499" spc="49" dirty="0">
                <a:solidFill>
                  <a:srgbClr val="000000"/>
                </a:solidFill>
                <a:latin typeface="Times New Roman" panose="02020603050405020304" pitchFamily="18" charset="0"/>
                <a:cs typeface="Times New Roman" panose="02020603050405020304" pitchFamily="18" charset="0"/>
              </a:rPr>
              <a:t> </a:t>
            </a:r>
            <a:r>
              <a:rPr lang="pl-PL" sz="2499" spc="49" dirty="0" err="1">
                <a:solidFill>
                  <a:srgbClr val="000000"/>
                </a:solidFill>
                <a:latin typeface="Times New Roman" panose="02020603050405020304" pitchFamily="18" charset="0"/>
                <a:cs typeface="Times New Roman" panose="02020603050405020304" pitchFamily="18" charset="0"/>
              </a:rPr>
              <a:t>phone</a:t>
            </a:r>
            <a:r>
              <a:rPr lang="pl-PL" sz="2499" spc="49" dirty="0">
                <a:solidFill>
                  <a:srgbClr val="000000"/>
                </a:solidFill>
                <a:latin typeface="Times New Roman" panose="02020603050405020304" pitchFamily="18" charset="0"/>
                <a:cs typeface="Times New Roman" panose="02020603050405020304" pitchFamily="18" charset="0"/>
              </a:rPr>
              <a:t> </a:t>
            </a:r>
            <a:r>
              <a:rPr lang="pl-PL" sz="2499" spc="49" dirty="0" err="1">
                <a:solidFill>
                  <a:srgbClr val="000000"/>
                </a:solidFill>
                <a:latin typeface="Times New Roman" panose="02020603050405020304" pitchFamily="18" charset="0"/>
                <a:cs typeface="Times New Roman" panose="02020603050405020304" pitchFamily="18" charset="0"/>
              </a:rPr>
              <a:t>number</a:t>
            </a:r>
            <a:r>
              <a:rPr lang="en-US" sz="2499" spc="49" dirty="0">
                <a:solidFill>
                  <a:srgbClr val="000000"/>
                </a:solidFill>
                <a:latin typeface="Times New Roman" panose="02020603050405020304" pitchFamily="18" charset="0"/>
                <a:cs typeface="Times New Roman" panose="02020603050405020304" pitchFamily="18" charset="0"/>
              </a:rPr>
              <a:t>.</a:t>
            </a:r>
          </a:p>
        </p:txBody>
      </p:sp>
      <p:pic>
        <p:nvPicPr>
          <p:cNvPr id="15" name="Obraz 14">
            <a:extLst>
              <a:ext uri="{FF2B5EF4-FFF2-40B4-BE49-F238E27FC236}">
                <a16:creationId xmlns:a16="http://schemas.microsoft.com/office/drawing/2014/main" id="{764EB534-9B77-8271-4376-A05313205778}"/>
              </a:ext>
            </a:extLst>
          </p:cNvPr>
          <p:cNvPicPr>
            <a:picLocks noChangeAspect="1"/>
          </p:cNvPicPr>
          <p:nvPr/>
        </p:nvPicPr>
        <p:blipFill>
          <a:blip r:embed="rId6"/>
          <a:stretch>
            <a:fillRect/>
          </a:stretch>
        </p:blipFill>
        <p:spPr>
          <a:xfrm>
            <a:off x="3962300" y="8365809"/>
            <a:ext cx="1752148" cy="15372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358621" y="-335158"/>
            <a:ext cx="4129333" cy="10957317"/>
          </a:xfrm>
          <a:prstGeom prst="rect">
            <a:avLst/>
          </a:prstGeom>
          <a:solidFill>
            <a:srgbClr val="BEA8A7">
              <a:alpha val="19608"/>
            </a:srgbClr>
          </a:solidFill>
        </p:spPr>
      </p:sp>
      <p:sp>
        <p:nvSpPr>
          <p:cNvPr id="3" name="Freeform 3"/>
          <p:cNvSpPr/>
          <p:nvPr/>
        </p:nvSpPr>
        <p:spPr>
          <a:xfrm>
            <a:off x="4829997" y="1028700"/>
            <a:ext cx="12429303" cy="7764900"/>
          </a:xfrm>
          <a:custGeom>
            <a:avLst/>
            <a:gdLst/>
            <a:ahLst/>
            <a:cxnLst/>
            <a:rect l="l" t="t" r="r" b="b"/>
            <a:pathLst>
              <a:path w="12429303" h="7764900">
                <a:moveTo>
                  <a:pt x="0" y="0"/>
                </a:moveTo>
                <a:lnTo>
                  <a:pt x="12429303" y="0"/>
                </a:lnTo>
                <a:lnTo>
                  <a:pt x="12429303" y="7764900"/>
                </a:lnTo>
                <a:lnTo>
                  <a:pt x="0" y="7764900"/>
                </a:lnTo>
                <a:lnTo>
                  <a:pt x="0" y="0"/>
                </a:lnTo>
                <a:close/>
              </a:path>
            </a:pathLst>
          </a:custGeom>
          <a:blipFill>
            <a:blip r:embed="rId2"/>
            <a:stretch>
              <a:fillRect/>
            </a:stretch>
          </a:blipFill>
        </p:spPr>
      </p:sp>
      <p:sp>
        <p:nvSpPr>
          <p:cNvPr id="4" name="Freeform 4"/>
          <p:cNvSpPr/>
          <p:nvPr/>
        </p:nvSpPr>
        <p:spPr>
          <a:xfrm>
            <a:off x="5351377" y="8191815"/>
            <a:ext cx="10914679" cy="1066485"/>
          </a:xfrm>
          <a:custGeom>
            <a:avLst/>
            <a:gdLst/>
            <a:ahLst/>
            <a:cxnLst/>
            <a:rect l="l" t="t" r="r" b="b"/>
            <a:pathLst>
              <a:path w="10914679" h="1066485">
                <a:moveTo>
                  <a:pt x="0" y="0"/>
                </a:moveTo>
                <a:lnTo>
                  <a:pt x="10914679" y="0"/>
                </a:lnTo>
                <a:lnTo>
                  <a:pt x="10914679" y="1066485"/>
                </a:lnTo>
                <a:lnTo>
                  <a:pt x="0" y="1066485"/>
                </a:lnTo>
                <a:lnTo>
                  <a:pt x="0" y="0"/>
                </a:lnTo>
                <a:close/>
              </a:path>
            </a:pathLst>
          </a:custGeom>
          <a:blipFill>
            <a:blip r:embed="rId3"/>
            <a:stretch>
              <a:fillRect l="-8423" r="-7850" b="-17948"/>
            </a:stretch>
          </a:blipFill>
        </p:spPr>
      </p:sp>
      <p:sp>
        <p:nvSpPr>
          <p:cNvPr id="5" name="TextBox 5"/>
          <p:cNvSpPr txBox="1"/>
          <p:nvPr/>
        </p:nvSpPr>
        <p:spPr>
          <a:xfrm rot="19205085">
            <a:off x="2414368" y="4347857"/>
            <a:ext cx="8353425" cy="800100"/>
          </a:xfrm>
          <a:prstGeom prst="rect">
            <a:avLst/>
          </a:prstGeom>
        </p:spPr>
        <p:txBody>
          <a:bodyPr lIns="0" tIns="0" rIns="0" bIns="0" rtlCol="0" anchor="t">
            <a:spAutoFit/>
          </a:bodyPr>
          <a:lstStyle/>
          <a:p>
            <a:pPr algn="ctr">
              <a:lnSpc>
                <a:spcPts val="3000"/>
              </a:lnSpc>
              <a:spcBef>
                <a:spcPct val="0"/>
              </a:spcBef>
            </a:pPr>
            <a:r>
              <a:rPr lang="pl-PL" sz="3200" spc="60" dirty="0">
                <a:solidFill>
                  <a:srgbClr val="000000"/>
                </a:solidFill>
                <a:latin typeface="Times New Roman" panose="02020603050405020304" pitchFamily="18" charset="0"/>
                <a:cs typeface="Times New Roman" panose="02020603050405020304" pitchFamily="18" charset="0"/>
              </a:rPr>
              <a:t>”</a:t>
            </a:r>
            <a:r>
              <a:rPr lang="pl-PL" sz="3200" spc="60" dirty="0" err="1">
                <a:solidFill>
                  <a:srgbClr val="000000"/>
                </a:solidFill>
                <a:latin typeface="Times New Roman" panose="02020603050405020304" pitchFamily="18" charset="0"/>
                <a:cs typeface="Times New Roman" panose="02020603050405020304" pitchFamily="18" charset="0"/>
              </a:rPr>
              <a:t>Serene</a:t>
            </a:r>
            <a:r>
              <a:rPr lang="pl-PL" sz="3200" spc="60" dirty="0">
                <a:solidFill>
                  <a:srgbClr val="000000"/>
                </a:solidFill>
                <a:latin typeface="Times New Roman" panose="02020603050405020304" pitchFamily="18" charset="0"/>
                <a:cs typeface="Times New Roman" panose="02020603050405020304" pitchFamily="18" charset="0"/>
              </a:rPr>
              <a:t> </a:t>
            </a:r>
            <a:r>
              <a:rPr lang="pl-PL" sz="3200" spc="60" dirty="0" err="1">
                <a:solidFill>
                  <a:srgbClr val="000000"/>
                </a:solidFill>
                <a:latin typeface="Times New Roman" panose="02020603050405020304" pitchFamily="18" charset="0"/>
                <a:cs typeface="Times New Roman" panose="02020603050405020304" pitchFamily="18" charset="0"/>
              </a:rPr>
              <a:t>Autumn</a:t>
            </a:r>
            <a:r>
              <a:rPr lang="pl-PL" sz="3200" spc="60" dirty="0">
                <a:solidFill>
                  <a:srgbClr val="000000"/>
                </a:solidFill>
                <a:latin typeface="Times New Roman" panose="02020603050405020304" pitchFamily="18" charset="0"/>
                <a:cs typeface="Times New Roman" panose="02020603050405020304" pitchFamily="18" charset="0"/>
              </a:rPr>
              <a:t> of Life</a:t>
            </a:r>
            <a:endParaRPr lang="en-US" sz="3200" spc="60" dirty="0">
              <a:solidFill>
                <a:srgbClr val="000000"/>
              </a:solidFill>
              <a:latin typeface="Times New Roman" panose="02020603050405020304" pitchFamily="18" charset="0"/>
              <a:cs typeface="Times New Roman" panose="02020603050405020304" pitchFamily="18" charset="0"/>
            </a:endParaRPr>
          </a:p>
          <a:p>
            <a:pPr algn="ctr">
              <a:lnSpc>
                <a:spcPts val="3000"/>
              </a:lnSpc>
              <a:spcBef>
                <a:spcPct val="0"/>
              </a:spcBef>
            </a:pPr>
            <a:r>
              <a:rPr lang="en-US" sz="3200" spc="60" dirty="0">
                <a:solidFill>
                  <a:srgbClr val="000000"/>
                </a:solidFill>
                <a:latin typeface="Times New Roman" panose="02020603050405020304" pitchFamily="18" charset="0"/>
                <a:cs typeface="Times New Roman" panose="02020603050405020304" pitchFamily="18" charset="0"/>
              </a:rPr>
              <a:t>in K</a:t>
            </a:r>
            <a:r>
              <a:rPr lang="pl-PL" sz="3200" spc="60" dirty="0" err="1">
                <a:solidFill>
                  <a:srgbClr val="000000"/>
                </a:solidFill>
                <a:latin typeface="Times New Roman" panose="02020603050405020304" pitchFamily="18" charset="0"/>
                <a:cs typeface="Times New Roman" panose="02020603050405020304" pitchFamily="18" charset="0"/>
              </a:rPr>
              <a:t>uyavia</a:t>
            </a:r>
            <a:r>
              <a:rPr lang="en-US" sz="3200" spc="60" dirty="0">
                <a:solidFill>
                  <a:srgbClr val="000000"/>
                </a:solidFill>
                <a:latin typeface="Times New Roman" panose="02020603050405020304" pitchFamily="18" charset="0"/>
                <a:cs typeface="Times New Roman" panose="02020603050405020304" pitchFamily="18" charset="0"/>
              </a:rPr>
              <a:t> and Pomerania</a:t>
            </a:r>
            <a:r>
              <a:rPr lang="pl-PL" sz="3200" spc="60" dirty="0">
                <a:solidFill>
                  <a:srgbClr val="000000"/>
                </a:solidFill>
                <a:latin typeface="Times New Roman" panose="02020603050405020304" pitchFamily="18" charset="0"/>
                <a:cs typeface="Times New Roman" panose="02020603050405020304" pitchFamily="18" charset="0"/>
              </a:rPr>
              <a:t>”</a:t>
            </a:r>
            <a:endParaRPr lang="en-US" sz="3200" spc="60" dirty="0">
              <a:solidFill>
                <a:srgbClr val="000000"/>
              </a:solidFill>
              <a:latin typeface="Times New Roman" panose="02020603050405020304" pitchFamily="18" charset="0"/>
              <a:cs typeface="Times New Roman" panose="02020603050405020304" pitchFamily="18" charset="0"/>
            </a:endParaRPr>
          </a:p>
        </p:txBody>
      </p:sp>
      <p:sp>
        <p:nvSpPr>
          <p:cNvPr id="6" name="TextBox 6"/>
          <p:cNvSpPr txBox="1"/>
          <p:nvPr/>
        </p:nvSpPr>
        <p:spPr>
          <a:xfrm rot="20577702">
            <a:off x="9068034" y="2078455"/>
            <a:ext cx="6147435" cy="384721"/>
          </a:xfrm>
          <a:prstGeom prst="rect">
            <a:avLst/>
          </a:prstGeom>
        </p:spPr>
        <p:txBody>
          <a:bodyPr lIns="0" tIns="0" rIns="0" bIns="0" rtlCol="0" anchor="t">
            <a:spAutoFit/>
          </a:bodyPr>
          <a:lstStyle/>
          <a:p>
            <a:pPr algn="ctr">
              <a:lnSpc>
                <a:spcPts val="3000"/>
              </a:lnSpc>
              <a:spcBef>
                <a:spcPct val="0"/>
              </a:spcBef>
            </a:pPr>
            <a:r>
              <a:rPr lang="pl-PL" sz="3200" spc="60" dirty="0" err="1">
                <a:solidFill>
                  <a:srgbClr val="000000"/>
                </a:solidFill>
                <a:latin typeface="Times New Roman" panose="02020603050405020304" pitchFamily="18" charset="0"/>
                <a:cs typeface="Times New Roman" panose="02020603050405020304" pitchFamily="18" charset="0"/>
              </a:rPr>
              <a:t>Kuyavian-Pomeranian</a:t>
            </a:r>
            <a:r>
              <a:rPr lang="pl-PL" sz="3200" spc="60" dirty="0">
                <a:solidFill>
                  <a:srgbClr val="000000"/>
                </a:solidFill>
                <a:latin typeface="Times New Roman" panose="02020603050405020304" pitchFamily="18" charset="0"/>
                <a:cs typeface="Times New Roman" panose="02020603050405020304" pitchFamily="18" charset="0"/>
              </a:rPr>
              <a:t> </a:t>
            </a:r>
            <a:r>
              <a:rPr lang="pl-PL" sz="3200" spc="60" dirty="0" err="1">
                <a:solidFill>
                  <a:srgbClr val="000000"/>
                </a:solidFill>
                <a:latin typeface="Times New Roman" panose="02020603050405020304" pitchFamily="18" charset="0"/>
                <a:cs typeface="Times New Roman" panose="02020603050405020304" pitchFamily="18" charset="0"/>
              </a:rPr>
              <a:t>Telecare</a:t>
            </a:r>
            <a:endParaRPr lang="en-US" sz="3200" spc="60" dirty="0">
              <a:solidFill>
                <a:srgbClr val="000000"/>
              </a:solidFill>
              <a:latin typeface="Times New Roman" panose="02020603050405020304" pitchFamily="18" charset="0"/>
              <a:cs typeface="Times New Roman" panose="02020603050405020304" pitchFamily="18" charset="0"/>
            </a:endParaRPr>
          </a:p>
        </p:txBody>
      </p:sp>
      <p:sp>
        <p:nvSpPr>
          <p:cNvPr id="7" name="TextBox 5">
            <a:extLst>
              <a:ext uri="{FF2B5EF4-FFF2-40B4-BE49-F238E27FC236}">
                <a16:creationId xmlns:a16="http://schemas.microsoft.com/office/drawing/2014/main" id="{A8B5AF3E-9CAE-0158-3022-397F93E7360A}"/>
              </a:ext>
            </a:extLst>
          </p:cNvPr>
          <p:cNvSpPr txBox="1"/>
          <p:nvPr/>
        </p:nvSpPr>
        <p:spPr>
          <a:xfrm>
            <a:off x="301901" y="4887019"/>
            <a:ext cx="2808287" cy="512961"/>
          </a:xfrm>
          <a:prstGeom prst="rect">
            <a:avLst/>
          </a:prstGeom>
        </p:spPr>
        <p:txBody>
          <a:bodyPr lIns="0" tIns="0" rIns="0" bIns="0" rtlCol="0" anchor="t">
            <a:spAutoFit/>
          </a:bodyPr>
          <a:lstStyle/>
          <a:p>
            <a:pPr algn="ctr">
              <a:lnSpc>
                <a:spcPts val="3999"/>
              </a:lnSpc>
              <a:spcBef>
                <a:spcPct val="0"/>
              </a:spcBef>
            </a:pPr>
            <a:r>
              <a:rPr lang="en-US" sz="3999" spc="79" dirty="0">
                <a:solidFill>
                  <a:srgbClr val="000000"/>
                </a:solidFill>
                <a:latin typeface="Times New Roman" panose="02020603050405020304" pitchFamily="18" charset="0"/>
                <a:cs typeface="Times New Roman" panose="02020603050405020304" pitchFamily="18" charset="0"/>
              </a:rPr>
              <a:t>TELECARE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358621" y="-335158"/>
            <a:ext cx="4129333" cy="10957317"/>
          </a:xfrm>
          <a:prstGeom prst="rect">
            <a:avLst/>
          </a:prstGeom>
          <a:solidFill>
            <a:srgbClr val="BEA8A7">
              <a:alpha val="19608"/>
            </a:srgbClr>
          </a:solidFill>
        </p:spPr>
      </p:sp>
      <p:sp>
        <p:nvSpPr>
          <p:cNvPr id="3" name="Freeform 3"/>
          <p:cNvSpPr/>
          <p:nvPr/>
        </p:nvSpPr>
        <p:spPr>
          <a:xfrm>
            <a:off x="252674" y="1341346"/>
            <a:ext cx="1552051" cy="7604308"/>
          </a:xfrm>
          <a:custGeom>
            <a:avLst/>
            <a:gdLst/>
            <a:ahLst/>
            <a:cxnLst/>
            <a:rect l="l" t="t" r="r" b="b"/>
            <a:pathLst>
              <a:path w="1552051" h="7604308">
                <a:moveTo>
                  <a:pt x="0" y="0"/>
                </a:moveTo>
                <a:lnTo>
                  <a:pt x="1552052" y="0"/>
                </a:lnTo>
                <a:lnTo>
                  <a:pt x="1552052" y="7604308"/>
                </a:lnTo>
                <a:lnTo>
                  <a:pt x="0" y="7604308"/>
                </a:lnTo>
                <a:lnTo>
                  <a:pt x="0" y="0"/>
                </a:lnTo>
                <a:close/>
              </a:path>
            </a:pathLst>
          </a:custGeom>
          <a:blipFill>
            <a:blip r:embed="rId2"/>
            <a:stretch>
              <a:fillRect/>
            </a:stretch>
          </a:blipFill>
        </p:spPr>
      </p:sp>
      <p:sp>
        <p:nvSpPr>
          <p:cNvPr id="4" name="Freeform 4"/>
          <p:cNvSpPr/>
          <p:nvPr/>
        </p:nvSpPr>
        <p:spPr>
          <a:xfrm>
            <a:off x="1804726" y="1341346"/>
            <a:ext cx="1561002" cy="7604308"/>
          </a:xfrm>
          <a:custGeom>
            <a:avLst/>
            <a:gdLst/>
            <a:ahLst/>
            <a:cxnLst/>
            <a:rect l="l" t="t" r="r" b="b"/>
            <a:pathLst>
              <a:path w="1561002" h="7604308">
                <a:moveTo>
                  <a:pt x="0" y="0"/>
                </a:moveTo>
                <a:lnTo>
                  <a:pt x="1561001" y="0"/>
                </a:lnTo>
                <a:lnTo>
                  <a:pt x="1561001" y="7604308"/>
                </a:lnTo>
                <a:lnTo>
                  <a:pt x="0" y="7604308"/>
                </a:lnTo>
                <a:lnTo>
                  <a:pt x="0" y="0"/>
                </a:lnTo>
                <a:close/>
              </a:path>
            </a:pathLst>
          </a:custGeom>
          <a:blipFill>
            <a:blip r:embed="rId3"/>
            <a:stretch>
              <a:fillRect/>
            </a:stretch>
          </a:blipFill>
        </p:spPr>
      </p:sp>
      <p:sp>
        <p:nvSpPr>
          <p:cNvPr id="5" name="Freeform 5"/>
          <p:cNvSpPr>
            <a:spLocks noChangeAspect="1"/>
          </p:cNvSpPr>
          <p:nvPr/>
        </p:nvSpPr>
        <p:spPr>
          <a:xfrm>
            <a:off x="5333299" y="12655"/>
            <a:ext cx="10800000" cy="1392787"/>
          </a:xfrm>
          <a:custGeom>
            <a:avLst/>
            <a:gdLst/>
            <a:ahLst/>
            <a:cxnLst/>
            <a:rect l="l" t="t" r="r" b="b"/>
            <a:pathLst>
              <a:path w="13446835" h="1734127">
                <a:moveTo>
                  <a:pt x="0" y="0"/>
                </a:moveTo>
                <a:lnTo>
                  <a:pt x="13446836" y="0"/>
                </a:lnTo>
                <a:lnTo>
                  <a:pt x="13446836" y="1734128"/>
                </a:lnTo>
                <a:lnTo>
                  <a:pt x="0" y="1734128"/>
                </a:lnTo>
                <a:lnTo>
                  <a:pt x="0" y="0"/>
                </a:lnTo>
                <a:close/>
              </a:path>
            </a:pathLst>
          </a:custGeom>
          <a:blipFill>
            <a:blip r:embed="rId4"/>
            <a:stretch>
              <a:fillRect/>
            </a:stretch>
          </a:blipFill>
        </p:spPr>
        <p:txBody>
          <a:bodyPr/>
          <a:lstStyle/>
          <a:p>
            <a:endParaRPr lang="pl-PL" dirty="0"/>
          </a:p>
        </p:txBody>
      </p:sp>
      <p:sp>
        <p:nvSpPr>
          <p:cNvPr id="6" name="Freeform 6"/>
          <p:cNvSpPr>
            <a:spLocks noChangeAspect="1"/>
          </p:cNvSpPr>
          <p:nvPr/>
        </p:nvSpPr>
        <p:spPr>
          <a:xfrm>
            <a:off x="4822281" y="8945654"/>
            <a:ext cx="10800000" cy="1106615"/>
          </a:xfrm>
          <a:custGeom>
            <a:avLst/>
            <a:gdLst/>
            <a:ahLst/>
            <a:cxnLst/>
            <a:rect l="l" t="t" r="r" b="b"/>
            <a:pathLst>
              <a:path w="13446835" h="1377821">
                <a:moveTo>
                  <a:pt x="0" y="0"/>
                </a:moveTo>
                <a:lnTo>
                  <a:pt x="13446836" y="0"/>
                </a:lnTo>
                <a:lnTo>
                  <a:pt x="13446836" y="1377822"/>
                </a:lnTo>
                <a:lnTo>
                  <a:pt x="0" y="1377822"/>
                </a:lnTo>
                <a:lnTo>
                  <a:pt x="0" y="0"/>
                </a:lnTo>
                <a:close/>
              </a:path>
            </a:pathLst>
          </a:custGeom>
          <a:blipFill>
            <a:blip r:embed="rId5"/>
            <a:stretch>
              <a:fillRect/>
            </a:stretch>
          </a:blipFill>
        </p:spPr>
      </p:sp>
      <p:sp>
        <p:nvSpPr>
          <p:cNvPr id="8" name="TextBox 8"/>
          <p:cNvSpPr txBox="1"/>
          <p:nvPr/>
        </p:nvSpPr>
        <p:spPr>
          <a:xfrm>
            <a:off x="4207298" y="2262045"/>
            <a:ext cx="13052001" cy="1292662"/>
          </a:xfrm>
          <a:prstGeom prst="rect">
            <a:avLst/>
          </a:prstGeom>
        </p:spPr>
        <p:txBody>
          <a:bodyPr lIns="0" tIns="0" rIns="0" bIns="0" rtlCol="0" anchor="t">
            <a:spAutoFit/>
          </a:bodyPr>
          <a:lstStyle/>
          <a:p>
            <a:pPr marL="0" marR="0" lvl="0" indent="0" defTabSz="914400" rtl="0" eaLnBrk="0" fontAlgn="base" latinLnBrk="0" hangingPunct="0">
              <a:lnSpc>
                <a:spcPct val="100000"/>
              </a:lnSpc>
              <a:spcBef>
                <a:spcPct val="0"/>
              </a:spcBef>
              <a:spcAft>
                <a:spcPct val="0"/>
              </a:spcAft>
              <a:buClrTx/>
              <a:buSzTx/>
              <a:buFontTx/>
              <a:buNone/>
              <a:tabLst/>
            </a:pPr>
            <a:r>
              <a:rPr lang="pl-PL" sz="2499" spc="49" dirty="0">
                <a:solidFill>
                  <a:srgbClr val="000000"/>
                </a:solidFill>
                <a:latin typeface="Woodland Bold"/>
              </a:rPr>
              <a:t> </a:t>
            </a:r>
            <a:r>
              <a:rPr kumimoji="0" lang="pl-PL" altLang="pl-PL"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The "</a:t>
            </a:r>
            <a:r>
              <a:rPr kumimoji="0" lang="pl-PL" altLang="pl-PL"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Kuyavian-Pomeranian</a:t>
            </a:r>
            <a:r>
              <a:rPr kumimoji="0" lang="pl-PL" altLang="pl-PL"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pl-PL" altLang="pl-PL"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Telecare</a:t>
            </a:r>
            <a:r>
              <a:rPr kumimoji="0" lang="pl-PL" altLang="pl-PL"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pl-PL" altLang="pl-PL"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project</a:t>
            </a:r>
            <a:r>
              <a:rPr kumimoji="0" lang="pl-PL" altLang="pl-PL"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pl-PL" altLang="pl-PL"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is</a:t>
            </a:r>
            <a:r>
              <a:rPr kumimoji="0" lang="pl-PL" altLang="pl-PL"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 </a:t>
            </a:r>
            <a:r>
              <a:rPr kumimoji="0" lang="pl-PL" altLang="pl-PL"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partnership</a:t>
            </a:r>
            <a:r>
              <a:rPr kumimoji="0" lang="pl-PL" altLang="pl-PL"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pl-PL" altLang="pl-PL"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between</a:t>
            </a:r>
            <a:r>
              <a:rPr kumimoji="0" lang="pl-PL" altLang="pl-PL"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the </a:t>
            </a:r>
            <a:r>
              <a:rPr kumimoji="0" lang="pl-PL" altLang="pl-PL"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Kuyavian-Pomeranian</a:t>
            </a:r>
            <a:r>
              <a:rPr kumimoji="0" lang="pl-PL" altLang="pl-PL"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pl-PL" altLang="pl-PL"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Voivodeship</a:t>
            </a:r>
            <a:r>
              <a:rPr kumimoji="0" lang="pl-PL" altLang="pl-PL"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the </a:t>
            </a:r>
            <a:r>
              <a:rPr kumimoji="0" lang="pl-PL" altLang="pl-PL"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Kuyavian-Pomeranian</a:t>
            </a:r>
            <a:r>
              <a:rPr kumimoji="0" lang="pl-PL" altLang="pl-PL"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Digital </a:t>
            </a:r>
            <a:r>
              <a:rPr kumimoji="0" lang="pl-PL" altLang="pl-PL"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Competence</a:t>
            </a:r>
            <a:r>
              <a:rPr kumimoji="0" lang="pl-PL" altLang="pl-PL"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Center - Conectio and 87 </a:t>
            </a:r>
            <a:r>
              <a:rPr kumimoji="0" lang="pl-PL" altLang="pl-PL"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communes</a:t>
            </a:r>
            <a:r>
              <a:rPr kumimoji="0" lang="pl-PL" altLang="pl-PL"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of the </a:t>
            </a:r>
            <a:r>
              <a:rPr kumimoji="0" lang="pl-PL" altLang="pl-PL"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Kuyavian-Pomeranian</a:t>
            </a:r>
            <a:r>
              <a:rPr kumimoji="0" lang="pl-PL" altLang="pl-PL"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pl-PL" altLang="pl-PL"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Voivodeship</a:t>
            </a:r>
            <a:r>
              <a:rPr kumimoji="0" lang="pl-PL" altLang="pl-PL"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endParaRPr lang="en-US" sz="2499" spc="49" dirty="0">
              <a:solidFill>
                <a:srgbClr val="000000"/>
              </a:solidFill>
              <a:latin typeface="Times New Roman" panose="02020603050405020304" pitchFamily="18" charset="0"/>
              <a:cs typeface="Times New Roman" panose="02020603050405020304" pitchFamily="18" charset="0"/>
            </a:endParaRPr>
          </a:p>
        </p:txBody>
      </p:sp>
      <p:sp>
        <p:nvSpPr>
          <p:cNvPr id="9" name="TextBox 9"/>
          <p:cNvSpPr txBox="1"/>
          <p:nvPr/>
        </p:nvSpPr>
        <p:spPr>
          <a:xfrm>
            <a:off x="4207298" y="4411311"/>
            <a:ext cx="13052001" cy="4510530"/>
          </a:xfrm>
          <a:prstGeom prst="rect">
            <a:avLst/>
          </a:prstGeom>
        </p:spPr>
        <p:txBody>
          <a:bodyPr lIns="0" tIns="0" rIns="0" bIns="0" rtlCol="0" anchor="t">
            <a:spAutoFit/>
          </a:bodyPr>
          <a:lstStyle/>
          <a:p>
            <a:pPr marL="0" indent="0">
              <a:buNone/>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The aim of the project is to increase access to social services</a:t>
            </a:r>
            <a:r>
              <a:rPr lang="pl-PL" sz="28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provided in the local environment in the form of neighborhood help, care volunteering </a:t>
            </a:r>
            <a:r>
              <a:rPr lang="pl-PL" sz="2800" dirty="0">
                <a:effectLst/>
                <a:latin typeface="Times New Roman" panose="02020603050405020304" pitchFamily="18" charset="0"/>
                <a:ea typeface="Calibri" panose="020F0502020204030204" pitchFamily="34" charset="0"/>
                <a:cs typeface="Times New Roman" panose="02020603050405020304" pitchFamily="18" charset="0"/>
              </a:rPr>
              <a:t>and </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modern technologies such as telecare for </a:t>
            </a:r>
            <a:r>
              <a:rPr lang="pl-PL" sz="2800" dirty="0">
                <a:effectLst/>
                <a:latin typeface="Times New Roman" panose="02020603050405020304" pitchFamily="18" charset="0"/>
                <a:ea typeface="Calibri" panose="020F0502020204030204" pitchFamily="34" charset="0"/>
                <a:cs typeface="Times New Roman" panose="02020603050405020304" pitchFamily="18" charset="0"/>
              </a:rPr>
              <a:t>the </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3000 inhabitants of the </a:t>
            </a:r>
            <a:r>
              <a:rPr lang="pl-PL" sz="2800" dirty="0" err="1">
                <a:effectLst/>
                <a:latin typeface="Times New Roman" panose="02020603050405020304" pitchFamily="18" charset="0"/>
                <a:ea typeface="Calibri" panose="020F0502020204030204" pitchFamily="34" charset="0"/>
                <a:cs typeface="Times New Roman" panose="02020603050405020304" pitchFamily="18" charset="0"/>
              </a:rPr>
              <a:t>Kuyavian-Pomeranian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Voivodeship who need support in the daily functioning</a:t>
            </a:r>
            <a:r>
              <a:rPr lang="pl-PL" sz="28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pl-PL"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pl-PL" sz="40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r>
              <a:rPr lang="en-US" sz="2800" dirty="0">
                <a:latin typeface="Times New Roman" panose="02020603050405020304" pitchFamily="18" charset="0"/>
                <a:ea typeface="Calibri" panose="020F0502020204030204" pitchFamily="34" charset="0"/>
                <a:cs typeface="Times New Roman" panose="02020603050405020304" pitchFamily="18" charset="0"/>
              </a:rPr>
              <a:t>The project is being implemented</a:t>
            </a:r>
            <a:r>
              <a:rPr lang="pl-PL"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a:latin typeface="Times New Roman" panose="02020603050405020304" pitchFamily="18" charset="0"/>
                <a:ea typeface="Calibri" panose="020F0502020204030204" pitchFamily="34" charset="0"/>
                <a:cs typeface="Times New Roman" panose="02020603050405020304" pitchFamily="18" charset="0"/>
              </a:rPr>
              <a:t>from 2021 to 2023</a:t>
            </a:r>
            <a:r>
              <a:rPr lang="pl-PL" sz="2800" dirty="0">
                <a:latin typeface="Times New Roman" panose="02020603050405020304" pitchFamily="18" charset="0"/>
                <a:ea typeface="Calibri" panose="020F0502020204030204" pitchFamily="34" charset="0"/>
                <a:cs typeface="Times New Roman" panose="02020603050405020304" pitchFamily="18" charset="0"/>
              </a:rPr>
              <a:t> and </a:t>
            </a:r>
            <a:r>
              <a:rPr lang="en-US" sz="2800" dirty="0">
                <a:latin typeface="Times New Roman" panose="02020603050405020304" pitchFamily="18" charset="0"/>
                <a:ea typeface="Calibri" panose="020F0502020204030204" pitchFamily="34" charset="0"/>
                <a:cs typeface="Times New Roman" panose="02020603050405020304" pitchFamily="18" charset="0"/>
              </a:rPr>
              <a:t>is co-financed by European Funds, the overall budget of the project is over </a:t>
            </a:r>
            <a:r>
              <a:rPr lang="pl-PL" sz="2800" dirty="0">
                <a:latin typeface="Times New Roman" panose="02020603050405020304" pitchFamily="18" charset="0"/>
                <a:ea typeface="Calibri" panose="020F0502020204030204" pitchFamily="34" charset="0"/>
                <a:cs typeface="Times New Roman" panose="02020603050405020304" pitchFamily="18" charset="0"/>
              </a:rPr>
              <a:t>23</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milion</a:t>
            </a:r>
            <a:r>
              <a:rPr lang="pl-PL" sz="2800" dirty="0">
                <a:latin typeface="Times New Roman" panose="02020603050405020304" pitchFamily="18" charset="0"/>
                <a:ea typeface="Calibri" panose="020F0502020204030204" pitchFamily="34" charset="0"/>
                <a:cs typeface="Times New Roman" panose="02020603050405020304" pitchFamily="18" charset="0"/>
              </a:rPr>
              <a:t> </a:t>
            </a:r>
            <a:r>
              <a:rPr lang="pl-PL" sz="2800" dirty="0" err="1">
                <a:latin typeface="Times New Roman" panose="02020603050405020304" pitchFamily="18" charset="0"/>
                <a:ea typeface="Calibri" panose="020F0502020204030204" pitchFamily="34" charset="0"/>
                <a:cs typeface="Times New Roman" panose="02020603050405020304" pitchFamily="18" charset="0"/>
              </a:rPr>
              <a:t>zloties</a:t>
            </a:r>
            <a:r>
              <a:rPr lang="en-US" sz="2800" dirty="0">
                <a:latin typeface="Times New Roman" panose="02020603050405020304" pitchFamily="18" charset="0"/>
                <a:ea typeface="Calibri" panose="020F0502020204030204" pitchFamily="34" charset="0"/>
                <a:cs typeface="Times New Roman" panose="02020603050405020304" pitchFamily="18" charset="0"/>
              </a:rPr>
              <a:t>, of which </a:t>
            </a:r>
            <a:r>
              <a:rPr lang="pl-PL" sz="2800" dirty="0" err="1">
                <a:latin typeface="Times New Roman" panose="02020603050405020304" pitchFamily="18" charset="0"/>
                <a:ea typeface="Calibri" panose="020F0502020204030204" pitchFamily="34" charset="0"/>
                <a:cs typeface="Times New Roman" panose="02020603050405020304" pitchFamily="18" charset="0"/>
              </a:rPr>
              <a:t>over</a:t>
            </a:r>
            <a:r>
              <a:rPr lang="pl-PL" sz="2800" dirty="0">
                <a:latin typeface="Times New Roman" panose="02020603050405020304" pitchFamily="18" charset="0"/>
                <a:ea typeface="Calibri" panose="020F0502020204030204" pitchFamily="34" charset="0"/>
                <a:cs typeface="Times New Roman" panose="02020603050405020304" pitchFamily="18" charset="0"/>
              </a:rPr>
              <a:t> 19</a:t>
            </a:r>
            <a:r>
              <a:rPr lang="en-US" sz="2800" dirty="0">
                <a:latin typeface="Times New Roman" panose="02020603050405020304" pitchFamily="18" charset="0"/>
                <a:ea typeface="Calibri" panose="020F0502020204030204" pitchFamily="34" charset="0"/>
                <a:cs typeface="Times New Roman" panose="02020603050405020304" pitchFamily="18" charset="0"/>
              </a:rPr>
              <a:t> million</a:t>
            </a:r>
            <a:r>
              <a:rPr lang="pl-PL" sz="2800" dirty="0">
                <a:latin typeface="Times New Roman" panose="02020603050405020304" pitchFamily="18" charset="0"/>
                <a:ea typeface="Calibri" panose="020F0502020204030204" pitchFamily="34" charset="0"/>
                <a:cs typeface="Times New Roman" panose="02020603050405020304" pitchFamily="18" charset="0"/>
              </a:rPr>
              <a:t>s</a:t>
            </a:r>
            <a:r>
              <a:rPr lang="en-US" sz="2800" dirty="0">
                <a:latin typeface="Times New Roman" panose="02020603050405020304" pitchFamily="18" charset="0"/>
                <a:ea typeface="Calibri" panose="020F0502020204030204" pitchFamily="34" charset="0"/>
                <a:cs typeface="Times New Roman" panose="02020603050405020304" pitchFamily="18" charset="0"/>
              </a:rPr>
              <a:t> is co-financed by the European Union. </a:t>
            </a:r>
            <a:endParaRPr lang="pl-PL" sz="2800" dirty="0">
              <a:latin typeface="Times New Roman" panose="02020603050405020304" pitchFamily="18" charset="0"/>
              <a:ea typeface="Calibri" panose="020F0502020204030204" pitchFamily="34" charset="0"/>
              <a:cs typeface="Times New Roman" panose="02020603050405020304" pitchFamily="18" charset="0"/>
            </a:endParaRPr>
          </a:p>
          <a:p>
            <a:pPr>
              <a:lnSpc>
                <a:spcPts val="3474"/>
              </a:lnSpc>
            </a:pPr>
            <a:endParaRPr lang="en-US" sz="2499" spc="49" dirty="0">
              <a:solidFill>
                <a:srgbClr val="000000"/>
              </a:solidFill>
              <a:latin typeface="Woodland"/>
            </a:endParaRPr>
          </a:p>
          <a:p>
            <a:pPr>
              <a:lnSpc>
                <a:spcPts val="3474"/>
              </a:lnSpc>
            </a:pPr>
            <a:r>
              <a:rPr lang="en-US" sz="2499" spc="49" dirty="0">
                <a:solidFill>
                  <a:srgbClr val="000000"/>
                </a:solidFill>
                <a:latin typeface="Woodland"/>
              </a:rPr>
              <a:t>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358621" y="-335158"/>
            <a:ext cx="4129333" cy="10957317"/>
          </a:xfrm>
          <a:prstGeom prst="rect">
            <a:avLst/>
          </a:prstGeom>
          <a:solidFill>
            <a:srgbClr val="BEA8A7">
              <a:alpha val="19608"/>
            </a:srgbClr>
          </a:solidFill>
        </p:spPr>
      </p:sp>
      <p:sp>
        <p:nvSpPr>
          <p:cNvPr id="3" name="Freeform 3"/>
          <p:cNvSpPr/>
          <p:nvPr/>
        </p:nvSpPr>
        <p:spPr>
          <a:xfrm>
            <a:off x="5271468" y="1149836"/>
            <a:ext cx="11987832" cy="7987329"/>
          </a:xfrm>
          <a:custGeom>
            <a:avLst/>
            <a:gdLst/>
            <a:ahLst/>
            <a:cxnLst/>
            <a:rect l="l" t="t" r="r" b="b"/>
            <a:pathLst>
              <a:path w="11987832" h="7987329">
                <a:moveTo>
                  <a:pt x="0" y="0"/>
                </a:moveTo>
                <a:lnTo>
                  <a:pt x="11987832" y="0"/>
                </a:lnTo>
                <a:lnTo>
                  <a:pt x="11987832" y="7987328"/>
                </a:lnTo>
                <a:lnTo>
                  <a:pt x="0" y="7987328"/>
                </a:lnTo>
                <a:lnTo>
                  <a:pt x="0" y="0"/>
                </a:lnTo>
                <a:close/>
              </a:path>
            </a:pathLst>
          </a:custGeom>
          <a:blipFill>
            <a:blip r:embed="rId2"/>
            <a:stretch>
              <a:fillRect/>
            </a:stretch>
          </a:blipFill>
        </p:spPr>
      </p:sp>
      <p:sp>
        <p:nvSpPr>
          <p:cNvPr id="4" name="TextBox 4"/>
          <p:cNvSpPr txBox="1"/>
          <p:nvPr/>
        </p:nvSpPr>
        <p:spPr>
          <a:xfrm>
            <a:off x="0" y="3946057"/>
            <a:ext cx="3770712" cy="2394886"/>
          </a:xfrm>
          <a:prstGeom prst="rect">
            <a:avLst/>
          </a:prstGeom>
        </p:spPr>
        <p:txBody>
          <a:bodyPr lIns="0" tIns="0" rIns="0" bIns="0" rtlCol="0" anchor="t">
            <a:spAutoFit/>
          </a:bodyPr>
          <a:lstStyle/>
          <a:p>
            <a:pPr algn="ctr">
              <a:lnSpc>
                <a:spcPts val="4725"/>
              </a:lnSpc>
            </a:pPr>
            <a:r>
              <a:rPr lang="en-US" sz="3500" spc="70" dirty="0">
                <a:solidFill>
                  <a:srgbClr val="000000"/>
                </a:solidFill>
                <a:latin typeface="Times New Roman" panose="02020603050405020304" pitchFamily="18" charset="0"/>
                <a:cs typeface="Times New Roman" panose="02020603050405020304" pitchFamily="18" charset="0"/>
              </a:rPr>
              <a:t>KUYAVIAN-POMERANIAN TELECARE</a:t>
            </a:r>
            <a:r>
              <a:rPr lang="pl-PL" sz="3500" spc="70" dirty="0">
                <a:solidFill>
                  <a:srgbClr val="000000"/>
                </a:solidFill>
                <a:latin typeface="Times New Roman" panose="02020603050405020304" pitchFamily="18" charset="0"/>
                <a:cs typeface="Times New Roman" panose="02020603050405020304" pitchFamily="18" charset="0"/>
              </a:rPr>
              <a:t> </a:t>
            </a:r>
          </a:p>
          <a:p>
            <a:pPr algn="ctr">
              <a:lnSpc>
                <a:spcPts val="4725"/>
              </a:lnSpc>
            </a:pPr>
            <a:r>
              <a:rPr lang="pl-PL" sz="3500" spc="70" dirty="0">
                <a:solidFill>
                  <a:srgbClr val="000000"/>
                </a:solidFill>
                <a:latin typeface="Times New Roman" panose="02020603050405020304" pitchFamily="18" charset="0"/>
                <a:cs typeface="Times New Roman" panose="02020603050405020304" pitchFamily="18" charset="0"/>
              </a:rPr>
              <a:t>CALL-CENTER</a:t>
            </a:r>
            <a:endParaRPr lang="en-US" sz="3500" spc="70"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56F6887-8E7F-E649-9141-82A3C283C130}"/>
              </a:ext>
            </a:extLst>
          </p:cNvPr>
          <p:cNvSpPr/>
          <p:nvPr/>
        </p:nvSpPr>
        <p:spPr>
          <a:xfrm>
            <a:off x="974037" y="1498345"/>
            <a:ext cx="10943355" cy="8309967"/>
          </a:xfrm>
          <a:prstGeom prst="rect">
            <a:avLst/>
          </a:prstGeom>
        </p:spPr>
        <p:txBody>
          <a:bodyPr wrap="square">
            <a:spAutoFit/>
          </a:bodyPr>
          <a:lstStyle/>
          <a:p>
            <a:r>
              <a:rPr lang="pl-PL" sz="4200" b="1" dirty="0">
                <a:solidFill>
                  <a:srgbClr val="E31D44"/>
                </a:solidFill>
                <a:latin typeface="Open Sans" panose="020B0606030504020204" pitchFamily="34" charset="0"/>
                <a:ea typeface="Open Sans" panose="020B0606030504020204" pitchFamily="34" charset="0"/>
                <a:cs typeface="Open Sans" panose="020B0606030504020204" pitchFamily="34" charset="0"/>
              </a:rPr>
              <a:t>CARES</a:t>
            </a:r>
          </a:p>
          <a:p>
            <a:endParaRPr lang="pl-PL" sz="3000" b="1" dirty="0">
              <a:solidFill>
                <a:srgbClr val="E31D44"/>
              </a:solidFill>
              <a:latin typeface="Open Sans" panose="020B0606030504020204" pitchFamily="34" charset="0"/>
              <a:ea typeface="Open Sans" panose="020B0606030504020204" pitchFamily="34" charset="0"/>
              <a:cs typeface="Open Sans" panose="020B0606030504020204" pitchFamily="34" charset="0"/>
            </a:endParaRPr>
          </a:p>
          <a:p>
            <a:endParaRPr lang="pl-PL" sz="3000" b="1" dirty="0">
              <a:solidFill>
                <a:srgbClr val="E31D44"/>
              </a:solidFill>
              <a:latin typeface="Open Sans" panose="020B0606030504020204" pitchFamily="34" charset="0"/>
              <a:ea typeface="Open Sans" panose="020B0606030504020204" pitchFamily="34" charset="0"/>
              <a:cs typeface="Open Sans" panose="020B0606030504020204" pitchFamily="34" charset="0"/>
            </a:endParaRPr>
          </a:p>
          <a:p>
            <a:endParaRPr lang="pl-PL" sz="2700" b="1" dirty="0">
              <a:solidFill>
                <a:srgbClr val="E31D44"/>
              </a:solidFill>
              <a:latin typeface="Open Sans" panose="020B0606030504020204" pitchFamily="34" charset="0"/>
              <a:ea typeface="Open Sans" panose="020B0606030504020204" pitchFamily="34" charset="0"/>
              <a:cs typeface="Open Sans" panose="020B0606030504020204" pitchFamily="34" charset="0"/>
            </a:endParaRPr>
          </a:p>
          <a:p>
            <a:r>
              <a:rPr lang="pl-PL" sz="2700" b="1" dirty="0" err="1">
                <a:solidFill>
                  <a:srgbClr val="E31D44"/>
                </a:solidFill>
                <a:latin typeface="Open Sans" panose="020B0606030504020204" pitchFamily="34" charset="0"/>
                <a:ea typeface="Open Sans" panose="020B0606030504020204" pitchFamily="34" charset="0"/>
                <a:cs typeface="Open Sans" panose="020B0606030504020204" pitchFamily="34" charset="0"/>
              </a:rPr>
              <a:t>Polish</a:t>
            </a:r>
            <a:r>
              <a:rPr lang="pl-PL" sz="2700" b="1" dirty="0">
                <a:solidFill>
                  <a:srgbClr val="E31D44"/>
                </a:solidFill>
                <a:latin typeface="Open Sans" panose="020B0606030504020204" pitchFamily="34" charset="0"/>
                <a:ea typeface="Open Sans" panose="020B0606030504020204" pitchFamily="34" charset="0"/>
                <a:cs typeface="Open Sans" panose="020B0606030504020204" pitchFamily="34" charset="0"/>
              </a:rPr>
              <a:t> </a:t>
            </a:r>
            <a:r>
              <a:rPr lang="pl-PL" sz="2700" b="1" dirty="0" err="1">
                <a:solidFill>
                  <a:srgbClr val="E31D44"/>
                </a:solidFill>
                <a:latin typeface="Open Sans" panose="020B0606030504020204" pitchFamily="34" charset="0"/>
                <a:ea typeface="Open Sans" panose="020B0606030504020204" pitchFamily="34" charset="0"/>
                <a:cs typeface="Open Sans" panose="020B0606030504020204" pitchFamily="34" charset="0"/>
              </a:rPr>
              <a:t>title</a:t>
            </a:r>
            <a:r>
              <a:rPr lang="pl-PL" sz="2700" b="1" dirty="0">
                <a:solidFill>
                  <a:srgbClr val="E31D44"/>
                </a:solidFill>
                <a:latin typeface="Open Sans" panose="020B0606030504020204" pitchFamily="34" charset="0"/>
                <a:ea typeface="Open Sans" panose="020B0606030504020204" pitchFamily="34" charset="0"/>
                <a:cs typeface="Open Sans" panose="020B0606030504020204" pitchFamily="34" charset="0"/>
              </a:rPr>
              <a:t>: </a:t>
            </a:r>
            <a:r>
              <a:rPr lang="pl-PL" sz="2700" b="1" dirty="0">
                <a:latin typeface="Open Sans" panose="020B0606030504020204" pitchFamily="34" charset="0"/>
                <a:ea typeface="Open Sans" panose="020B0606030504020204" pitchFamily="34" charset="0"/>
                <a:cs typeface="Open Sans" panose="020B0606030504020204" pitchFamily="34" charset="0"/>
              </a:rPr>
              <a:t>Teleopieka dla starzejącej się Europy</a:t>
            </a:r>
          </a:p>
          <a:p>
            <a:endParaRPr lang="pl-PL" sz="2700" b="1" dirty="0">
              <a:solidFill>
                <a:srgbClr val="E31D44"/>
              </a:solidFill>
              <a:latin typeface="Open Sans" panose="020B0606030504020204" pitchFamily="34" charset="0"/>
              <a:ea typeface="Open Sans" panose="020B0606030504020204" pitchFamily="34" charset="0"/>
              <a:cs typeface="Open Sans" panose="020B0606030504020204" pitchFamily="34" charset="0"/>
            </a:endParaRPr>
          </a:p>
          <a:p>
            <a:r>
              <a:rPr lang="pl-PL" sz="2700" b="1" dirty="0">
                <a:solidFill>
                  <a:srgbClr val="E31D44"/>
                </a:solidFill>
                <a:latin typeface="Open Sans" panose="020B0606030504020204" pitchFamily="34" charset="0"/>
                <a:ea typeface="Open Sans" panose="020B0606030504020204" pitchFamily="34" charset="0"/>
                <a:cs typeface="Open Sans" panose="020B0606030504020204" pitchFamily="34" charset="0"/>
              </a:rPr>
              <a:t>• </a:t>
            </a:r>
            <a:r>
              <a:rPr lang="en-US" sz="2700" b="1" dirty="0">
                <a:solidFill>
                  <a:srgbClr val="E31D44"/>
                </a:solidFill>
                <a:latin typeface="Open Sans" panose="020B0606030504020204" pitchFamily="34" charset="0"/>
                <a:ea typeface="Open Sans" panose="020B0606030504020204" pitchFamily="34" charset="0"/>
                <a:cs typeface="Open Sans" panose="020B0606030504020204" pitchFamily="34" charset="0"/>
              </a:rPr>
              <a:t>Policy objective: </a:t>
            </a:r>
            <a:r>
              <a:rPr lang="en-US" sz="2700" b="1" dirty="0">
                <a:latin typeface="Open Sans" panose="020B0606030504020204" pitchFamily="34" charset="0"/>
                <a:ea typeface="Open Sans" panose="020B0606030504020204" pitchFamily="34" charset="0"/>
                <a:cs typeface="Open Sans" panose="020B0606030504020204" pitchFamily="34" charset="0"/>
              </a:rPr>
              <a:t>A Europe with a stronger social dimension</a:t>
            </a:r>
            <a:endParaRPr lang="pl-PL" sz="2700" b="1" dirty="0">
              <a:latin typeface="Open Sans" panose="020B0606030504020204" pitchFamily="34" charset="0"/>
              <a:ea typeface="Open Sans" panose="020B0606030504020204" pitchFamily="34" charset="0"/>
              <a:cs typeface="Open Sans" panose="020B0606030504020204" pitchFamily="34" charset="0"/>
            </a:endParaRPr>
          </a:p>
          <a:p>
            <a:endParaRPr lang="pl-PL" sz="2700" b="1" dirty="0">
              <a:solidFill>
                <a:srgbClr val="E31D44"/>
              </a:solidFill>
              <a:latin typeface="Open Sans" panose="020B0606030504020204" pitchFamily="34" charset="0"/>
              <a:ea typeface="Open Sans" panose="020B0606030504020204" pitchFamily="34" charset="0"/>
              <a:cs typeface="Open Sans" panose="020B0606030504020204" pitchFamily="34" charset="0"/>
            </a:endParaRPr>
          </a:p>
          <a:p>
            <a:r>
              <a:rPr lang="pl-PL" sz="2700" b="1" dirty="0">
                <a:solidFill>
                  <a:srgbClr val="E31D44"/>
                </a:solidFill>
                <a:latin typeface="Open Sans" panose="020B0606030504020204" pitchFamily="34" charset="0"/>
                <a:ea typeface="Open Sans" panose="020B0606030504020204" pitchFamily="34" charset="0"/>
                <a:cs typeface="Open Sans" panose="020B0606030504020204" pitchFamily="34" charset="0"/>
              </a:rPr>
              <a:t>• </a:t>
            </a:r>
            <a:r>
              <a:rPr lang="pl-PL" sz="2700" b="1" dirty="0" err="1">
                <a:solidFill>
                  <a:srgbClr val="E31D44"/>
                </a:solidFill>
                <a:latin typeface="Open Sans" panose="020B0606030504020204" pitchFamily="34" charset="0"/>
                <a:ea typeface="Open Sans" panose="020B0606030504020204" pitchFamily="34" charset="0"/>
                <a:cs typeface="Open Sans" panose="020B0606030504020204" pitchFamily="34" charset="0"/>
              </a:rPr>
              <a:t>Specific</a:t>
            </a:r>
            <a:r>
              <a:rPr lang="pl-PL" sz="2700" b="1" dirty="0">
                <a:solidFill>
                  <a:srgbClr val="E31D44"/>
                </a:solidFill>
                <a:latin typeface="Open Sans" panose="020B0606030504020204" pitchFamily="34" charset="0"/>
                <a:ea typeface="Open Sans" panose="020B0606030504020204" pitchFamily="34" charset="0"/>
                <a:cs typeface="Open Sans" panose="020B0606030504020204" pitchFamily="34" charset="0"/>
              </a:rPr>
              <a:t> </a:t>
            </a:r>
            <a:r>
              <a:rPr lang="pl-PL" sz="2700" b="1" dirty="0" err="1">
                <a:solidFill>
                  <a:srgbClr val="E31D44"/>
                </a:solidFill>
                <a:latin typeface="Open Sans" panose="020B0606030504020204" pitchFamily="34" charset="0"/>
                <a:ea typeface="Open Sans" panose="020B0606030504020204" pitchFamily="34" charset="0"/>
                <a:cs typeface="Open Sans" panose="020B0606030504020204" pitchFamily="34" charset="0"/>
              </a:rPr>
              <a:t>objective</a:t>
            </a:r>
            <a:r>
              <a:rPr lang="pl-PL" sz="2700" b="1" dirty="0">
                <a:solidFill>
                  <a:srgbClr val="E31D44"/>
                </a:solidFill>
                <a:latin typeface="Open Sans" panose="020B0606030504020204" pitchFamily="34" charset="0"/>
                <a:ea typeface="Open Sans" panose="020B0606030504020204" pitchFamily="34" charset="0"/>
                <a:cs typeface="Open Sans" panose="020B0606030504020204" pitchFamily="34" charset="0"/>
              </a:rPr>
              <a:t>: </a:t>
            </a:r>
            <a:r>
              <a:rPr lang="pl-PL" sz="2700" b="1" dirty="0">
                <a:latin typeface="Open Sans" panose="020B0606030504020204" pitchFamily="34" charset="0"/>
                <a:ea typeface="Open Sans" panose="020B0606030504020204" pitchFamily="34" charset="0"/>
                <a:cs typeface="Open Sans" panose="020B0606030504020204" pitchFamily="34" charset="0"/>
              </a:rPr>
              <a:t>Healthcare</a:t>
            </a:r>
          </a:p>
          <a:p>
            <a:endParaRPr lang="pl-PL" sz="2700" b="1" dirty="0">
              <a:latin typeface="Open Sans" panose="020B0606030504020204" pitchFamily="34" charset="0"/>
              <a:ea typeface="Open Sans" panose="020B0606030504020204" pitchFamily="34" charset="0"/>
              <a:cs typeface="Open Sans" panose="020B0606030504020204" pitchFamily="34" charset="0"/>
            </a:endParaRPr>
          </a:p>
          <a:p>
            <a:r>
              <a:rPr lang="pl-PL" sz="2700" b="1" dirty="0">
                <a:solidFill>
                  <a:srgbClr val="E31D44"/>
                </a:solidFill>
                <a:latin typeface="Open Sans" panose="020B0606030504020204" pitchFamily="34" charset="0"/>
                <a:ea typeface="Open Sans" panose="020B0606030504020204" pitchFamily="34" charset="0"/>
                <a:cs typeface="Open Sans" panose="020B0606030504020204" pitchFamily="34" charset="0"/>
              </a:rPr>
              <a:t>• Total </a:t>
            </a:r>
            <a:r>
              <a:rPr lang="pl-PL" sz="2700" b="1" dirty="0" err="1">
                <a:solidFill>
                  <a:srgbClr val="E31D44"/>
                </a:solidFill>
                <a:latin typeface="Open Sans" panose="020B0606030504020204" pitchFamily="34" charset="0"/>
                <a:ea typeface="Open Sans" panose="020B0606030504020204" pitchFamily="34" charset="0"/>
                <a:cs typeface="Open Sans" panose="020B0606030504020204" pitchFamily="34" charset="0"/>
              </a:rPr>
              <a:t>budget</a:t>
            </a:r>
            <a:r>
              <a:rPr lang="pl-PL" sz="2700" b="1" dirty="0">
                <a:solidFill>
                  <a:srgbClr val="E31D44"/>
                </a:solidFill>
                <a:latin typeface="Open Sans" panose="020B0606030504020204" pitchFamily="34" charset="0"/>
                <a:ea typeface="Open Sans" panose="020B0606030504020204" pitchFamily="34" charset="0"/>
                <a:cs typeface="Open Sans" panose="020B0606030504020204" pitchFamily="34" charset="0"/>
              </a:rPr>
              <a:t> EFRR: </a:t>
            </a:r>
            <a:r>
              <a:rPr lang="pl-PL" sz="2700" b="1" dirty="0">
                <a:latin typeface="Open Sans" panose="020B0606030504020204" pitchFamily="34" charset="0"/>
                <a:ea typeface="Open Sans" panose="020B0606030504020204" pitchFamily="34" charset="0"/>
                <a:cs typeface="Open Sans" panose="020B0606030504020204" pitchFamily="34" charset="0"/>
              </a:rPr>
              <a:t>1,5 mln EUR</a:t>
            </a:r>
          </a:p>
          <a:p>
            <a:endParaRPr lang="pl-PL" sz="2700" dirty="0">
              <a:solidFill>
                <a:srgbClr val="E31D44"/>
              </a:solidFill>
              <a:latin typeface="Open Sans" panose="020B0606030504020204" pitchFamily="34" charset="0"/>
              <a:ea typeface="Open Sans" panose="020B0606030504020204" pitchFamily="34" charset="0"/>
              <a:cs typeface="Open Sans" panose="020B0606030504020204" pitchFamily="34" charset="0"/>
            </a:endParaRPr>
          </a:p>
          <a:p>
            <a:r>
              <a:rPr lang="en-US" sz="2700" b="1" dirty="0">
                <a:solidFill>
                  <a:srgbClr val="E31D44"/>
                </a:solidFill>
                <a:latin typeface="Open Sans" panose="020B0606030504020204" pitchFamily="34" charset="0"/>
                <a:ea typeface="Open Sans" panose="020B0606030504020204" pitchFamily="34" charset="0"/>
                <a:cs typeface="Open Sans" panose="020B0606030504020204" pitchFamily="34" charset="0"/>
              </a:rPr>
              <a:t>•</a:t>
            </a:r>
            <a:r>
              <a:rPr lang="pl-PL" sz="2700" b="1" dirty="0">
                <a:solidFill>
                  <a:srgbClr val="E31D44"/>
                </a:solidFill>
                <a:latin typeface="Open Sans" panose="020B0606030504020204" pitchFamily="34" charset="0"/>
                <a:ea typeface="Open Sans" panose="020B0606030504020204" pitchFamily="34" charset="0"/>
                <a:cs typeface="Open Sans" panose="020B0606030504020204" pitchFamily="34" charset="0"/>
              </a:rPr>
              <a:t> </a:t>
            </a:r>
            <a:r>
              <a:rPr lang="en-US" sz="2700" b="1" dirty="0">
                <a:solidFill>
                  <a:srgbClr val="E31D44"/>
                </a:solidFill>
                <a:latin typeface="Open Sans" panose="020B0606030504020204" pitchFamily="34" charset="0"/>
                <a:ea typeface="Open Sans" panose="020B0606030504020204" pitchFamily="34" charset="0"/>
                <a:cs typeface="Open Sans" panose="020B0606030504020204" pitchFamily="34" charset="0"/>
              </a:rPr>
              <a:t>Project approved </a:t>
            </a:r>
            <a:r>
              <a:rPr lang="en-US" sz="2700" b="1" dirty="0">
                <a:latin typeface="Open Sans" panose="020B0606030504020204" pitchFamily="34" charset="0"/>
                <a:ea typeface="Open Sans" panose="020B0606030504020204" pitchFamily="34" charset="0"/>
                <a:cs typeface="Open Sans" panose="020B0606030504020204" pitchFamily="34" charset="0"/>
              </a:rPr>
              <a:t>on 13</a:t>
            </a:r>
            <a:r>
              <a:rPr lang="pl-PL" sz="2700" b="1" dirty="0">
                <a:latin typeface="Open Sans" panose="020B0606030504020204" pitchFamily="34" charset="0"/>
                <a:ea typeface="Open Sans" panose="020B0606030504020204" pitchFamily="34" charset="0"/>
                <a:cs typeface="Open Sans" panose="020B0606030504020204" pitchFamily="34" charset="0"/>
              </a:rPr>
              <a:t>th</a:t>
            </a:r>
            <a:r>
              <a:rPr lang="en-US" sz="2700" b="1" dirty="0">
                <a:latin typeface="Open Sans" panose="020B0606030504020204" pitchFamily="34" charset="0"/>
                <a:ea typeface="Open Sans" panose="020B0606030504020204" pitchFamily="34" charset="0"/>
                <a:cs typeface="Open Sans" panose="020B0606030504020204" pitchFamily="34" charset="0"/>
              </a:rPr>
              <a:t> December 2022</a:t>
            </a:r>
          </a:p>
          <a:p>
            <a:endParaRPr lang="en-US" sz="2700" dirty="0">
              <a:solidFill>
                <a:srgbClr val="E31D44"/>
              </a:solidFill>
              <a:latin typeface="Open Sans" panose="020B0606030504020204" pitchFamily="34" charset="0"/>
              <a:ea typeface="Open Sans" panose="020B0606030504020204" pitchFamily="34" charset="0"/>
              <a:cs typeface="Open Sans" panose="020B0606030504020204" pitchFamily="34" charset="0"/>
            </a:endParaRPr>
          </a:p>
          <a:p>
            <a:r>
              <a:rPr lang="pl-PL" sz="2700" b="1" dirty="0">
                <a:latin typeface="Open Sans" panose="020B0606030504020204" pitchFamily="34" charset="0"/>
                <a:ea typeface="Open Sans" panose="020B0606030504020204" pitchFamily="34" charset="0"/>
                <a:cs typeface="Open Sans" panose="020B0606030504020204" pitchFamily="34" charset="0"/>
              </a:rPr>
              <a:t>• Project’s </a:t>
            </a:r>
            <a:r>
              <a:rPr lang="pl-PL" sz="2700" b="1" dirty="0" err="1">
                <a:latin typeface="Open Sans" panose="020B0606030504020204" pitchFamily="34" charset="0"/>
                <a:ea typeface="Open Sans" panose="020B0606030504020204" pitchFamily="34" charset="0"/>
                <a:cs typeface="Open Sans" panose="020B0606030504020204" pitchFamily="34" charset="0"/>
              </a:rPr>
              <a:t>duration</a:t>
            </a:r>
            <a:r>
              <a:rPr lang="pl-PL" sz="2700" b="1" dirty="0">
                <a:latin typeface="Open Sans" panose="020B0606030504020204" pitchFamily="34" charset="0"/>
                <a:ea typeface="Open Sans" panose="020B0606030504020204" pitchFamily="34" charset="0"/>
                <a:cs typeface="Open Sans" panose="020B0606030504020204" pitchFamily="34" charset="0"/>
              </a:rPr>
              <a:t>: </a:t>
            </a:r>
            <a:r>
              <a:rPr lang="pl-PL" sz="27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1st March 2023 – 28th </a:t>
            </a:r>
            <a:r>
              <a:rPr lang="pl-PL" sz="2700" b="1" dirty="0" err="1">
                <a:solidFill>
                  <a:schemeClr val="accent4"/>
                </a:solidFill>
                <a:latin typeface="Open Sans" panose="020B0606030504020204" pitchFamily="34" charset="0"/>
                <a:ea typeface="Open Sans" panose="020B0606030504020204" pitchFamily="34" charset="0"/>
                <a:cs typeface="Open Sans" panose="020B0606030504020204" pitchFamily="34" charset="0"/>
              </a:rPr>
              <a:t>February</a:t>
            </a:r>
            <a:r>
              <a:rPr lang="pl-PL" sz="27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 2027</a:t>
            </a:r>
          </a:p>
          <a:p>
            <a:endParaRPr lang="pl-PL" sz="4200" b="1" dirty="0">
              <a:solidFill>
                <a:srgbClr val="E31D44"/>
              </a:solidFill>
              <a:latin typeface="Open Sans" panose="020B0606030504020204" pitchFamily="34" charset="0"/>
              <a:ea typeface="Open Sans" panose="020B0606030504020204" pitchFamily="34" charset="0"/>
              <a:cs typeface="Open Sans" panose="020B0606030504020204" pitchFamily="34" charset="0"/>
            </a:endParaRPr>
          </a:p>
          <a:p>
            <a:endParaRPr lang="en-US" sz="4200" b="1" dirty="0">
              <a:solidFill>
                <a:srgbClr val="E31D44"/>
              </a:solidFill>
              <a:latin typeface="Open Sans" panose="020B0606030504020204" pitchFamily="34" charset="0"/>
              <a:ea typeface="Open Sans" panose="020B0606030504020204" pitchFamily="34" charset="0"/>
              <a:cs typeface="Open Sans" panose="020B0606030504020204" pitchFamily="34" charset="0"/>
            </a:endParaRPr>
          </a:p>
          <a:p>
            <a:endParaRPr lang="pl-PL"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26" name="Subtitle 2">
            <a:extLst>
              <a:ext uri="{FF2B5EF4-FFF2-40B4-BE49-F238E27FC236}">
                <a16:creationId xmlns:a16="http://schemas.microsoft.com/office/drawing/2014/main" id="{FDF4855A-251A-0A44-A4F1-1CCDF6170ED8}"/>
              </a:ext>
            </a:extLst>
          </p:cNvPr>
          <p:cNvSpPr txBox="1">
            <a:spLocks/>
          </p:cNvSpPr>
          <p:nvPr/>
        </p:nvSpPr>
        <p:spPr>
          <a:xfrm>
            <a:off x="974039" y="517182"/>
            <a:ext cx="6042990" cy="981162"/>
          </a:xfrm>
          <a:prstGeom prst="rect">
            <a:avLst/>
          </a:prstGeom>
        </p:spPr>
        <p:txBody>
          <a:bodyPr vert="horz" lIns="137160" tIns="68580" rIns="137160" bIns="6858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6000" b="1" dirty="0">
                <a:latin typeface="Open Sans" panose="020B0606030504020204" pitchFamily="34" charset="0"/>
                <a:ea typeface="Open Sans" panose="020B0606030504020204" pitchFamily="34" charset="0"/>
                <a:cs typeface="Open Sans" panose="020B0606030504020204" pitchFamily="34" charset="0"/>
              </a:rPr>
              <a:t>Project idea</a:t>
            </a:r>
            <a:endParaRPr lang="en-US" sz="60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5" name="Obraz 4">
            <a:extLst>
              <a:ext uri="{FF2B5EF4-FFF2-40B4-BE49-F238E27FC236}">
                <a16:creationId xmlns:a16="http://schemas.microsoft.com/office/drawing/2014/main" id="{2ADC6BA8-F715-4D33-0D67-03B27D28F12D}"/>
              </a:ext>
            </a:extLst>
          </p:cNvPr>
          <p:cNvPicPr>
            <a:picLocks noChangeAspect="1"/>
          </p:cNvPicPr>
          <p:nvPr/>
        </p:nvPicPr>
        <p:blipFill rotWithShape="1">
          <a:blip r:embed="rId3"/>
          <a:srcRect l="16458" t="12961" r="67142" b="10797"/>
          <a:stretch/>
        </p:blipFill>
        <p:spPr>
          <a:xfrm>
            <a:off x="11438626" y="27993"/>
            <a:ext cx="6849374" cy="9899376"/>
          </a:xfrm>
          <a:prstGeom prst="rect">
            <a:avLst/>
          </a:prstGeom>
        </p:spPr>
      </p:pic>
      <p:sp>
        <p:nvSpPr>
          <p:cNvPr id="8" name="Strzałka: pięciokąt 7">
            <a:extLst>
              <a:ext uri="{FF2B5EF4-FFF2-40B4-BE49-F238E27FC236}">
                <a16:creationId xmlns:a16="http://schemas.microsoft.com/office/drawing/2014/main" id="{EDF1EF89-A511-3AF4-C329-7361D852BAD4}"/>
              </a:ext>
            </a:extLst>
          </p:cNvPr>
          <p:cNvSpPr/>
          <p:nvPr/>
        </p:nvSpPr>
        <p:spPr>
          <a:xfrm>
            <a:off x="1143140" y="2236000"/>
            <a:ext cx="9028955" cy="765308"/>
          </a:xfrm>
          <a:prstGeom prst="homePlat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pl-PL" sz="4200" b="1" dirty="0">
                <a:solidFill>
                  <a:schemeClr val="bg1"/>
                </a:solidFill>
              </a:rPr>
              <a:t>Remote Healthcare for Silver Europe</a:t>
            </a:r>
          </a:p>
        </p:txBody>
      </p:sp>
    </p:spTree>
    <p:extLst>
      <p:ext uri="{BB962C8B-B14F-4D97-AF65-F5344CB8AC3E}">
        <p14:creationId xmlns:p14="http://schemas.microsoft.com/office/powerpoint/2010/main" val="36737048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358621" y="-335158"/>
            <a:ext cx="4129333" cy="10957317"/>
          </a:xfrm>
          <a:prstGeom prst="rect">
            <a:avLst/>
          </a:prstGeom>
          <a:solidFill>
            <a:srgbClr val="BEA8A7">
              <a:alpha val="19608"/>
            </a:srgbClr>
          </a:solidFill>
        </p:spPr>
      </p:sp>
      <p:sp>
        <p:nvSpPr>
          <p:cNvPr id="3" name="Freeform 3"/>
          <p:cNvSpPr/>
          <p:nvPr/>
        </p:nvSpPr>
        <p:spPr>
          <a:xfrm>
            <a:off x="3996820" y="497404"/>
            <a:ext cx="8572390" cy="4898508"/>
          </a:xfrm>
          <a:custGeom>
            <a:avLst/>
            <a:gdLst/>
            <a:ahLst/>
            <a:cxnLst/>
            <a:rect l="l" t="t" r="r" b="b"/>
            <a:pathLst>
              <a:path w="8572390" h="4898508">
                <a:moveTo>
                  <a:pt x="0" y="0"/>
                </a:moveTo>
                <a:lnTo>
                  <a:pt x="8572390" y="0"/>
                </a:lnTo>
                <a:lnTo>
                  <a:pt x="8572390" y="4898508"/>
                </a:lnTo>
                <a:lnTo>
                  <a:pt x="0" y="4898508"/>
                </a:lnTo>
                <a:lnTo>
                  <a:pt x="0" y="0"/>
                </a:lnTo>
                <a:close/>
              </a:path>
            </a:pathLst>
          </a:custGeom>
          <a:blipFill>
            <a:blip r:embed="rId2"/>
            <a:stretch>
              <a:fillRect/>
            </a:stretch>
          </a:blipFill>
        </p:spPr>
      </p:sp>
      <p:sp>
        <p:nvSpPr>
          <p:cNvPr id="4" name="Freeform 4"/>
          <p:cNvSpPr/>
          <p:nvPr/>
        </p:nvSpPr>
        <p:spPr>
          <a:xfrm>
            <a:off x="10146059" y="4186544"/>
            <a:ext cx="7880302" cy="5906752"/>
          </a:xfrm>
          <a:custGeom>
            <a:avLst/>
            <a:gdLst/>
            <a:ahLst/>
            <a:cxnLst/>
            <a:rect l="l" t="t" r="r" b="b"/>
            <a:pathLst>
              <a:path w="7880302" h="5906752">
                <a:moveTo>
                  <a:pt x="0" y="0"/>
                </a:moveTo>
                <a:lnTo>
                  <a:pt x="7880303" y="0"/>
                </a:lnTo>
                <a:lnTo>
                  <a:pt x="7880303" y="5906752"/>
                </a:lnTo>
                <a:lnTo>
                  <a:pt x="0" y="5906752"/>
                </a:lnTo>
                <a:lnTo>
                  <a:pt x="0" y="0"/>
                </a:lnTo>
                <a:close/>
              </a:path>
            </a:pathLst>
          </a:custGeom>
          <a:blipFill>
            <a:blip r:embed="rId3"/>
            <a:stretch>
              <a:fillRect/>
            </a:stretch>
          </a:blipFill>
        </p:spPr>
      </p:sp>
      <p:sp>
        <p:nvSpPr>
          <p:cNvPr id="5" name="TextBox 5"/>
          <p:cNvSpPr txBox="1"/>
          <p:nvPr/>
        </p:nvSpPr>
        <p:spPr>
          <a:xfrm>
            <a:off x="0" y="4482200"/>
            <a:ext cx="3770712" cy="1827423"/>
          </a:xfrm>
          <a:prstGeom prst="rect">
            <a:avLst/>
          </a:prstGeom>
        </p:spPr>
        <p:txBody>
          <a:bodyPr lIns="0" tIns="0" rIns="0" bIns="0" rtlCol="0" anchor="t">
            <a:spAutoFit/>
          </a:bodyPr>
          <a:lstStyle/>
          <a:p>
            <a:pPr algn="ctr">
              <a:lnSpc>
                <a:spcPts val="4760"/>
              </a:lnSpc>
            </a:pPr>
            <a:r>
              <a:rPr lang="pl-PL" sz="3500" spc="70" dirty="0">
                <a:solidFill>
                  <a:srgbClr val="000000"/>
                </a:solidFill>
                <a:latin typeface="Times New Roman" panose="02020603050405020304" pitchFamily="18" charset="0"/>
                <a:cs typeface="Times New Roman" panose="02020603050405020304" pitchFamily="18" charset="0"/>
              </a:rPr>
              <a:t>K</a:t>
            </a:r>
            <a:r>
              <a:rPr lang="en-US" sz="3500" spc="70" dirty="0">
                <a:solidFill>
                  <a:srgbClr val="000000"/>
                </a:solidFill>
                <a:latin typeface="Times New Roman" panose="02020603050405020304" pitchFamily="18" charset="0"/>
                <a:cs typeface="Times New Roman" panose="02020603050405020304" pitchFamily="18" charset="0"/>
              </a:rPr>
              <a:t>UYAVIAN-</a:t>
            </a:r>
            <a:r>
              <a:rPr lang="pl-PL" sz="3500" spc="70" dirty="0">
                <a:solidFill>
                  <a:srgbClr val="000000"/>
                </a:solidFill>
                <a:latin typeface="Times New Roman" panose="02020603050405020304" pitchFamily="18" charset="0"/>
                <a:cs typeface="Times New Roman" panose="02020603050405020304" pitchFamily="18" charset="0"/>
              </a:rPr>
              <a:t>P</a:t>
            </a:r>
            <a:r>
              <a:rPr lang="en-US" sz="3500" spc="70" dirty="0">
                <a:solidFill>
                  <a:srgbClr val="000000"/>
                </a:solidFill>
                <a:latin typeface="Times New Roman" panose="02020603050405020304" pitchFamily="18" charset="0"/>
                <a:cs typeface="Times New Roman" panose="02020603050405020304" pitchFamily="18" charset="0"/>
              </a:rPr>
              <a:t>OMERANIAN </a:t>
            </a:r>
            <a:r>
              <a:rPr lang="pl-PL" sz="3500" spc="70" dirty="0">
                <a:solidFill>
                  <a:srgbClr val="000000"/>
                </a:solidFill>
                <a:latin typeface="Times New Roman" panose="02020603050405020304" pitchFamily="18" charset="0"/>
                <a:cs typeface="Times New Roman" panose="02020603050405020304" pitchFamily="18" charset="0"/>
              </a:rPr>
              <a:t>T</a:t>
            </a:r>
            <a:r>
              <a:rPr lang="en-US" sz="3500" spc="70" dirty="0">
                <a:solidFill>
                  <a:srgbClr val="000000"/>
                </a:solidFill>
                <a:latin typeface="Times New Roman" panose="02020603050405020304" pitchFamily="18" charset="0"/>
                <a:cs typeface="Times New Roman" panose="02020603050405020304" pitchFamily="18" charset="0"/>
              </a:rPr>
              <a:t>ELECARE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358621" y="-335158"/>
            <a:ext cx="4129333" cy="10957317"/>
          </a:xfrm>
          <a:prstGeom prst="rect">
            <a:avLst/>
          </a:prstGeom>
          <a:solidFill>
            <a:srgbClr val="BEA8A7">
              <a:alpha val="19608"/>
            </a:srgbClr>
          </a:solidFill>
        </p:spPr>
      </p:sp>
      <p:sp>
        <p:nvSpPr>
          <p:cNvPr id="3" name="Freeform 3"/>
          <p:cNvSpPr/>
          <p:nvPr/>
        </p:nvSpPr>
        <p:spPr>
          <a:xfrm>
            <a:off x="4049377" y="0"/>
            <a:ext cx="13744575" cy="10287000"/>
          </a:xfrm>
          <a:custGeom>
            <a:avLst/>
            <a:gdLst/>
            <a:ahLst/>
            <a:cxnLst/>
            <a:rect l="l" t="t" r="r" b="b"/>
            <a:pathLst>
              <a:path w="13744575" h="10287000">
                <a:moveTo>
                  <a:pt x="0" y="0"/>
                </a:moveTo>
                <a:lnTo>
                  <a:pt x="13744575" y="0"/>
                </a:lnTo>
                <a:lnTo>
                  <a:pt x="13744575" y="10287000"/>
                </a:lnTo>
                <a:lnTo>
                  <a:pt x="0" y="10287000"/>
                </a:lnTo>
                <a:lnTo>
                  <a:pt x="0" y="0"/>
                </a:lnTo>
                <a:close/>
              </a:path>
            </a:pathLst>
          </a:custGeom>
          <a:blipFill>
            <a:blip r:embed="rId2"/>
            <a:stretch>
              <a:fillRect/>
            </a:stretch>
          </a:blipFill>
        </p:spPr>
      </p:sp>
      <p:sp>
        <p:nvSpPr>
          <p:cNvPr id="4" name="TextBox 4"/>
          <p:cNvSpPr txBox="1"/>
          <p:nvPr/>
        </p:nvSpPr>
        <p:spPr>
          <a:xfrm>
            <a:off x="0" y="4183063"/>
            <a:ext cx="3770712" cy="1862689"/>
          </a:xfrm>
          <a:prstGeom prst="rect">
            <a:avLst/>
          </a:prstGeom>
        </p:spPr>
        <p:txBody>
          <a:bodyPr lIns="0" tIns="0" rIns="0" bIns="0" rtlCol="0" anchor="t">
            <a:spAutoFit/>
          </a:bodyPr>
          <a:lstStyle/>
          <a:p>
            <a:pPr algn="ctr">
              <a:lnSpc>
                <a:spcPts val="4900"/>
              </a:lnSpc>
            </a:pPr>
            <a:r>
              <a:rPr lang="pl-PL" sz="3500" spc="70" dirty="0">
                <a:solidFill>
                  <a:srgbClr val="000000"/>
                </a:solidFill>
                <a:latin typeface="Times New Roman" panose="02020603050405020304" pitchFamily="18" charset="0"/>
                <a:cs typeface="Times New Roman" panose="02020603050405020304" pitchFamily="18" charset="0"/>
              </a:rPr>
              <a:t>KUYAVIAN-POMERANIAN TELECARE</a:t>
            </a:r>
            <a:endParaRPr lang="en-US" sz="3500" spc="70"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358621" y="-335158"/>
            <a:ext cx="4129333" cy="10957317"/>
          </a:xfrm>
          <a:prstGeom prst="rect">
            <a:avLst/>
          </a:prstGeom>
          <a:solidFill>
            <a:srgbClr val="BEA8A7">
              <a:alpha val="19608"/>
            </a:srgbClr>
          </a:solidFill>
        </p:spPr>
      </p:sp>
      <p:sp>
        <p:nvSpPr>
          <p:cNvPr id="3" name="Freeform 3"/>
          <p:cNvSpPr/>
          <p:nvPr/>
        </p:nvSpPr>
        <p:spPr>
          <a:xfrm>
            <a:off x="4127330" y="1274466"/>
            <a:ext cx="13907005" cy="8242893"/>
          </a:xfrm>
          <a:custGeom>
            <a:avLst/>
            <a:gdLst/>
            <a:ahLst/>
            <a:cxnLst/>
            <a:rect l="l" t="t" r="r" b="b"/>
            <a:pathLst>
              <a:path w="13907005" h="8242893">
                <a:moveTo>
                  <a:pt x="0" y="0"/>
                </a:moveTo>
                <a:lnTo>
                  <a:pt x="13907005" y="0"/>
                </a:lnTo>
                <a:lnTo>
                  <a:pt x="13907005" y="8242893"/>
                </a:lnTo>
                <a:lnTo>
                  <a:pt x="0" y="8242893"/>
                </a:lnTo>
                <a:lnTo>
                  <a:pt x="0" y="0"/>
                </a:lnTo>
                <a:close/>
              </a:path>
            </a:pathLst>
          </a:custGeom>
          <a:blipFill>
            <a:blip r:embed="rId2"/>
            <a:stretch>
              <a:fillRect/>
            </a:stretch>
          </a:blipFill>
        </p:spPr>
      </p:sp>
      <p:sp>
        <p:nvSpPr>
          <p:cNvPr id="4" name="TextBox 4"/>
          <p:cNvSpPr txBox="1"/>
          <p:nvPr/>
        </p:nvSpPr>
        <p:spPr>
          <a:xfrm>
            <a:off x="0" y="4587240"/>
            <a:ext cx="3770712" cy="1045845"/>
          </a:xfrm>
          <a:prstGeom prst="rect">
            <a:avLst/>
          </a:prstGeom>
        </p:spPr>
        <p:txBody>
          <a:bodyPr lIns="0" tIns="0" rIns="0" bIns="0" rtlCol="0" anchor="t">
            <a:spAutoFit/>
          </a:bodyPr>
          <a:lstStyle/>
          <a:p>
            <a:pPr algn="ctr">
              <a:lnSpc>
                <a:spcPts val="4140"/>
              </a:lnSpc>
            </a:pPr>
            <a:r>
              <a:rPr lang="en-US" sz="3200" spc="60" dirty="0">
                <a:solidFill>
                  <a:srgbClr val="000000"/>
                </a:solidFill>
                <a:latin typeface="Times New Roman" panose="02020603050405020304" pitchFamily="18" charset="0"/>
                <a:cs typeface="Times New Roman" panose="02020603050405020304" pitchFamily="18" charset="0"/>
              </a:rPr>
              <a:t>COMUNICATION SYSTEM</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358621" y="-335158"/>
            <a:ext cx="4129333" cy="10957317"/>
          </a:xfrm>
          <a:prstGeom prst="rect">
            <a:avLst/>
          </a:prstGeom>
          <a:solidFill>
            <a:srgbClr val="BEA8A7">
              <a:alpha val="19608"/>
            </a:srgbClr>
          </a:solidFill>
        </p:spPr>
      </p:sp>
      <p:sp>
        <p:nvSpPr>
          <p:cNvPr id="3" name="TextBox 3"/>
          <p:cNvSpPr txBox="1"/>
          <p:nvPr/>
        </p:nvSpPr>
        <p:spPr>
          <a:xfrm>
            <a:off x="0" y="4103052"/>
            <a:ext cx="3770712" cy="471283"/>
          </a:xfrm>
          <a:prstGeom prst="rect">
            <a:avLst/>
          </a:prstGeom>
        </p:spPr>
        <p:txBody>
          <a:bodyPr lIns="0" tIns="0" rIns="0" bIns="0" rtlCol="0" anchor="t">
            <a:spAutoFit/>
          </a:bodyPr>
          <a:lstStyle/>
          <a:p>
            <a:pPr algn="ctr">
              <a:lnSpc>
                <a:spcPts val="3891"/>
              </a:lnSpc>
            </a:pPr>
            <a:r>
              <a:rPr lang="pl-PL" sz="3200" spc="55" dirty="0">
                <a:solidFill>
                  <a:srgbClr val="000000"/>
                </a:solidFill>
                <a:latin typeface="Times New Roman" panose="02020603050405020304" pitchFamily="18" charset="0"/>
                <a:cs typeface="Times New Roman" panose="02020603050405020304" pitchFamily="18" charset="0"/>
              </a:rPr>
              <a:t>USER’S OPINION</a:t>
            </a:r>
            <a:endParaRPr lang="en-US" sz="3200" spc="55" dirty="0">
              <a:solidFill>
                <a:srgbClr val="000000"/>
              </a:solidFill>
              <a:latin typeface="Times New Roman" panose="02020603050405020304" pitchFamily="18" charset="0"/>
              <a:cs typeface="Times New Roman" panose="02020603050405020304" pitchFamily="18" charset="0"/>
            </a:endParaRPr>
          </a:p>
        </p:txBody>
      </p:sp>
      <p:sp>
        <p:nvSpPr>
          <p:cNvPr id="4" name="TextBox 4"/>
          <p:cNvSpPr txBox="1"/>
          <p:nvPr/>
        </p:nvSpPr>
        <p:spPr>
          <a:xfrm>
            <a:off x="4261872" y="534259"/>
            <a:ext cx="5943515" cy="1618969"/>
          </a:xfrm>
          <a:prstGeom prst="rect">
            <a:avLst/>
          </a:prstGeom>
        </p:spPr>
        <p:txBody>
          <a:bodyPr lIns="0" tIns="0" rIns="0" bIns="0" rtlCol="0" anchor="t">
            <a:spAutoFit/>
          </a:bodyPr>
          <a:lstStyle/>
          <a:p>
            <a:pPr algn="ctr">
              <a:lnSpc>
                <a:spcPts val="2499"/>
              </a:lnSpc>
              <a:spcBef>
                <a:spcPct val="0"/>
              </a:spcBef>
            </a:pPr>
            <a:r>
              <a:rPr lang="en-US" sz="2499" b="1" spc="49" dirty="0">
                <a:solidFill>
                  <a:srgbClr val="000000"/>
                </a:solidFill>
                <a:latin typeface="Times New Roman" panose="02020603050405020304" pitchFamily="18" charset="0"/>
                <a:cs typeface="Times New Roman" panose="02020603050405020304" pitchFamily="18" charset="0"/>
              </a:rPr>
              <a:t>Mr. Henry - user</a:t>
            </a:r>
          </a:p>
          <a:p>
            <a:pPr algn="ctr">
              <a:lnSpc>
                <a:spcPts val="2499"/>
              </a:lnSpc>
              <a:spcBef>
                <a:spcPct val="0"/>
              </a:spcBef>
            </a:pPr>
            <a:endParaRPr lang="en-US" sz="2499" spc="49" dirty="0">
              <a:solidFill>
                <a:srgbClr val="000000"/>
              </a:solidFill>
              <a:latin typeface="Times New Roman" panose="02020603050405020304" pitchFamily="18" charset="0"/>
              <a:cs typeface="Times New Roman" panose="02020603050405020304" pitchFamily="18" charset="0"/>
            </a:endParaRPr>
          </a:p>
          <a:p>
            <a:pPr algn="ctr">
              <a:lnSpc>
                <a:spcPts val="2499"/>
              </a:lnSpc>
              <a:spcBef>
                <a:spcPct val="0"/>
              </a:spcBef>
            </a:pPr>
            <a:r>
              <a:rPr lang="en-US" sz="2800" spc="49" dirty="0">
                <a:solidFill>
                  <a:srgbClr val="000000"/>
                </a:solidFill>
                <a:latin typeface="Times New Roman" panose="02020603050405020304" pitchFamily="18" charset="0"/>
                <a:cs typeface="Times New Roman" panose="02020603050405020304" pitchFamily="18" charset="0"/>
              </a:rPr>
              <a:t>He is very pleased with the device. </a:t>
            </a:r>
            <a:r>
              <a:rPr lang="pl-PL" sz="2800" spc="49" dirty="0">
                <a:solidFill>
                  <a:srgbClr val="000000"/>
                </a:solidFill>
                <a:latin typeface="Times New Roman" panose="02020603050405020304" pitchFamily="18" charset="0"/>
                <a:cs typeface="Times New Roman" panose="02020603050405020304" pitchFamily="18" charset="0"/>
              </a:rPr>
              <a:t>               „</a:t>
            </a:r>
            <a:r>
              <a:rPr lang="en-US" sz="2800" spc="49" dirty="0">
                <a:solidFill>
                  <a:srgbClr val="000000"/>
                </a:solidFill>
                <a:latin typeface="Times New Roman" panose="02020603050405020304" pitchFamily="18" charset="0"/>
                <a:cs typeface="Times New Roman" panose="02020603050405020304" pitchFamily="18" charset="0"/>
              </a:rPr>
              <a:t>I feel safer and more confident now that I have the </a:t>
            </a:r>
            <a:r>
              <a:rPr lang="pl-PL" sz="2800" spc="49" dirty="0" err="1">
                <a:solidFill>
                  <a:srgbClr val="000000"/>
                </a:solidFill>
                <a:latin typeface="Times New Roman" panose="02020603050405020304" pitchFamily="18" charset="0"/>
                <a:cs typeface="Times New Roman" panose="02020603050405020304" pitchFamily="18" charset="0"/>
              </a:rPr>
              <a:t>wristband</a:t>
            </a:r>
            <a:r>
              <a:rPr lang="en-US" sz="2800" spc="49" dirty="0">
                <a:solidFill>
                  <a:srgbClr val="000000"/>
                </a:solidFill>
                <a:latin typeface="Times New Roman" panose="02020603050405020304" pitchFamily="18" charset="0"/>
                <a:cs typeface="Times New Roman" panose="02020603050405020304" pitchFamily="18" charset="0"/>
              </a:rPr>
              <a:t>.”</a:t>
            </a:r>
          </a:p>
        </p:txBody>
      </p:sp>
      <p:sp>
        <p:nvSpPr>
          <p:cNvPr id="5" name="TextBox 5"/>
          <p:cNvSpPr txBox="1"/>
          <p:nvPr/>
        </p:nvSpPr>
        <p:spPr>
          <a:xfrm>
            <a:off x="4261871" y="3054304"/>
            <a:ext cx="5943515" cy="2568780"/>
          </a:xfrm>
          <a:prstGeom prst="rect">
            <a:avLst/>
          </a:prstGeom>
        </p:spPr>
        <p:txBody>
          <a:bodyPr lIns="0" tIns="0" rIns="0" bIns="0" rtlCol="0" anchor="t">
            <a:spAutoFit/>
          </a:bodyPr>
          <a:lstStyle/>
          <a:p>
            <a:pPr algn="ctr">
              <a:lnSpc>
                <a:spcPts val="2499"/>
              </a:lnSpc>
              <a:spcBef>
                <a:spcPct val="0"/>
              </a:spcBef>
            </a:pPr>
            <a:r>
              <a:rPr lang="en-US" sz="2800" b="1" spc="49" dirty="0">
                <a:solidFill>
                  <a:srgbClr val="000000"/>
                </a:solidFill>
                <a:latin typeface="Times New Roman" panose="02020603050405020304" pitchFamily="18" charset="0"/>
                <a:cs typeface="Times New Roman" panose="02020603050405020304" pitchFamily="18" charset="0"/>
              </a:rPr>
              <a:t>Mr. </a:t>
            </a:r>
            <a:r>
              <a:rPr lang="pl-PL" sz="2800" b="1" spc="49" dirty="0">
                <a:solidFill>
                  <a:srgbClr val="000000"/>
                </a:solidFill>
                <a:latin typeface="Times New Roman" panose="02020603050405020304" pitchFamily="18" charset="0"/>
                <a:cs typeface="Times New Roman" panose="02020603050405020304" pitchFamily="18" charset="0"/>
              </a:rPr>
              <a:t>Andrew</a:t>
            </a:r>
            <a:r>
              <a:rPr lang="en-US" sz="2800" b="1" spc="49" dirty="0">
                <a:solidFill>
                  <a:srgbClr val="000000"/>
                </a:solidFill>
                <a:latin typeface="Times New Roman" panose="02020603050405020304" pitchFamily="18" charset="0"/>
                <a:cs typeface="Times New Roman" panose="02020603050405020304" pitchFamily="18" charset="0"/>
              </a:rPr>
              <a:t> – user</a:t>
            </a:r>
          </a:p>
          <a:p>
            <a:pPr algn="ctr">
              <a:lnSpc>
                <a:spcPts val="2499"/>
              </a:lnSpc>
              <a:spcBef>
                <a:spcPct val="0"/>
              </a:spcBef>
            </a:pPr>
            <a:endParaRPr lang="en-US" sz="2800" spc="49" dirty="0">
              <a:solidFill>
                <a:srgbClr val="000000"/>
              </a:solidFill>
              <a:latin typeface="Times New Roman" panose="02020603050405020304" pitchFamily="18" charset="0"/>
              <a:cs typeface="Times New Roman" panose="02020603050405020304" pitchFamily="18" charset="0"/>
            </a:endParaRPr>
          </a:p>
          <a:p>
            <a:pPr algn="ctr">
              <a:lnSpc>
                <a:spcPts val="2499"/>
              </a:lnSpc>
              <a:spcBef>
                <a:spcPct val="0"/>
              </a:spcBef>
            </a:pPr>
            <a:r>
              <a:rPr lang="pl-PL" sz="2800" spc="49" dirty="0">
                <a:solidFill>
                  <a:srgbClr val="000000"/>
                </a:solidFill>
                <a:latin typeface="Times New Roman" panose="02020603050405020304" pitchFamily="18" charset="0"/>
                <a:cs typeface="Times New Roman" panose="02020603050405020304" pitchFamily="18" charset="0"/>
              </a:rPr>
              <a:t>„</a:t>
            </a:r>
            <a:r>
              <a:rPr lang="en-US" sz="2800" spc="49" dirty="0">
                <a:solidFill>
                  <a:srgbClr val="000000"/>
                </a:solidFill>
                <a:latin typeface="Times New Roman" panose="02020603050405020304" pitchFamily="18" charset="0"/>
                <a:cs typeface="Times New Roman" panose="02020603050405020304" pitchFamily="18" charset="0"/>
              </a:rPr>
              <a:t>The doctor advised me to move. </a:t>
            </a:r>
            <a:r>
              <a:rPr lang="pl-PL" sz="2800" spc="49" dirty="0">
                <a:solidFill>
                  <a:srgbClr val="000000"/>
                </a:solidFill>
                <a:latin typeface="Times New Roman" panose="02020603050405020304" pitchFamily="18" charset="0"/>
                <a:cs typeface="Times New Roman" panose="02020603050405020304" pitchFamily="18" charset="0"/>
              </a:rPr>
              <a:t>           </a:t>
            </a:r>
            <a:r>
              <a:rPr lang="en-US" sz="2800" spc="49" dirty="0">
                <a:solidFill>
                  <a:srgbClr val="000000"/>
                </a:solidFill>
                <a:latin typeface="Times New Roman" panose="02020603050405020304" pitchFamily="18" charset="0"/>
                <a:cs typeface="Times New Roman" panose="02020603050405020304" pitchFamily="18" charset="0"/>
              </a:rPr>
              <a:t>I walk almost every day, for example in the forest with poles, about 7 kilometers a day. Wearing the </a:t>
            </a:r>
            <a:r>
              <a:rPr lang="pl-PL" sz="2800" spc="49" dirty="0" err="1">
                <a:solidFill>
                  <a:srgbClr val="000000"/>
                </a:solidFill>
                <a:latin typeface="Times New Roman" panose="02020603050405020304" pitchFamily="18" charset="0"/>
                <a:cs typeface="Times New Roman" panose="02020603050405020304" pitchFamily="18" charset="0"/>
              </a:rPr>
              <a:t>wristband</a:t>
            </a:r>
            <a:r>
              <a:rPr lang="en-US" sz="2800" spc="49" dirty="0">
                <a:solidFill>
                  <a:srgbClr val="000000"/>
                </a:solidFill>
                <a:latin typeface="Times New Roman" panose="02020603050405020304" pitchFamily="18" charset="0"/>
                <a:cs typeface="Times New Roman" panose="02020603050405020304" pitchFamily="18" charset="0"/>
              </a:rPr>
              <a:t>, I feel like I'm walking with someone next to me."</a:t>
            </a:r>
          </a:p>
        </p:txBody>
      </p:sp>
      <p:sp>
        <p:nvSpPr>
          <p:cNvPr id="6" name="TextBox 6"/>
          <p:cNvSpPr txBox="1"/>
          <p:nvPr/>
        </p:nvSpPr>
        <p:spPr>
          <a:xfrm>
            <a:off x="4016292" y="6635750"/>
            <a:ext cx="6189095" cy="2568780"/>
          </a:xfrm>
          <a:prstGeom prst="rect">
            <a:avLst/>
          </a:prstGeom>
        </p:spPr>
        <p:txBody>
          <a:bodyPr lIns="0" tIns="0" rIns="0" bIns="0" rtlCol="0" anchor="t">
            <a:spAutoFit/>
          </a:bodyPr>
          <a:lstStyle/>
          <a:p>
            <a:pPr algn="ctr">
              <a:lnSpc>
                <a:spcPts val="2499"/>
              </a:lnSpc>
              <a:spcBef>
                <a:spcPct val="0"/>
              </a:spcBef>
            </a:pPr>
            <a:r>
              <a:rPr lang="en-US" sz="2800" b="1" spc="49" dirty="0">
                <a:solidFill>
                  <a:srgbClr val="000000"/>
                </a:solidFill>
                <a:latin typeface="Times New Roman" panose="02020603050405020304" pitchFamily="18" charset="0"/>
                <a:cs typeface="Times New Roman" panose="02020603050405020304" pitchFamily="18" charset="0"/>
              </a:rPr>
              <a:t>Ms. Anna – user's daughter</a:t>
            </a:r>
            <a:endParaRPr lang="pl-PL" sz="2800" b="1" spc="49" dirty="0">
              <a:solidFill>
                <a:srgbClr val="000000"/>
              </a:solidFill>
              <a:latin typeface="Times New Roman" panose="02020603050405020304" pitchFamily="18" charset="0"/>
              <a:cs typeface="Times New Roman" panose="02020603050405020304" pitchFamily="18" charset="0"/>
            </a:endParaRPr>
          </a:p>
          <a:p>
            <a:pPr algn="ctr">
              <a:lnSpc>
                <a:spcPts val="2499"/>
              </a:lnSpc>
              <a:spcBef>
                <a:spcPct val="0"/>
              </a:spcBef>
            </a:pPr>
            <a:endParaRPr lang="pl-PL" sz="2800" spc="49" dirty="0">
              <a:solidFill>
                <a:srgbClr val="000000"/>
              </a:solidFill>
              <a:latin typeface="Times New Roman" panose="02020603050405020304" pitchFamily="18" charset="0"/>
              <a:cs typeface="Times New Roman" panose="02020603050405020304" pitchFamily="18" charset="0"/>
            </a:endParaRPr>
          </a:p>
          <a:p>
            <a:pPr algn="ctr">
              <a:lnSpc>
                <a:spcPts val="2499"/>
              </a:lnSpc>
              <a:spcBef>
                <a:spcPct val="0"/>
              </a:spcBef>
            </a:pPr>
            <a:r>
              <a:rPr lang="pl-PL" sz="2800" spc="49" dirty="0">
                <a:solidFill>
                  <a:srgbClr val="000000"/>
                </a:solidFill>
                <a:latin typeface="Times New Roman" panose="02020603050405020304" pitchFamily="18" charset="0"/>
                <a:cs typeface="Times New Roman" panose="02020603050405020304" pitchFamily="18" charset="0"/>
              </a:rPr>
              <a:t>„</a:t>
            </a:r>
            <a:r>
              <a:rPr lang="en-US" sz="2800" spc="49" dirty="0">
                <a:solidFill>
                  <a:srgbClr val="000000"/>
                </a:solidFill>
                <a:latin typeface="Times New Roman" panose="02020603050405020304" pitchFamily="18" charset="0"/>
                <a:cs typeface="Times New Roman" panose="02020603050405020304" pitchFamily="18" charset="0"/>
              </a:rPr>
              <a:t>The </a:t>
            </a:r>
            <a:r>
              <a:rPr lang="pl-PL" sz="2800" spc="49" dirty="0" err="1">
                <a:solidFill>
                  <a:srgbClr val="000000"/>
                </a:solidFill>
                <a:latin typeface="Times New Roman" panose="02020603050405020304" pitchFamily="18" charset="0"/>
                <a:cs typeface="Times New Roman" panose="02020603050405020304" pitchFamily="18" charset="0"/>
              </a:rPr>
              <a:t>wristban</a:t>
            </a:r>
            <a:r>
              <a:rPr lang="en-US" sz="2800" spc="49" dirty="0">
                <a:solidFill>
                  <a:srgbClr val="000000"/>
                </a:solidFill>
                <a:latin typeface="Times New Roman" panose="02020603050405020304" pitchFamily="18" charset="0"/>
                <a:cs typeface="Times New Roman" panose="02020603050405020304" pitchFamily="18" charset="0"/>
              </a:rPr>
              <a:t>d provides a sense of security for our whole family. My husband and I feel comfortable that we can go to work and mom is taken care of</a:t>
            </a:r>
            <a:r>
              <a:rPr lang="pl-PL" sz="2800" spc="49" dirty="0">
                <a:solidFill>
                  <a:srgbClr val="000000"/>
                </a:solidFill>
                <a:latin typeface="Times New Roman" panose="02020603050405020304" pitchFamily="18" charset="0"/>
                <a:cs typeface="Times New Roman" panose="02020603050405020304" pitchFamily="18" charset="0"/>
              </a:rPr>
              <a:t>,</a:t>
            </a:r>
            <a:r>
              <a:rPr lang="en-US" sz="2800" spc="49" dirty="0">
                <a:solidFill>
                  <a:srgbClr val="000000"/>
                </a:solidFill>
                <a:latin typeface="Times New Roman" panose="02020603050405020304" pitchFamily="18" charset="0"/>
                <a:cs typeface="Times New Roman" panose="02020603050405020304" pitchFamily="18" charset="0"/>
              </a:rPr>
              <a:t> at that time, someone is watching over her.”</a:t>
            </a:r>
          </a:p>
        </p:txBody>
      </p:sp>
      <p:sp>
        <p:nvSpPr>
          <p:cNvPr id="7" name="TextBox 7"/>
          <p:cNvSpPr txBox="1"/>
          <p:nvPr/>
        </p:nvSpPr>
        <p:spPr>
          <a:xfrm>
            <a:off x="11365537" y="880334"/>
            <a:ext cx="6571109" cy="2568780"/>
          </a:xfrm>
          <a:prstGeom prst="rect">
            <a:avLst/>
          </a:prstGeom>
        </p:spPr>
        <p:txBody>
          <a:bodyPr lIns="0" tIns="0" rIns="0" bIns="0" rtlCol="0" anchor="t">
            <a:spAutoFit/>
          </a:bodyPr>
          <a:lstStyle/>
          <a:p>
            <a:pPr algn="ctr">
              <a:lnSpc>
                <a:spcPts val="2499"/>
              </a:lnSpc>
              <a:spcBef>
                <a:spcPct val="0"/>
              </a:spcBef>
            </a:pPr>
            <a:r>
              <a:rPr lang="en-US" sz="2800" b="1" spc="49" dirty="0">
                <a:solidFill>
                  <a:srgbClr val="000000"/>
                </a:solidFill>
                <a:latin typeface="Times New Roman" panose="02020603050405020304" pitchFamily="18" charset="0"/>
                <a:cs typeface="Times New Roman" panose="02020603050405020304" pitchFamily="18" charset="0"/>
              </a:rPr>
              <a:t>Mrs. </a:t>
            </a:r>
            <a:r>
              <a:rPr lang="en-US" sz="2800" b="1" spc="49" dirty="0" err="1">
                <a:solidFill>
                  <a:srgbClr val="000000"/>
                </a:solidFill>
                <a:latin typeface="Times New Roman" panose="02020603050405020304" pitchFamily="18" charset="0"/>
                <a:cs typeface="Times New Roman" panose="02020603050405020304" pitchFamily="18" charset="0"/>
              </a:rPr>
              <a:t>Stanisława</a:t>
            </a:r>
            <a:r>
              <a:rPr lang="en-US" sz="2800" b="1" spc="49" dirty="0">
                <a:solidFill>
                  <a:srgbClr val="000000"/>
                </a:solidFill>
                <a:latin typeface="Times New Roman" panose="02020603050405020304" pitchFamily="18" charset="0"/>
                <a:cs typeface="Times New Roman" panose="02020603050405020304" pitchFamily="18" charset="0"/>
              </a:rPr>
              <a:t> - user</a:t>
            </a:r>
          </a:p>
          <a:p>
            <a:pPr algn="ctr">
              <a:lnSpc>
                <a:spcPts val="2499"/>
              </a:lnSpc>
              <a:spcBef>
                <a:spcPct val="0"/>
              </a:spcBef>
            </a:pPr>
            <a:endParaRPr lang="en-US" sz="2800" spc="49" dirty="0">
              <a:solidFill>
                <a:srgbClr val="000000"/>
              </a:solidFill>
              <a:latin typeface="Times New Roman" panose="02020603050405020304" pitchFamily="18" charset="0"/>
              <a:cs typeface="Times New Roman" panose="02020603050405020304" pitchFamily="18" charset="0"/>
            </a:endParaRPr>
          </a:p>
          <a:p>
            <a:pPr algn="ctr">
              <a:lnSpc>
                <a:spcPts val="2499"/>
              </a:lnSpc>
              <a:spcBef>
                <a:spcPct val="0"/>
              </a:spcBef>
            </a:pPr>
            <a:r>
              <a:rPr lang="en-US" sz="2800" spc="49" dirty="0">
                <a:solidFill>
                  <a:srgbClr val="000000"/>
                </a:solidFill>
                <a:latin typeface="Times New Roman" panose="02020603050405020304" pitchFamily="18" charset="0"/>
                <a:cs typeface="Times New Roman" panose="02020603050405020304" pitchFamily="18" charset="0"/>
              </a:rPr>
              <a:t>She can't imagine her life without the </a:t>
            </a:r>
            <a:r>
              <a:rPr lang="pl-PL" sz="2800" spc="49" dirty="0" err="1">
                <a:solidFill>
                  <a:srgbClr val="000000"/>
                </a:solidFill>
                <a:latin typeface="Times New Roman" panose="02020603050405020304" pitchFamily="18" charset="0"/>
                <a:cs typeface="Times New Roman" panose="02020603050405020304" pitchFamily="18" charset="0"/>
              </a:rPr>
              <a:t>wristband</a:t>
            </a:r>
            <a:r>
              <a:rPr lang="en-US" sz="2800" spc="49" dirty="0">
                <a:solidFill>
                  <a:srgbClr val="000000"/>
                </a:solidFill>
                <a:latin typeface="Times New Roman" panose="02020603050405020304" pitchFamily="18" charset="0"/>
                <a:cs typeface="Times New Roman" panose="02020603050405020304" pitchFamily="18" charset="0"/>
              </a:rPr>
              <a:t>. </a:t>
            </a:r>
            <a:r>
              <a:rPr lang="pl-PL" sz="2800" spc="49" dirty="0" err="1">
                <a:solidFill>
                  <a:srgbClr val="000000"/>
                </a:solidFill>
                <a:latin typeface="Times New Roman" panose="02020603050405020304" pitchFamily="18" charset="0"/>
                <a:cs typeface="Times New Roman" panose="02020603050405020304" pitchFamily="18" charset="0"/>
              </a:rPr>
              <a:t>She</a:t>
            </a:r>
            <a:r>
              <a:rPr lang="en-US" sz="2800" spc="49" dirty="0">
                <a:solidFill>
                  <a:srgbClr val="000000"/>
                </a:solidFill>
                <a:latin typeface="Times New Roman" panose="02020603050405020304" pitchFamily="18" charset="0"/>
                <a:cs typeface="Times New Roman" panose="02020603050405020304" pitchFamily="18" charset="0"/>
              </a:rPr>
              <a:t> doesn't go anywhere without it. As soon as something disturbing happens to the device, </a:t>
            </a:r>
            <a:r>
              <a:rPr lang="pl-PL" sz="2800" spc="49" dirty="0">
                <a:solidFill>
                  <a:srgbClr val="000000"/>
                </a:solidFill>
                <a:latin typeface="Times New Roman" panose="02020603050405020304" pitchFamily="18" charset="0"/>
                <a:cs typeface="Times New Roman" panose="02020603050405020304" pitchFamily="18" charset="0"/>
              </a:rPr>
              <a:t>s</a:t>
            </a:r>
            <a:r>
              <a:rPr lang="en-US" sz="2800" spc="49" dirty="0">
                <a:solidFill>
                  <a:srgbClr val="000000"/>
                </a:solidFill>
                <a:latin typeface="Times New Roman" panose="02020603050405020304" pitchFamily="18" charset="0"/>
                <a:cs typeface="Times New Roman" panose="02020603050405020304" pitchFamily="18" charset="0"/>
              </a:rPr>
              <a:t>he immediately contacts the Call Center to check if the </a:t>
            </a:r>
            <a:r>
              <a:rPr lang="pl-PL" sz="2800" spc="49" dirty="0" err="1">
                <a:solidFill>
                  <a:srgbClr val="000000"/>
                </a:solidFill>
                <a:latin typeface="Times New Roman" panose="02020603050405020304" pitchFamily="18" charset="0"/>
                <a:cs typeface="Times New Roman" panose="02020603050405020304" pitchFamily="18" charset="0"/>
              </a:rPr>
              <a:t>wristband</a:t>
            </a:r>
            <a:r>
              <a:rPr lang="pl-PL" sz="2800" spc="49" dirty="0">
                <a:solidFill>
                  <a:srgbClr val="000000"/>
                </a:solidFill>
                <a:latin typeface="Times New Roman" panose="02020603050405020304" pitchFamily="18" charset="0"/>
                <a:cs typeface="Times New Roman" panose="02020603050405020304" pitchFamily="18" charset="0"/>
              </a:rPr>
              <a:t> </a:t>
            </a:r>
            <a:r>
              <a:rPr lang="en-US" sz="2800" spc="49" dirty="0">
                <a:solidFill>
                  <a:srgbClr val="000000"/>
                </a:solidFill>
                <a:latin typeface="Times New Roman" panose="02020603050405020304" pitchFamily="18" charset="0"/>
                <a:cs typeface="Times New Roman" panose="02020603050405020304" pitchFamily="18" charset="0"/>
              </a:rPr>
              <a:t>is working properly.”</a:t>
            </a:r>
          </a:p>
        </p:txBody>
      </p:sp>
      <p:sp>
        <p:nvSpPr>
          <p:cNvPr id="8" name="TextBox 8"/>
          <p:cNvSpPr txBox="1"/>
          <p:nvPr/>
        </p:nvSpPr>
        <p:spPr>
          <a:xfrm>
            <a:off x="11365537" y="5111750"/>
            <a:ext cx="6571109" cy="2889381"/>
          </a:xfrm>
          <a:prstGeom prst="rect">
            <a:avLst/>
          </a:prstGeom>
        </p:spPr>
        <p:txBody>
          <a:bodyPr lIns="0" tIns="0" rIns="0" bIns="0" rtlCol="0" anchor="t">
            <a:spAutoFit/>
          </a:bodyPr>
          <a:lstStyle/>
          <a:p>
            <a:pPr algn="ctr">
              <a:lnSpc>
                <a:spcPts val="2499"/>
              </a:lnSpc>
              <a:spcBef>
                <a:spcPct val="0"/>
              </a:spcBef>
            </a:pPr>
            <a:r>
              <a:rPr lang="en-US" sz="2800" b="1" spc="49" dirty="0">
                <a:solidFill>
                  <a:srgbClr val="000000"/>
                </a:solidFill>
                <a:latin typeface="Times New Roman" panose="02020603050405020304" pitchFamily="18" charset="0"/>
                <a:cs typeface="Times New Roman" panose="02020603050405020304" pitchFamily="18" charset="0"/>
              </a:rPr>
              <a:t>Mrs. Halina - user</a:t>
            </a:r>
          </a:p>
          <a:p>
            <a:pPr algn="ctr">
              <a:lnSpc>
                <a:spcPts val="2499"/>
              </a:lnSpc>
              <a:spcBef>
                <a:spcPct val="0"/>
              </a:spcBef>
            </a:pPr>
            <a:endParaRPr lang="en-US" sz="2800" spc="49" dirty="0">
              <a:solidFill>
                <a:srgbClr val="000000"/>
              </a:solidFill>
              <a:latin typeface="Times New Roman" panose="02020603050405020304" pitchFamily="18" charset="0"/>
              <a:cs typeface="Times New Roman" panose="02020603050405020304" pitchFamily="18" charset="0"/>
            </a:endParaRPr>
          </a:p>
          <a:p>
            <a:pPr algn="ctr">
              <a:lnSpc>
                <a:spcPts val="2499"/>
              </a:lnSpc>
              <a:spcBef>
                <a:spcPct val="0"/>
              </a:spcBef>
            </a:pPr>
            <a:r>
              <a:rPr lang="en-US" sz="2800" spc="49" dirty="0">
                <a:solidFill>
                  <a:srgbClr val="000000"/>
                </a:solidFill>
                <a:latin typeface="Times New Roman" panose="02020603050405020304" pitchFamily="18" charset="0"/>
                <a:cs typeface="Times New Roman" panose="02020603050405020304" pitchFamily="18" charset="0"/>
              </a:rPr>
              <a:t>“This is the only chance for old, lonely and sick people. Because</a:t>
            </a:r>
            <a:r>
              <a:rPr lang="pl-PL" sz="2800" spc="49" dirty="0">
                <a:solidFill>
                  <a:srgbClr val="000000"/>
                </a:solidFill>
                <a:latin typeface="Times New Roman" panose="02020603050405020304" pitchFamily="18" charset="0"/>
                <a:cs typeface="Times New Roman" panose="02020603050405020304" pitchFamily="18" charset="0"/>
              </a:rPr>
              <a:t>, </a:t>
            </a:r>
            <a:r>
              <a:rPr lang="pl-PL" sz="2800" spc="49" dirty="0" err="1">
                <a:solidFill>
                  <a:srgbClr val="000000"/>
                </a:solidFill>
                <a:latin typeface="Times New Roman" panose="02020603050405020304" pitchFamily="18" charset="0"/>
                <a:cs typeface="Times New Roman" panose="02020603050405020304" pitchFamily="18" charset="0"/>
              </a:rPr>
              <a:t>sometimes</a:t>
            </a:r>
            <a:r>
              <a:rPr lang="pl-PL" sz="2800" spc="49" dirty="0">
                <a:solidFill>
                  <a:srgbClr val="000000"/>
                </a:solidFill>
                <a:latin typeface="Times New Roman" panose="02020603050405020304" pitchFamily="18" charset="0"/>
                <a:cs typeface="Times New Roman" panose="02020603050405020304" pitchFamily="18" charset="0"/>
              </a:rPr>
              <a:t>, </a:t>
            </a:r>
            <a:r>
              <a:rPr lang="pl-PL" sz="2800" spc="49" dirty="0" err="1">
                <a:solidFill>
                  <a:srgbClr val="000000"/>
                </a:solidFill>
                <a:latin typeface="Times New Roman" panose="02020603050405020304" pitchFamily="18" charset="0"/>
                <a:cs typeface="Times New Roman" panose="02020603050405020304" pitchFamily="18" charset="0"/>
              </a:rPr>
              <a:t>you</a:t>
            </a:r>
            <a:r>
              <a:rPr lang="pl-PL" sz="2800" spc="49" dirty="0">
                <a:solidFill>
                  <a:srgbClr val="000000"/>
                </a:solidFill>
                <a:latin typeface="Times New Roman" panose="02020603050405020304" pitchFamily="18" charset="0"/>
                <a:cs typeface="Times New Roman" panose="02020603050405020304" pitchFamily="18" charset="0"/>
              </a:rPr>
              <a:t> </a:t>
            </a:r>
            <a:r>
              <a:rPr lang="pl-PL" sz="2800" spc="49" dirty="0" err="1">
                <a:solidFill>
                  <a:srgbClr val="000000"/>
                </a:solidFill>
                <a:latin typeface="Times New Roman" panose="02020603050405020304" pitchFamily="18" charset="0"/>
                <a:cs typeface="Times New Roman" panose="02020603050405020304" pitchFamily="18" charset="0"/>
              </a:rPr>
              <a:t>fall</a:t>
            </a:r>
            <a:r>
              <a:rPr lang="pl-PL" sz="2800" spc="49" dirty="0">
                <a:solidFill>
                  <a:srgbClr val="000000"/>
                </a:solidFill>
                <a:latin typeface="Times New Roman" panose="02020603050405020304" pitchFamily="18" charset="0"/>
                <a:cs typeface="Times New Roman" panose="02020603050405020304" pitchFamily="18" charset="0"/>
              </a:rPr>
              <a:t> </a:t>
            </a:r>
            <a:r>
              <a:rPr lang="en-US" sz="2800" spc="49" dirty="0">
                <a:solidFill>
                  <a:srgbClr val="000000"/>
                </a:solidFill>
                <a:latin typeface="Times New Roman" panose="02020603050405020304" pitchFamily="18" charset="0"/>
                <a:cs typeface="Times New Roman" panose="02020603050405020304" pitchFamily="18" charset="0"/>
              </a:rPr>
              <a:t>and you can't even move. When </a:t>
            </a:r>
            <a:r>
              <a:rPr lang="pl-PL" sz="2800" spc="49" dirty="0" err="1">
                <a:solidFill>
                  <a:srgbClr val="000000"/>
                </a:solidFill>
                <a:latin typeface="Times New Roman" panose="02020603050405020304" pitchFamily="18" charset="0"/>
                <a:cs typeface="Times New Roman" panose="02020603050405020304" pitchFamily="18" charset="0"/>
              </a:rPr>
              <a:t>you</a:t>
            </a:r>
            <a:r>
              <a:rPr lang="pl-PL" sz="2800" spc="49" dirty="0">
                <a:solidFill>
                  <a:srgbClr val="000000"/>
                </a:solidFill>
                <a:latin typeface="Times New Roman" panose="02020603050405020304" pitchFamily="18" charset="0"/>
                <a:cs typeface="Times New Roman" panose="02020603050405020304" pitchFamily="18" charset="0"/>
              </a:rPr>
              <a:t> </a:t>
            </a:r>
            <a:r>
              <a:rPr lang="pl-PL" sz="2800" spc="49" dirty="0" err="1">
                <a:solidFill>
                  <a:srgbClr val="000000"/>
                </a:solidFill>
                <a:latin typeface="Times New Roman" panose="02020603050405020304" pitchFamily="18" charset="0"/>
                <a:cs typeface="Times New Roman" panose="02020603050405020304" pitchFamily="18" charset="0"/>
              </a:rPr>
              <a:t>have</a:t>
            </a:r>
            <a:r>
              <a:rPr lang="pl-PL" sz="2800" spc="49" dirty="0">
                <a:solidFill>
                  <a:srgbClr val="000000"/>
                </a:solidFill>
                <a:latin typeface="Times New Roman" panose="02020603050405020304" pitchFamily="18" charset="0"/>
                <a:cs typeface="Times New Roman" panose="02020603050405020304" pitchFamily="18" charset="0"/>
              </a:rPr>
              <a:t> a </a:t>
            </a:r>
            <a:r>
              <a:rPr lang="pl-PL" sz="2800" spc="49" dirty="0" err="1">
                <a:solidFill>
                  <a:srgbClr val="000000"/>
                </a:solidFill>
                <a:latin typeface="Times New Roman" panose="02020603050405020304" pitchFamily="18" charset="0"/>
                <a:cs typeface="Times New Roman" panose="02020603050405020304" pitchFamily="18" charset="0"/>
              </a:rPr>
              <a:t>serious</a:t>
            </a:r>
            <a:r>
              <a:rPr lang="pl-PL" sz="2800" spc="49" dirty="0">
                <a:solidFill>
                  <a:srgbClr val="000000"/>
                </a:solidFill>
                <a:latin typeface="Times New Roman" panose="02020603050405020304" pitchFamily="18" charset="0"/>
                <a:cs typeface="Times New Roman" panose="02020603050405020304" pitchFamily="18" charset="0"/>
              </a:rPr>
              <a:t> </a:t>
            </a:r>
            <a:r>
              <a:rPr lang="en-US" sz="2800" spc="49" dirty="0">
                <a:solidFill>
                  <a:srgbClr val="000000"/>
                </a:solidFill>
                <a:latin typeface="Times New Roman" panose="02020603050405020304" pitchFamily="18" charset="0"/>
                <a:cs typeface="Times New Roman" panose="02020603050405020304" pitchFamily="18" charset="0"/>
              </a:rPr>
              <a:t>back pain, </a:t>
            </a:r>
            <a:r>
              <a:rPr lang="pl-PL" sz="2800" spc="49" dirty="0" err="1">
                <a:solidFill>
                  <a:srgbClr val="000000"/>
                </a:solidFill>
                <a:latin typeface="Times New Roman" panose="02020603050405020304" pitchFamily="18" charset="0"/>
                <a:cs typeface="Times New Roman" panose="02020603050405020304" pitchFamily="18" charset="0"/>
              </a:rPr>
              <a:t>you</a:t>
            </a:r>
            <a:r>
              <a:rPr lang="en-US" sz="2800" spc="49" dirty="0">
                <a:solidFill>
                  <a:srgbClr val="000000"/>
                </a:solidFill>
                <a:latin typeface="Times New Roman" panose="02020603050405020304" pitchFamily="18" charset="0"/>
                <a:cs typeface="Times New Roman" panose="02020603050405020304" pitchFamily="18" charset="0"/>
              </a:rPr>
              <a:t> cannot move. Then </a:t>
            </a:r>
            <a:r>
              <a:rPr lang="pl-PL" sz="2800" spc="49" dirty="0" err="1">
                <a:solidFill>
                  <a:srgbClr val="000000"/>
                </a:solidFill>
                <a:latin typeface="Times New Roman" panose="02020603050405020304" pitchFamily="18" charset="0"/>
                <a:cs typeface="Times New Roman" panose="02020603050405020304" pitchFamily="18" charset="0"/>
              </a:rPr>
              <a:t>you</a:t>
            </a:r>
            <a:r>
              <a:rPr lang="pl-PL" sz="2800" spc="49" dirty="0">
                <a:solidFill>
                  <a:srgbClr val="000000"/>
                </a:solidFill>
                <a:latin typeface="Times New Roman" panose="02020603050405020304" pitchFamily="18" charset="0"/>
                <a:cs typeface="Times New Roman" panose="02020603050405020304" pitchFamily="18" charset="0"/>
              </a:rPr>
              <a:t> </a:t>
            </a:r>
            <a:r>
              <a:rPr lang="en-US" sz="2800" spc="49" dirty="0">
                <a:solidFill>
                  <a:srgbClr val="000000"/>
                </a:solidFill>
                <a:latin typeface="Times New Roman" panose="02020603050405020304" pitchFamily="18" charset="0"/>
                <a:cs typeface="Times New Roman" panose="02020603050405020304" pitchFamily="18" charset="0"/>
              </a:rPr>
              <a:t>press the button on the </a:t>
            </a:r>
            <a:r>
              <a:rPr lang="pl-PL" sz="2800" spc="49" dirty="0" err="1">
                <a:solidFill>
                  <a:srgbClr val="000000"/>
                </a:solidFill>
                <a:latin typeface="Times New Roman" panose="02020603050405020304" pitchFamily="18" charset="0"/>
                <a:cs typeface="Times New Roman" panose="02020603050405020304" pitchFamily="18" charset="0"/>
              </a:rPr>
              <a:t>wristband</a:t>
            </a:r>
            <a:r>
              <a:rPr lang="en-US" sz="2800" spc="49" dirty="0">
                <a:solidFill>
                  <a:srgbClr val="000000"/>
                </a:solidFill>
                <a:latin typeface="Times New Roman" panose="02020603050405020304" pitchFamily="18" charset="0"/>
                <a:cs typeface="Times New Roman" panose="02020603050405020304" pitchFamily="18" charset="0"/>
              </a:rPr>
              <a:t> and </a:t>
            </a:r>
            <a:r>
              <a:rPr lang="pl-PL" sz="2800" spc="49" dirty="0" err="1">
                <a:solidFill>
                  <a:srgbClr val="000000"/>
                </a:solidFill>
                <a:latin typeface="Times New Roman" panose="02020603050405020304" pitchFamily="18" charset="0"/>
                <a:cs typeface="Times New Roman" panose="02020603050405020304" pitchFamily="18" charset="0"/>
              </a:rPr>
              <a:t>you</a:t>
            </a:r>
            <a:r>
              <a:rPr lang="pl-PL" sz="2800" spc="49" dirty="0">
                <a:solidFill>
                  <a:srgbClr val="000000"/>
                </a:solidFill>
                <a:latin typeface="Times New Roman" panose="02020603050405020304" pitchFamily="18" charset="0"/>
                <a:cs typeface="Times New Roman" panose="02020603050405020304" pitchFamily="18" charset="0"/>
              </a:rPr>
              <a:t> </a:t>
            </a:r>
            <a:r>
              <a:rPr lang="pl-PL" sz="2800" spc="49" dirty="0" err="1">
                <a:solidFill>
                  <a:srgbClr val="000000"/>
                </a:solidFill>
                <a:latin typeface="Times New Roman" panose="02020603050405020304" pitchFamily="18" charset="0"/>
                <a:cs typeface="Times New Roman" panose="02020603050405020304" pitchFamily="18" charset="0"/>
              </a:rPr>
              <a:t>get</a:t>
            </a:r>
            <a:r>
              <a:rPr lang="pl-PL" sz="2800" spc="49" dirty="0">
                <a:solidFill>
                  <a:srgbClr val="000000"/>
                </a:solidFill>
                <a:latin typeface="Times New Roman" panose="02020603050405020304" pitchFamily="18" charset="0"/>
                <a:cs typeface="Times New Roman" panose="02020603050405020304" pitchFamily="18" charset="0"/>
              </a:rPr>
              <a:t> </a:t>
            </a:r>
            <a:r>
              <a:rPr lang="en-US" sz="2800" spc="49" dirty="0">
                <a:solidFill>
                  <a:srgbClr val="000000"/>
                </a:solidFill>
                <a:latin typeface="Times New Roman" panose="02020603050405020304" pitchFamily="18" charset="0"/>
                <a:cs typeface="Times New Roman" panose="02020603050405020304" pitchFamily="18" charset="0"/>
              </a:rPr>
              <a:t>help. Otherwise, a tragedy could happen."</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358621" y="-335158"/>
            <a:ext cx="4129333" cy="10957317"/>
          </a:xfrm>
          <a:prstGeom prst="rect">
            <a:avLst/>
          </a:prstGeom>
          <a:solidFill>
            <a:srgbClr val="BEA8A7">
              <a:alpha val="19608"/>
            </a:srgbClr>
          </a:solidFill>
        </p:spPr>
      </p:sp>
      <p:sp>
        <p:nvSpPr>
          <p:cNvPr id="3" name="Freeform 3"/>
          <p:cNvSpPr/>
          <p:nvPr/>
        </p:nvSpPr>
        <p:spPr>
          <a:xfrm>
            <a:off x="8883642" y="1343618"/>
            <a:ext cx="7991337" cy="7914682"/>
          </a:xfrm>
          <a:custGeom>
            <a:avLst/>
            <a:gdLst/>
            <a:ahLst/>
            <a:cxnLst/>
            <a:rect l="l" t="t" r="r" b="b"/>
            <a:pathLst>
              <a:path w="7991337" h="7914682">
                <a:moveTo>
                  <a:pt x="0" y="0"/>
                </a:moveTo>
                <a:lnTo>
                  <a:pt x="7991337" y="0"/>
                </a:lnTo>
                <a:lnTo>
                  <a:pt x="7991337" y="7914682"/>
                </a:lnTo>
                <a:lnTo>
                  <a:pt x="0" y="7914682"/>
                </a:lnTo>
                <a:lnTo>
                  <a:pt x="0" y="0"/>
                </a:lnTo>
                <a:close/>
              </a:path>
            </a:pathLst>
          </a:custGeom>
          <a:blipFill>
            <a:blip r:embed="rId2"/>
            <a:stretch>
              <a:fillRect/>
            </a:stretch>
          </a:blipFill>
        </p:spPr>
      </p:sp>
      <p:sp>
        <p:nvSpPr>
          <p:cNvPr id="4" name="TextBox 4"/>
          <p:cNvSpPr txBox="1"/>
          <p:nvPr/>
        </p:nvSpPr>
        <p:spPr>
          <a:xfrm>
            <a:off x="9525" y="4360545"/>
            <a:ext cx="3770712" cy="1565910"/>
          </a:xfrm>
          <a:prstGeom prst="rect">
            <a:avLst/>
          </a:prstGeom>
        </p:spPr>
        <p:txBody>
          <a:bodyPr lIns="0" tIns="0" rIns="0" bIns="0" rtlCol="0" anchor="t">
            <a:spAutoFit/>
          </a:bodyPr>
          <a:lstStyle/>
          <a:p>
            <a:pPr algn="ctr">
              <a:lnSpc>
                <a:spcPts val="4170"/>
              </a:lnSpc>
            </a:pPr>
            <a:r>
              <a:rPr lang="en-US" sz="3200" spc="60" dirty="0">
                <a:solidFill>
                  <a:srgbClr val="000000"/>
                </a:solidFill>
                <a:latin typeface="Times New Roman" panose="02020603050405020304" pitchFamily="18" charset="0"/>
                <a:cs typeface="Times New Roman" panose="02020603050405020304" pitchFamily="18" charset="0"/>
              </a:rPr>
              <a:t>LIST OF INTERVENTIONS </a:t>
            </a:r>
            <a:r>
              <a:rPr lang="pl-PL" sz="3200" spc="60" dirty="0">
                <a:solidFill>
                  <a:srgbClr val="000000"/>
                </a:solidFill>
                <a:latin typeface="Times New Roman" panose="02020603050405020304" pitchFamily="18" charset="0"/>
                <a:cs typeface="Times New Roman" panose="02020603050405020304" pitchFamily="18" charset="0"/>
              </a:rPr>
              <a:t>MAY </a:t>
            </a:r>
            <a:r>
              <a:rPr lang="en-US" sz="3200" spc="60" dirty="0">
                <a:solidFill>
                  <a:srgbClr val="000000"/>
                </a:solidFill>
                <a:latin typeface="Times New Roman" panose="02020603050405020304" pitchFamily="18" charset="0"/>
                <a:cs typeface="Times New Roman" panose="02020603050405020304" pitchFamily="18" charset="0"/>
              </a:rPr>
              <a:t>2023</a:t>
            </a:r>
          </a:p>
        </p:txBody>
      </p:sp>
      <p:sp>
        <p:nvSpPr>
          <p:cNvPr id="5" name="TextBox 5"/>
          <p:cNvSpPr txBox="1"/>
          <p:nvPr/>
        </p:nvSpPr>
        <p:spPr>
          <a:xfrm>
            <a:off x="2940127" y="1935785"/>
            <a:ext cx="5943515" cy="6502549"/>
          </a:xfrm>
          <a:prstGeom prst="rect">
            <a:avLst/>
          </a:prstGeom>
        </p:spPr>
        <p:txBody>
          <a:bodyPr lIns="0" tIns="0" rIns="0" bIns="0" rtlCol="0" anchor="t">
            <a:spAutoFit/>
          </a:bodyPr>
          <a:lstStyle/>
          <a:p>
            <a:pPr algn="r">
              <a:lnSpc>
                <a:spcPts val="2199"/>
              </a:lnSpc>
            </a:pPr>
            <a:r>
              <a:rPr lang="pl-PL" sz="2400" spc="43" dirty="0">
                <a:solidFill>
                  <a:srgbClr val="000000"/>
                </a:solidFill>
                <a:latin typeface="Times New Roman" panose="02020603050405020304" pitchFamily="18" charset="0"/>
                <a:cs typeface="Times New Roman" panose="02020603050405020304" pitchFamily="18" charset="0"/>
              </a:rPr>
              <a:t>T</a:t>
            </a:r>
            <a:r>
              <a:rPr lang="en-US" sz="2800" spc="43" dirty="0" err="1">
                <a:solidFill>
                  <a:srgbClr val="000000"/>
                </a:solidFill>
                <a:latin typeface="Times New Roman" panose="02020603050405020304" pitchFamily="18" charset="0"/>
                <a:cs typeface="Times New Roman" panose="02020603050405020304" pitchFamily="18" charset="0"/>
              </a:rPr>
              <a:t>otal</a:t>
            </a:r>
            <a:r>
              <a:rPr lang="en-US" sz="2800" spc="43" dirty="0">
                <a:solidFill>
                  <a:srgbClr val="000000"/>
                </a:solidFill>
                <a:latin typeface="Times New Roman" panose="02020603050405020304" pitchFamily="18" charset="0"/>
                <a:cs typeface="Times New Roman" panose="02020603050405020304" pitchFamily="18" charset="0"/>
              </a:rPr>
              <a:t> </a:t>
            </a:r>
            <a:r>
              <a:rPr lang="en-US" sz="2800" spc="43" dirty="0" err="1">
                <a:solidFill>
                  <a:srgbClr val="000000"/>
                </a:solidFill>
                <a:latin typeface="Times New Roman" panose="02020603050405020304" pitchFamily="18" charset="0"/>
                <a:cs typeface="Times New Roman" panose="02020603050405020304" pitchFamily="18" charset="0"/>
              </a:rPr>
              <a:t>amou</a:t>
            </a:r>
            <a:r>
              <a:rPr lang="pl-PL" sz="2800" spc="43" dirty="0">
                <a:solidFill>
                  <a:srgbClr val="000000"/>
                </a:solidFill>
                <a:latin typeface="Times New Roman" panose="02020603050405020304" pitchFamily="18" charset="0"/>
                <a:cs typeface="Times New Roman" panose="02020603050405020304" pitchFamily="18" charset="0"/>
              </a:rPr>
              <a:t>n</a:t>
            </a:r>
            <a:r>
              <a:rPr lang="en-US" sz="2800" spc="43" dirty="0">
                <a:solidFill>
                  <a:srgbClr val="000000"/>
                </a:solidFill>
                <a:latin typeface="Times New Roman" panose="02020603050405020304" pitchFamily="18" charset="0"/>
                <a:cs typeface="Times New Roman" panose="02020603050405020304" pitchFamily="18" charset="0"/>
              </a:rPr>
              <a:t>t of </a:t>
            </a:r>
            <a:r>
              <a:rPr lang="pl-PL" sz="2800" spc="43" dirty="0" err="1">
                <a:solidFill>
                  <a:srgbClr val="000000"/>
                </a:solidFill>
                <a:latin typeface="Times New Roman" panose="02020603050405020304" pitchFamily="18" charset="0"/>
                <a:cs typeface="Times New Roman" panose="02020603050405020304" pitchFamily="18" charset="0"/>
              </a:rPr>
              <a:t>rescue</a:t>
            </a:r>
            <a:r>
              <a:rPr lang="pl-PL" sz="2800" spc="43" dirty="0">
                <a:solidFill>
                  <a:srgbClr val="000000"/>
                </a:solidFill>
                <a:latin typeface="Times New Roman" panose="02020603050405020304" pitchFamily="18" charset="0"/>
                <a:cs typeface="Times New Roman" panose="02020603050405020304" pitchFamily="18" charset="0"/>
              </a:rPr>
              <a:t> </a:t>
            </a:r>
            <a:r>
              <a:rPr lang="en-US" sz="2800" spc="43" dirty="0">
                <a:solidFill>
                  <a:srgbClr val="000000"/>
                </a:solidFill>
                <a:latin typeface="Times New Roman" panose="02020603050405020304" pitchFamily="18" charset="0"/>
                <a:cs typeface="Times New Roman" panose="02020603050405020304" pitchFamily="18" charset="0"/>
              </a:rPr>
              <a:t>calls</a:t>
            </a:r>
          </a:p>
          <a:p>
            <a:pPr algn="r">
              <a:lnSpc>
                <a:spcPts val="2199"/>
              </a:lnSpc>
            </a:pPr>
            <a:endParaRPr lang="en-US" sz="2800" spc="43" dirty="0">
              <a:solidFill>
                <a:srgbClr val="000000"/>
              </a:solidFill>
              <a:latin typeface="Times New Roman" panose="02020603050405020304" pitchFamily="18" charset="0"/>
              <a:cs typeface="Times New Roman" panose="02020603050405020304" pitchFamily="18" charset="0"/>
            </a:endParaRPr>
          </a:p>
          <a:p>
            <a:pPr algn="r">
              <a:lnSpc>
                <a:spcPts val="2199"/>
              </a:lnSpc>
            </a:pPr>
            <a:endParaRPr lang="en-US" sz="2199" spc="43" dirty="0">
              <a:solidFill>
                <a:srgbClr val="000000"/>
              </a:solidFill>
              <a:latin typeface="Woodland"/>
            </a:endParaRPr>
          </a:p>
          <a:p>
            <a:pPr algn="r">
              <a:lnSpc>
                <a:spcPts val="2199"/>
              </a:lnSpc>
            </a:pPr>
            <a:endParaRPr lang="pl-PL" sz="2199" spc="43" dirty="0">
              <a:solidFill>
                <a:srgbClr val="000000"/>
              </a:solidFill>
              <a:latin typeface="Woodland"/>
            </a:endParaRPr>
          </a:p>
          <a:p>
            <a:pPr algn="r">
              <a:lnSpc>
                <a:spcPts val="2199"/>
              </a:lnSpc>
            </a:pPr>
            <a:endParaRPr lang="pl-PL" sz="2199" spc="43" dirty="0">
              <a:solidFill>
                <a:srgbClr val="000000"/>
              </a:solidFill>
              <a:latin typeface="Woodland"/>
              <a:cs typeface="Times New Roman" panose="02020603050405020304" pitchFamily="18" charset="0"/>
            </a:endParaRPr>
          </a:p>
          <a:p>
            <a:pPr algn="r">
              <a:lnSpc>
                <a:spcPts val="2199"/>
              </a:lnSpc>
            </a:pPr>
            <a:r>
              <a:rPr lang="pl-PL" sz="2800" spc="43" dirty="0">
                <a:solidFill>
                  <a:srgbClr val="000000"/>
                </a:solidFill>
                <a:latin typeface="Times New Roman" panose="02020603050405020304" pitchFamily="18" charset="0"/>
                <a:cs typeface="Times New Roman" panose="02020603050405020304" pitchFamily="18" charset="0"/>
              </a:rPr>
              <a:t>SOS </a:t>
            </a:r>
            <a:r>
              <a:rPr lang="pl-PL" sz="2800" spc="43" dirty="0" err="1">
                <a:solidFill>
                  <a:srgbClr val="000000"/>
                </a:solidFill>
                <a:latin typeface="Times New Roman" panose="02020603050405020304" pitchFamily="18" charset="0"/>
                <a:cs typeface="Times New Roman" panose="02020603050405020304" pitchFamily="18" charset="0"/>
              </a:rPr>
              <a:t>alarms</a:t>
            </a:r>
            <a:endParaRPr lang="en-US" sz="2800" spc="43" dirty="0">
              <a:solidFill>
                <a:srgbClr val="000000"/>
              </a:solidFill>
              <a:latin typeface="Times New Roman" panose="02020603050405020304" pitchFamily="18" charset="0"/>
              <a:cs typeface="Times New Roman" panose="02020603050405020304" pitchFamily="18" charset="0"/>
            </a:endParaRPr>
          </a:p>
          <a:p>
            <a:pPr algn="r">
              <a:lnSpc>
                <a:spcPts val="2199"/>
              </a:lnSpc>
            </a:pPr>
            <a:endParaRPr lang="en-US" sz="2199" spc="43" dirty="0">
              <a:solidFill>
                <a:srgbClr val="000000"/>
              </a:solidFill>
              <a:latin typeface="Woodland"/>
            </a:endParaRPr>
          </a:p>
          <a:p>
            <a:pPr algn="r">
              <a:lnSpc>
                <a:spcPts val="2199"/>
              </a:lnSpc>
            </a:pPr>
            <a:endParaRPr lang="en-US" sz="2199" spc="43" dirty="0">
              <a:solidFill>
                <a:srgbClr val="000000"/>
              </a:solidFill>
              <a:latin typeface="Woodland"/>
            </a:endParaRPr>
          </a:p>
          <a:p>
            <a:pPr algn="r">
              <a:lnSpc>
                <a:spcPts val="2199"/>
              </a:lnSpc>
            </a:pPr>
            <a:endParaRPr lang="en-US" sz="2199" spc="43" dirty="0">
              <a:solidFill>
                <a:srgbClr val="000000"/>
              </a:solidFill>
              <a:latin typeface="Woodland"/>
            </a:endParaRPr>
          </a:p>
          <a:p>
            <a:pPr algn="r">
              <a:lnSpc>
                <a:spcPts val="2199"/>
              </a:lnSpc>
            </a:pPr>
            <a:r>
              <a:rPr lang="pl-PL" sz="2800" spc="43" dirty="0">
                <a:solidFill>
                  <a:srgbClr val="000000"/>
                </a:solidFill>
                <a:latin typeface="Times New Roman" panose="02020603050405020304" pitchFamily="18" charset="0"/>
                <a:cs typeface="Times New Roman" panose="02020603050405020304" pitchFamily="18" charset="0"/>
              </a:rPr>
              <a:t>Fall </a:t>
            </a:r>
            <a:r>
              <a:rPr lang="pl-PL" sz="2800" spc="43" dirty="0" err="1">
                <a:solidFill>
                  <a:srgbClr val="000000"/>
                </a:solidFill>
                <a:latin typeface="Times New Roman" panose="02020603050405020304" pitchFamily="18" charset="0"/>
                <a:cs typeface="Times New Roman" panose="02020603050405020304" pitchFamily="18" charset="0"/>
              </a:rPr>
              <a:t>alarms</a:t>
            </a:r>
            <a:endParaRPr lang="en-US" sz="2800" spc="43" dirty="0">
              <a:solidFill>
                <a:srgbClr val="000000"/>
              </a:solidFill>
              <a:latin typeface="Times New Roman" panose="02020603050405020304" pitchFamily="18" charset="0"/>
              <a:cs typeface="Times New Roman" panose="02020603050405020304" pitchFamily="18" charset="0"/>
            </a:endParaRPr>
          </a:p>
          <a:p>
            <a:pPr algn="r">
              <a:lnSpc>
                <a:spcPts val="2199"/>
              </a:lnSpc>
            </a:pPr>
            <a:endParaRPr lang="en-US" sz="2199" spc="43" dirty="0">
              <a:solidFill>
                <a:srgbClr val="000000"/>
              </a:solidFill>
              <a:latin typeface="Woodland"/>
            </a:endParaRPr>
          </a:p>
          <a:p>
            <a:pPr algn="r">
              <a:lnSpc>
                <a:spcPts val="2199"/>
              </a:lnSpc>
            </a:pPr>
            <a:endParaRPr lang="en-US" sz="2199" spc="43" dirty="0">
              <a:solidFill>
                <a:srgbClr val="000000"/>
              </a:solidFill>
              <a:latin typeface="Woodland"/>
            </a:endParaRPr>
          </a:p>
          <a:p>
            <a:pPr algn="r">
              <a:lnSpc>
                <a:spcPts val="2199"/>
              </a:lnSpc>
            </a:pPr>
            <a:endParaRPr lang="en-US" sz="2199" spc="43" dirty="0">
              <a:solidFill>
                <a:srgbClr val="000000"/>
              </a:solidFill>
              <a:latin typeface="Woodland"/>
            </a:endParaRPr>
          </a:p>
          <a:p>
            <a:pPr algn="r">
              <a:lnSpc>
                <a:spcPts val="2199"/>
              </a:lnSpc>
            </a:pPr>
            <a:r>
              <a:rPr lang="pl-PL" sz="2800" spc="43" dirty="0" err="1">
                <a:solidFill>
                  <a:srgbClr val="000000"/>
                </a:solidFill>
                <a:latin typeface="Times New Roman" panose="02020603050405020304" pitchFamily="18" charset="0"/>
                <a:cs typeface="Times New Roman" panose="02020603050405020304" pitchFamily="18" charset="0"/>
              </a:rPr>
              <a:t>Amount</a:t>
            </a:r>
            <a:r>
              <a:rPr lang="pl-PL" sz="2800" spc="43" dirty="0">
                <a:solidFill>
                  <a:srgbClr val="000000"/>
                </a:solidFill>
                <a:latin typeface="Times New Roman" panose="02020603050405020304" pitchFamily="18" charset="0"/>
                <a:cs typeface="Times New Roman" panose="02020603050405020304" pitchFamily="18" charset="0"/>
              </a:rPr>
              <a:t> of </a:t>
            </a:r>
            <a:r>
              <a:rPr lang="pl-PL" sz="2800" spc="43" dirty="0" err="1">
                <a:solidFill>
                  <a:srgbClr val="000000"/>
                </a:solidFill>
                <a:latin typeface="Times New Roman" panose="02020603050405020304" pitchFamily="18" charset="0"/>
                <a:cs typeface="Times New Roman" panose="02020603050405020304" pitchFamily="18" charset="0"/>
              </a:rPr>
              <a:t>interventions</a:t>
            </a:r>
            <a:endParaRPr lang="en-US" sz="2800" spc="43" dirty="0">
              <a:solidFill>
                <a:srgbClr val="000000"/>
              </a:solidFill>
              <a:latin typeface="Times New Roman" panose="02020603050405020304" pitchFamily="18" charset="0"/>
              <a:cs typeface="Times New Roman" panose="02020603050405020304" pitchFamily="18" charset="0"/>
            </a:endParaRPr>
          </a:p>
          <a:p>
            <a:pPr algn="r">
              <a:lnSpc>
                <a:spcPts val="2199"/>
              </a:lnSpc>
            </a:pPr>
            <a:endParaRPr lang="en-US" sz="2199" spc="43" dirty="0">
              <a:solidFill>
                <a:srgbClr val="000000"/>
              </a:solidFill>
              <a:latin typeface="Woodland"/>
            </a:endParaRPr>
          </a:p>
          <a:p>
            <a:pPr algn="r">
              <a:lnSpc>
                <a:spcPts val="2199"/>
              </a:lnSpc>
            </a:pPr>
            <a:endParaRPr lang="en-US" sz="2199" spc="43" dirty="0">
              <a:solidFill>
                <a:srgbClr val="000000"/>
              </a:solidFill>
              <a:latin typeface="Woodland"/>
            </a:endParaRPr>
          </a:p>
          <a:p>
            <a:pPr algn="r">
              <a:lnSpc>
                <a:spcPts val="2199"/>
              </a:lnSpc>
            </a:pPr>
            <a:endParaRPr lang="en-US" sz="2199" spc="43" dirty="0">
              <a:solidFill>
                <a:srgbClr val="000000"/>
              </a:solidFill>
              <a:latin typeface="Woodland"/>
            </a:endParaRPr>
          </a:p>
          <a:p>
            <a:pPr algn="r">
              <a:lnSpc>
                <a:spcPts val="2199"/>
              </a:lnSpc>
            </a:pPr>
            <a:endParaRPr lang="en-US" sz="2199" spc="43" dirty="0">
              <a:solidFill>
                <a:srgbClr val="000000"/>
              </a:solidFill>
              <a:latin typeface="Woodland"/>
            </a:endParaRPr>
          </a:p>
          <a:p>
            <a:pPr algn="r">
              <a:lnSpc>
                <a:spcPts val="2199"/>
              </a:lnSpc>
            </a:pPr>
            <a:r>
              <a:rPr lang="pl-PL" sz="2800" spc="43" dirty="0">
                <a:solidFill>
                  <a:srgbClr val="000000"/>
                </a:solidFill>
                <a:latin typeface="Times New Roman" panose="02020603050405020304" pitchFamily="18" charset="0"/>
                <a:cs typeface="Times New Roman" panose="02020603050405020304" pitchFamily="18" charset="0"/>
              </a:rPr>
              <a:t>E</a:t>
            </a:r>
            <a:r>
              <a:rPr lang="en-US" sz="2800" spc="43" dirty="0" err="1">
                <a:solidFill>
                  <a:srgbClr val="000000"/>
                </a:solidFill>
                <a:latin typeface="Times New Roman" panose="02020603050405020304" pitchFamily="18" charset="0"/>
                <a:cs typeface="Times New Roman" panose="02020603050405020304" pitchFamily="18" charset="0"/>
              </a:rPr>
              <a:t>mergency</a:t>
            </a:r>
            <a:r>
              <a:rPr lang="en-US" sz="2800" spc="43" dirty="0">
                <a:solidFill>
                  <a:srgbClr val="000000"/>
                </a:solidFill>
                <a:latin typeface="Times New Roman" panose="02020603050405020304" pitchFamily="18" charset="0"/>
                <a:cs typeface="Times New Roman" panose="02020603050405020304" pitchFamily="18" charset="0"/>
              </a:rPr>
              <a:t> services</a:t>
            </a:r>
            <a:r>
              <a:rPr lang="pl-PL" sz="2800" spc="43" dirty="0">
                <a:solidFill>
                  <a:srgbClr val="000000"/>
                </a:solidFill>
                <a:latin typeface="Times New Roman" panose="02020603050405020304" pitchFamily="18" charset="0"/>
                <a:cs typeface="Times New Roman" panose="02020603050405020304" pitchFamily="18" charset="0"/>
              </a:rPr>
              <a:t> </a:t>
            </a:r>
            <a:r>
              <a:rPr lang="pl-PL" sz="2800" spc="43" dirty="0" err="1">
                <a:solidFill>
                  <a:srgbClr val="000000"/>
                </a:solidFill>
                <a:latin typeface="Times New Roman" panose="02020603050405020304" pitchFamily="18" charset="0"/>
                <a:cs typeface="Times New Roman" panose="02020603050405020304" pitchFamily="18" charset="0"/>
              </a:rPr>
              <a:t>calls</a:t>
            </a:r>
            <a:r>
              <a:rPr lang="pl-PL" sz="2800" spc="43" dirty="0">
                <a:solidFill>
                  <a:srgbClr val="000000"/>
                </a:solidFill>
                <a:latin typeface="Times New Roman" panose="02020603050405020304" pitchFamily="18" charset="0"/>
                <a:cs typeface="Times New Roman" panose="02020603050405020304" pitchFamily="18" charset="0"/>
              </a:rPr>
              <a:t>  </a:t>
            </a:r>
            <a:endParaRPr lang="en-US" sz="2800" spc="43" dirty="0">
              <a:solidFill>
                <a:srgbClr val="000000"/>
              </a:solidFill>
              <a:latin typeface="Times New Roman" panose="02020603050405020304" pitchFamily="18" charset="0"/>
              <a:cs typeface="Times New Roman" panose="02020603050405020304" pitchFamily="18" charset="0"/>
            </a:endParaRPr>
          </a:p>
          <a:p>
            <a:pPr algn="r">
              <a:lnSpc>
                <a:spcPts val="2199"/>
              </a:lnSpc>
            </a:pPr>
            <a:endParaRPr lang="en-US" sz="2199" spc="43" dirty="0">
              <a:solidFill>
                <a:srgbClr val="000000"/>
              </a:solidFill>
              <a:latin typeface="Woodland"/>
            </a:endParaRPr>
          </a:p>
          <a:p>
            <a:pPr algn="r">
              <a:lnSpc>
                <a:spcPts val="2199"/>
              </a:lnSpc>
            </a:pPr>
            <a:endParaRPr lang="en-US" sz="2199" spc="43" dirty="0">
              <a:solidFill>
                <a:srgbClr val="000000"/>
              </a:solidFill>
              <a:latin typeface="Woodland"/>
            </a:endParaRPr>
          </a:p>
          <a:p>
            <a:pPr algn="r">
              <a:lnSpc>
                <a:spcPts val="2199"/>
              </a:lnSpc>
            </a:pPr>
            <a:endParaRPr lang="en-US" sz="2199" spc="43" dirty="0">
              <a:solidFill>
                <a:srgbClr val="000000"/>
              </a:solidFill>
              <a:latin typeface="Woodland"/>
            </a:endParaRPr>
          </a:p>
          <a:p>
            <a:pPr algn="r">
              <a:lnSpc>
                <a:spcPts val="2199"/>
              </a:lnSpc>
              <a:spcBef>
                <a:spcPct val="0"/>
              </a:spcBef>
            </a:pPr>
            <a:r>
              <a:rPr lang="pl-PL" sz="2800" spc="43" dirty="0">
                <a:solidFill>
                  <a:srgbClr val="000000"/>
                </a:solidFill>
                <a:latin typeface="Times New Roman" panose="02020603050405020304" pitchFamily="18" charset="0"/>
                <a:cs typeface="Times New Roman" panose="02020603050405020304" pitchFamily="18" charset="0"/>
              </a:rPr>
              <a:t>D</a:t>
            </a:r>
            <a:r>
              <a:rPr lang="en-US" sz="2800" spc="43" dirty="0" err="1">
                <a:solidFill>
                  <a:srgbClr val="000000"/>
                </a:solidFill>
                <a:latin typeface="Times New Roman" panose="02020603050405020304" pitchFamily="18" charset="0"/>
                <a:cs typeface="Times New Roman" panose="02020603050405020304" pitchFamily="18" charset="0"/>
              </a:rPr>
              <a:t>esignated</a:t>
            </a:r>
            <a:r>
              <a:rPr lang="en-US" sz="2800" spc="43" dirty="0">
                <a:solidFill>
                  <a:srgbClr val="000000"/>
                </a:solidFill>
                <a:latin typeface="Times New Roman" panose="02020603050405020304" pitchFamily="18" charset="0"/>
                <a:cs typeface="Times New Roman" panose="02020603050405020304" pitchFamily="18" charset="0"/>
              </a:rPr>
              <a:t> guardians</a:t>
            </a:r>
            <a:r>
              <a:rPr lang="pl-PL" sz="2800" spc="43" dirty="0">
                <a:solidFill>
                  <a:srgbClr val="000000"/>
                </a:solidFill>
                <a:latin typeface="Times New Roman" panose="02020603050405020304" pitchFamily="18" charset="0"/>
                <a:cs typeface="Times New Roman" panose="02020603050405020304" pitchFamily="18" charset="0"/>
              </a:rPr>
              <a:t> </a:t>
            </a:r>
            <a:r>
              <a:rPr lang="pl-PL" sz="2800" spc="43" dirty="0" err="1">
                <a:solidFill>
                  <a:srgbClr val="000000"/>
                </a:solidFill>
                <a:latin typeface="Times New Roman" panose="02020603050405020304" pitchFamily="18" charset="0"/>
                <a:cs typeface="Times New Roman" panose="02020603050405020304" pitchFamily="18" charset="0"/>
              </a:rPr>
              <a:t>calls</a:t>
            </a:r>
            <a:endParaRPr lang="en-US" sz="2800" spc="43" dirty="0">
              <a:solidFill>
                <a:srgbClr val="000000"/>
              </a:solidFill>
              <a:latin typeface="Times New Roman" panose="02020603050405020304" pitchFamily="18" charset="0"/>
              <a:cs typeface="Times New Roman" panose="02020603050405020304" pitchFamily="18" charset="0"/>
            </a:endParaRPr>
          </a:p>
        </p:txBody>
      </p:sp>
      <p:sp>
        <p:nvSpPr>
          <p:cNvPr id="6" name="TextBox 6"/>
          <p:cNvSpPr txBox="1"/>
          <p:nvPr/>
        </p:nvSpPr>
        <p:spPr>
          <a:xfrm>
            <a:off x="9594416" y="1843075"/>
            <a:ext cx="6407389" cy="7344959"/>
          </a:xfrm>
          <a:prstGeom prst="rect">
            <a:avLst/>
          </a:prstGeom>
        </p:spPr>
        <p:txBody>
          <a:bodyPr lIns="0" tIns="0" rIns="0" bIns="0" rtlCol="0" anchor="t">
            <a:spAutoFit/>
          </a:bodyPr>
          <a:lstStyle/>
          <a:p>
            <a:pPr algn="r">
              <a:lnSpc>
                <a:spcPts val="3500"/>
              </a:lnSpc>
            </a:pPr>
            <a:r>
              <a:rPr lang="pl-PL" sz="3500" spc="70" dirty="0">
                <a:solidFill>
                  <a:srgbClr val="000000"/>
                </a:solidFill>
                <a:latin typeface="Times New Roman" panose="02020603050405020304" pitchFamily="18" charset="0"/>
                <a:cs typeface="Times New Roman" panose="02020603050405020304" pitchFamily="18" charset="0"/>
              </a:rPr>
              <a:t>791</a:t>
            </a:r>
            <a:endParaRPr lang="en-US" sz="3500" spc="70" dirty="0">
              <a:solidFill>
                <a:srgbClr val="000000"/>
              </a:solidFill>
              <a:latin typeface="Times New Roman" panose="02020603050405020304" pitchFamily="18" charset="0"/>
              <a:cs typeface="Times New Roman" panose="02020603050405020304" pitchFamily="18" charset="0"/>
            </a:endParaRPr>
          </a:p>
          <a:p>
            <a:pPr algn="r">
              <a:lnSpc>
                <a:spcPts val="3500"/>
              </a:lnSpc>
            </a:pPr>
            <a:endParaRPr lang="en-US" sz="3500" spc="70" dirty="0">
              <a:solidFill>
                <a:srgbClr val="000000"/>
              </a:solidFill>
              <a:latin typeface="Times New Roman" panose="02020603050405020304" pitchFamily="18" charset="0"/>
              <a:cs typeface="Times New Roman" panose="02020603050405020304" pitchFamily="18" charset="0"/>
            </a:endParaRPr>
          </a:p>
          <a:p>
            <a:pPr algn="r">
              <a:lnSpc>
                <a:spcPts val="3500"/>
              </a:lnSpc>
            </a:pPr>
            <a:endParaRPr lang="en-US" sz="3500" spc="70" dirty="0">
              <a:solidFill>
                <a:srgbClr val="000000"/>
              </a:solidFill>
              <a:latin typeface="Times New Roman" panose="02020603050405020304" pitchFamily="18" charset="0"/>
              <a:cs typeface="Times New Roman" panose="02020603050405020304" pitchFamily="18" charset="0"/>
            </a:endParaRPr>
          </a:p>
          <a:p>
            <a:pPr algn="r">
              <a:lnSpc>
                <a:spcPts val="3500"/>
              </a:lnSpc>
            </a:pPr>
            <a:r>
              <a:rPr lang="pl-PL" sz="3500" spc="70" dirty="0">
                <a:solidFill>
                  <a:srgbClr val="000000"/>
                </a:solidFill>
                <a:latin typeface="Times New Roman" panose="02020603050405020304" pitchFamily="18" charset="0"/>
                <a:cs typeface="Times New Roman" panose="02020603050405020304" pitchFamily="18" charset="0"/>
              </a:rPr>
              <a:t>424</a:t>
            </a:r>
            <a:endParaRPr lang="en-US" sz="3500" spc="70" dirty="0">
              <a:solidFill>
                <a:srgbClr val="000000"/>
              </a:solidFill>
              <a:latin typeface="Times New Roman" panose="02020603050405020304" pitchFamily="18" charset="0"/>
              <a:cs typeface="Times New Roman" panose="02020603050405020304" pitchFamily="18" charset="0"/>
            </a:endParaRPr>
          </a:p>
          <a:p>
            <a:pPr algn="r">
              <a:lnSpc>
                <a:spcPts val="3500"/>
              </a:lnSpc>
            </a:pPr>
            <a:endParaRPr lang="en-US" sz="3500" spc="70" dirty="0">
              <a:solidFill>
                <a:srgbClr val="000000"/>
              </a:solidFill>
              <a:latin typeface="Times New Roman" panose="02020603050405020304" pitchFamily="18" charset="0"/>
              <a:cs typeface="Times New Roman" panose="02020603050405020304" pitchFamily="18" charset="0"/>
            </a:endParaRPr>
          </a:p>
          <a:p>
            <a:pPr algn="r">
              <a:lnSpc>
                <a:spcPts val="3500"/>
              </a:lnSpc>
            </a:pPr>
            <a:endParaRPr lang="en-US" sz="3500" spc="70" dirty="0">
              <a:solidFill>
                <a:srgbClr val="000000"/>
              </a:solidFill>
              <a:latin typeface="Times New Roman" panose="02020603050405020304" pitchFamily="18" charset="0"/>
              <a:cs typeface="Times New Roman" panose="02020603050405020304" pitchFamily="18" charset="0"/>
            </a:endParaRPr>
          </a:p>
          <a:p>
            <a:pPr algn="r">
              <a:lnSpc>
                <a:spcPts val="3500"/>
              </a:lnSpc>
            </a:pPr>
            <a:r>
              <a:rPr lang="pl-PL" sz="3500" spc="70" dirty="0">
                <a:solidFill>
                  <a:srgbClr val="000000"/>
                </a:solidFill>
                <a:latin typeface="Times New Roman" panose="02020603050405020304" pitchFamily="18" charset="0"/>
                <a:cs typeface="Times New Roman" panose="02020603050405020304" pitchFamily="18" charset="0"/>
              </a:rPr>
              <a:t>367</a:t>
            </a:r>
            <a:endParaRPr lang="en-US" sz="3500" spc="70" dirty="0">
              <a:solidFill>
                <a:srgbClr val="000000"/>
              </a:solidFill>
              <a:latin typeface="Times New Roman" panose="02020603050405020304" pitchFamily="18" charset="0"/>
              <a:cs typeface="Times New Roman" panose="02020603050405020304" pitchFamily="18" charset="0"/>
            </a:endParaRPr>
          </a:p>
          <a:p>
            <a:pPr algn="r">
              <a:lnSpc>
                <a:spcPts val="3500"/>
              </a:lnSpc>
            </a:pPr>
            <a:endParaRPr lang="en-US" sz="3500" spc="70" dirty="0">
              <a:solidFill>
                <a:srgbClr val="000000"/>
              </a:solidFill>
              <a:latin typeface="Times New Roman" panose="02020603050405020304" pitchFamily="18" charset="0"/>
              <a:cs typeface="Times New Roman" panose="02020603050405020304" pitchFamily="18" charset="0"/>
            </a:endParaRPr>
          </a:p>
          <a:p>
            <a:pPr algn="just">
              <a:lnSpc>
                <a:spcPts val="3500"/>
              </a:lnSpc>
            </a:pPr>
            <a:endParaRPr lang="pl-PL" sz="3500" spc="70" dirty="0">
              <a:solidFill>
                <a:srgbClr val="000000"/>
              </a:solidFill>
              <a:latin typeface="Times New Roman" panose="02020603050405020304" pitchFamily="18" charset="0"/>
              <a:cs typeface="Times New Roman" panose="02020603050405020304" pitchFamily="18" charset="0"/>
            </a:endParaRPr>
          </a:p>
          <a:p>
            <a:pPr algn="just">
              <a:lnSpc>
                <a:spcPts val="3500"/>
              </a:lnSpc>
            </a:pPr>
            <a:r>
              <a:rPr lang="pl-PL" sz="3500" spc="70" dirty="0">
                <a:solidFill>
                  <a:srgbClr val="000000"/>
                </a:solidFill>
                <a:latin typeface="Times New Roman" panose="02020603050405020304" pitchFamily="18" charset="0"/>
                <a:cs typeface="Times New Roman" panose="02020603050405020304" pitchFamily="18" charset="0"/>
              </a:rPr>
              <a:t>20</a:t>
            </a:r>
            <a:endParaRPr lang="en-US" sz="3500" spc="70" dirty="0">
              <a:solidFill>
                <a:srgbClr val="000000"/>
              </a:solidFill>
              <a:latin typeface="Times New Roman" panose="02020603050405020304" pitchFamily="18" charset="0"/>
              <a:cs typeface="Times New Roman" panose="02020603050405020304" pitchFamily="18" charset="0"/>
            </a:endParaRPr>
          </a:p>
          <a:p>
            <a:pPr algn="r">
              <a:lnSpc>
                <a:spcPts val="2000"/>
              </a:lnSpc>
            </a:pPr>
            <a:endParaRPr lang="en-US" sz="3500" spc="70" dirty="0">
              <a:solidFill>
                <a:srgbClr val="000000"/>
              </a:solidFill>
              <a:latin typeface="Times New Roman" panose="02020603050405020304" pitchFamily="18" charset="0"/>
              <a:cs typeface="Times New Roman" panose="02020603050405020304" pitchFamily="18" charset="0"/>
            </a:endParaRPr>
          </a:p>
          <a:p>
            <a:pPr algn="just">
              <a:lnSpc>
                <a:spcPts val="3500"/>
              </a:lnSpc>
            </a:pPr>
            <a:endParaRPr lang="en-US" sz="3500" spc="70" dirty="0">
              <a:solidFill>
                <a:srgbClr val="000000"/>
              </a:solidFill>
              <a:latin typeface="Times New Roman" panose="02020603050405020304" pitchFamily="18" charset="0"/>
              <a:cs typeface="Times New Roman" panose="02020603050405020304" pitchFamily="18" charset="0"/>
            </a:endParaRPr>
          </a:p>
          <a:p>
            <a:pPr algn="just">
              <a:lnSpc>
                <a:spcPts val="3500"/>
              </a:lnSpc>
            </a:pPr>
            <a:r>
              <a:rPr lang="en-US" sz="3500" spc="70" dirty="0">
                <a:solidFill>
                  <a:srgbClr val="000000"/>
                </a:solidFill>
                <a:latin typeface="Times New Roman" panose="02020603050405020304" pitchFamily="18" charset="0"/>
                <a:cs typeface="Times New Roman" panose="02020603050405020304" pitchFamily="18" charset="0"/>
              </a:rPr>
              <a:t>1</a:t>
            </a:r>
            <a:r>
              <a:rPr lang="pl-PL" sz="3500" spc="70" dirty="0">
                <a:solidFill>
                  <a:srgbClr val="000000"/>
                </a:solidFill>
                <a:latin typeface="Times New Roman" panose="02020603050405020304" pitchFamily="18" charset="0"/>
                <a:cs typeface="Times New Roman" panose="02020603050405020304" pitchFamily="18" charset="0"/>
              </a:rPr>
              <a:t>4</a:t>
            </a:r>
            <a:endParaRPr lang="en-US" sz="3500" spc="70" dirty="0">
              <a:solidFill>
                <a:srgbClr val="000000"/>
              </a:solidFill>
              <a:latin typeface="Times New Roman" panose="02020603050405020304" pitchFamily="18" charset="0"/>
              <a:cs typeface="Times New Roman" panose="02020603050405020304" pitchFamily="18" charset="0"/>
            </a:endParaRPr>
          </a:p>
          <a:p>
            <a:pPr algn="just">
              <a:lnSpc>
                <a:spcPts val="6099"/>
              </a:lnSpc>
            </a:pPr>
            <a:endParaRPr lang="en-US" sz="3500" spc="70" dirty="0">
              <a:solidFill>
                <a:srgbClr val="000000"/>
              </a:solidFill>
              <a:latin typeface="Times New Roman" panose="02020603050405020304" pitchFamily="18" charset="0"/>
              <a:cs typeface="Times New Roman" panose="02020603050405020304" pitchFamily="18" charset="0"/>
            </a:endParaRPr>
          </a:p>
          <a:p>
            <a:pPr algn="just">
              <a:lnSpc>
                <a:spcPts val="3500"/>
              </a:lnSpc>
            </a:pPr>
            <a:r>
              <a:rPr lang="pl-PL" sz="3500" spc="70" dirty="0">
                <a:solidFill>
                  <a:srgbClr val="000000"/>
                </a:solidFill>
                <a:latin typeface="Times New Roman" panose="02020603050405020304" pitchFamily="18" charset="0"/>
                <a:cs typeface="Times New Roman" panose="02020603050405020304" pitchFamily="18" charset="0"/>
              </a:rPr>
              <a:t>6</a:t>
            </a:r>
            <a:endParaRPr lang="en-US" sz="3500" spc="70" dirty="0">
              <a:solidFill>
                <a:srgbClr val="000000"/>
              </a:solidFill>
              <a:latin typeface="Times New Roman" panose="02020603050405020304" pitchFamily="18" charset="0"/>
              <a:cs typeface="Times New Roman" panose="02020603050405020304" pitchFamily="18" charset="0"/>
            </a:endParaRPr>
          </a:p>
          <a:p>
            <a:pPr algn="r">
              <a:lnSpc>
                <a:spcPts val="3500"/>
              </a:lnSpc>
              <a:spcBef>
                <a:spcPct val="0"/>
              </a:spcBef>
            </a:pPr>
            <a:endParaRPr lang="en-US" sz="3500" spc="70" dirty="0">
              <a:solidFill>
                <a:srgbClr val="000000"/>
              </a:solidFill>
              <a:latin typeface="Woodlan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358621" y="-335158"/>
            <a:ext cx="4129333" cy="10957317"/>
          </a:xfrm>
          <a:prstGeom prst="rect">
            <a:avLst/>
          </a:prstGeom>
          <a:solidFill>
            <a:srgbClr val="BEA8A7">
              <a:alpha val="19608"/>
            </a:srgbClr>
          </a:solidFill>
        </p:spPr>
      </p:sp>
      <p:sp>
        <p:nvSpPr>
          <p:cNvPr id="3" name="Freeform 3"/>
          <p:cNvSpPr/>
          <p:nvPr/>
        </p:nvSpPr>
        <p:spPr>
          <a:xfrm>
            <a:off x="4723859" y="569413"/>
            <a:ext cx="3315298" cy="4574087"/>
          </a:xfrm>
          <a:custGeom>
            <a:avLst/>
            <a:gdLst/>
            <a:ahLst/>
            <a:cxnLst/>
            <a:rect l="l" t="t" r="r" b="b"/>
            <a:pathLst>
              <a:path w="3315298" h="4574087">
                <a:moveTo>
                  <a:pt x="0" y="0"/>
                </a:moveTo>
                <a:lnTo>
                  <a:pt x="3315298" y="0"/>
                </a:lnTo>
                <a:lnTo>
                  <a:pt x="3315298" y="4574087"/>
                </a:lnTo>
                <a:lnTo>
                  <a:pt x="0" y="4574087"/>
                </a:lnTo>
                <a:lnTo>
                  <a:pt x="0" y="0"/>
                </a:lnTo>
                <a:close/>
              </a:path>
            </a:pathLst>
          </a:custGeom>
          <a:blipFill>
            <a:blip r:embed="rId2"/>
            <a:stretch>
              <a:fillRect/>
            </a:stretch>
          </a:blipFill>
        </p:spPr>
      </p:sp>
      <p:sp>
        <p:nvSpPr>
          <p:cNvPr id="4" name="Freeform 4"/>
          <p:cNvSpPr/>
          <p:nvPr/>
        </p:nvSpPr>
        <p:spPr>
          <a:xfrm>
            <a:off x="4244116" y="5258435"/>
            <a:ext cx="5217796" cy="4637092"/>
          </a:xfrm>
          <a:custGeom>
            <a:avLst/>
            <a:gdLst/>
            <a:ahLst/>
            <a:cxnLst/>
            <a:rect l="l" t="t" r="r" b="b"/>
            <a:pathLst>
              <a:path w="5217796" h="4637092">
                <a:moveTo>
                  <a:pt x="0" y="0"/>
                </a:moveTo>
                <a:lnTo>
                  <a:pt x="5217796" y="0"/>
                </a:lnTo>
                <a:lnTo>
                  <a:pt x="5217796" y="4637092"/>
                </a:lnTo>
                <a:lnTo>
                  <a:pt x="0" y="4637092"/>
                </a:lnTo>
                <a:lnTo>
                  <a:pt x="0" y="0"/>
                </a:lnTo>
                <a:close/>
              </a:path>
            </a:pathLst>
          </a:custGeom>
          <a:blipFill>
            <a:blip r:embed="rId3"/>
            <a:stretch>
              <a:fillRect/>
            </a:stretch>
          </a:blipFill>
        </p:spPr>
      </p:sp>
      <p:sp>
        <p:nvSpPr>
          <p:cNvPr id="5" name="Freeform 5"/>
          <p:cNvSpPr/>
          <p:nvPr/>
        </p:nvSpPr>
        <p:spPr>
          <a:xfrm>
            <a:off x="9144000" y="569413"/>
            <a:ext cx="7791022" cy="5194014"/>
          </a:xfrm>
          <a:custGeom>
            <a:avLst/>
            <a:gdLst/>
            <a:ahLst/>
            <a:cxnLst/>
            <a:rect l="l" t="t" r="r" b="b"/>
            <a:pathLst>
              <a:path w="7791022" h="5194014">
                <a:moveTo>
                  <a:pt x="0" y="0"/>
                </a:moveTo>
                <a:lnTo>
                  <a:pt x="7791022" y="0"/>
                </a:lnTo>
                <a:lnTo>
                  <a:pt x="7791022" y="5194015"/>
                </a:lnTo>
                <a:lnTo>
                  <a:pt x="0" y="5194015"/>
                </a:lnTo>
                <a:lnTo>
                  <a:pt x="0" y="0"/>
                </a:lnTo>
                <a:close/>
              </a:path>
            </a:pathLst>
          </a:custGeom>
          <a:blipFill>
            <a:blip r:embed="rId4"/>
            <a:stretch>
              <a:fillRect/>
            </a:stretch>
          </a:blipFill>
        </p:spPr>
      </p:sp>
      <p:sp>
        <p:nvSpPr>
          <p:cNvPr id="6" name="Freeform 6"/>
          <p:cNvSpPr/>
          <p:nvPr/>
        </p:nvSpPr>
        <p:spPr>
          <a:xfrm>
            <a:off x="10508317" y="5763428"/>
            <a:ext cx="6426705" cy="4344704"/>
          </a:xfrm>
          <a:custGeom>
            <a:avLst/>
            <a:gdLst/>
            <a:ahLst/>
            <a:cxnLst/>
            <a:rect l="l" t="t" r="r" b="b"/>
            <a:pathLst>
              <a:path w="6426705" h="4344704">
                <a:moveTo>
                  <a:pt x="0" y="0"/>
                </a:moveTo>
                <a:lnTo>
                  <a:pt x="6426705" y="0"/>
                </a:lnTo>
                <a:lnTo>
                  <a:pt x="6426705" y="4344704"/>
                </a:lnTo>
                <a:lnTo>
                  <a:pt x="0" y="4344704"/>
                </a:lnTo>
                <a:lnTo>
                  <a:pt x="0" y="0"/>
                </a:lnTo>
                <a:close/>
              </a:path>
            </a:pathLst>
          </a:custGeom>
          <a:blipFill>
            <a:blip r:embed="rId5"/>
            <a:stretch>
              <a:fillRect/>
            </a:stretch>
          </a:blipFill>
        </p:spPr>
      </p:sp>
      <p:sp>
        <p:nvSpPr>
          <p:cNvPr id="7" name="TextBox 7"/>
          <p:cNvSpPr txBox="1"/>
          <p:nvPr/>
        </p:nvSpPr>
        <p:spPr>
          <a:xfrm>
            <a:off x="0" y="4625730"/>
            <a:ext cx="3770712" cy="1035540"/>
          </a:xfrm>
          <a:prstGeom prst="rect">
            <a:avLst/>
          </a:prstGeom>
        </p:spPr>
        <p:txBody>
          <a:bodyPr lIns="0" tIns="0" rIns="0" bIns="0" rtlCol="0" anchor="t">
            <a:spAutoFit/>
          </a:bodyPr>
          <a:lstStyle/>
          <a:p>
            <a:pPr algn="ctr">
              <a:lnSpc>
                <a:spcPts val="4140"/>
              </a:lnSpc>
            </a:pPr>
            <a:r>
              <a:rPr lang="en-US" sz="3200" spc="60" dirty="0">
                <a:solidFill>
                  <a:srgbClr val="000000"/>
                </a:solidFill>
                <a:latin typeface="Times New Roman" panose="02020603050405020304" pitchFamily="18" charset="0"/>
                <a:cs typeface="Times New Roman" panose="02020603050405020304" pitchFamily="18" charset="0"/>
              </a:rPr>
              <a:t>CARDIOLOGICAL</a:t>
            </a:r>
            <a:r>
              <a:rPr lang="pl-PL" sz="3200" spc="60" dirty="0">
                <a:solidFill>
                  <a:srgbClr val="000000"/>
                </a:solidFill>
                <a:latin typeface="Times New Roman" panose="02020603050405020304" pitchFamily="18" charset="0"/>
                <a:cs typeface="Times New Roman" panose="02020603050405020304" pitchFamily="18" charset="0"/>
              </a:rPr>
              <a:t> COMPONENT</a:t>
            </a:r>
            <a:endParaRPr lang="en-US" sz="3200" spc="60"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1B52B14B-5176-D3FE-320B-3E85420D59DB}"/>
              </a:ext>
            </a:extLst>
          </p:cNvPr>
          <p:cNvPicPr>
            <a:picLocks noChangeAspect="1"/>
          </p:cNvPicPr>
          <p:nvPr/>
        </p:nvPicPr>
        <p:blipFill>
          <a:blip r:embed="rId2"/>
          <a:stretch>
            <a:fillRect/>
          </a:stretch>
        </p:blipFill>
        <p:spPr>
          <a:xfrm>
            <a:off x="152400" y="0"/>
            <a:ext cx="16917866" cy="2395936"/>
          </a:xfrm>
          <a:prstGeom prst="rect">
            <a:avLst/>
          </a:prstGeom>
        </p:spPr>
      </p:pic>
      <p:sp>
        <p:nvSpPr>
          <p:cNvPr id="8" name="TextBox 8">
            <a:extLst>
              <a:ext uri="{FF2B5EF4-FFF2-40B4-BE49-F238E27FC236}">
                <a16:creationId xmlns:a16="http://schemas.microsoft.com/office/drawing/2014/main" id="{79BA2348-CB00-EA19-CC9C-0D92500E00D2}"/>
              </a:ext>
            </a:extLst>
          </p:cNvPr>
          <p:cNvSpPr txBox="1"/>
          <p:nvPr/>
        </p:nvSpPr>
        <p:spPr>
          <a:xfrm>
            <a:off x="124395" y="4285242"/>
            <a:ext cx="3515767" cy="1283172"/>
          </a:xfrm>
          <a:prstGeom prst="rect">
            <a:avLst/>
          </a:prstGeom>
        </p:spPr>
        <p:txBody>
          <a:bodyPr lIns="0" tIns="0" rIns="0" bIns="0" rtlCol="0" anchor="t">
            <a:spAutoFit/>
          </a:bodyPr>
          <a:lstStyle/>
          <a:p>
            <a:pPr algn="ctr">
              <a:lnSpc>
                <a:spcPts val="3424"/>
              </a:lnSpc>
            </a:pPr>
            <a:r>
              <a:rPr lang="pl-PL" sz="2800" spc="49" dirty="0">
                <a:solidFill>
                  <a:srgbClr val="000000"/>
                </a:solidFill>
                <a:latin typeface="Times New Roman" panose="02020603050405020304" pitchFamily="18" charset="0"/>
                <a:cs typeface="Times New Roman" panose="02020603050405020304" pitchFamily="18" charset="0"/>
              </a:rPr>
              <a:t>STAKEHOLDER GROUP</a:t>
            </a:r>
          </a:p>
          <a:p>
            <a:pPr algn="ctr">
              <a:lnSpc>
                <a:spcPts val="3424"/>
              </a:lnSpc>
            </a:pPr>
            <a:r>
              <a:rPr lang="pl-PL" sz="2800" spc="49" dirty="0">
                <a:solidFill>
                  <a:srgbClr val="000000"/>
                </a:solidFill>
                <a:latin typeface="Times New Roman" panose="02020603050405020304" pitchFamily="18" charset="0"/>
                <a:cs typeface="Times New Roman" panose="02020603050405020304" pitchFamily="18" charset="0"/>
              </a:rPr>
              <a:t>CARES</a:t>
            </a:r>
          </a:p>
        </p:txBody>
      </p:sp>
      <p:sp>
        <p:nvSpPr>
          <p:cNvPr id="9" name="TextBox 4">
            <a:extLst>
              <a:ext uri="{FF2B5EF4-FFF2-40B4-BE49-F238E27FC236}">
                <a16:creationId xmlns:a16="http://schemas.microsoft.com/office/drawing/2014/main" id="{2678B38C-5E62-6F0D-79FB-0BFB6584706C}"/>
              </a:ext>
            </a:extLst>
          </p:cNvPr>
          <p:cNvSpPr txBox="1"/>
          <p:nvPr/>
        </p:nvSpPr>
        <p:spPr>
          <a:xfrm>
            <a:off x="4614012" y="2581631"/>
            <a:ext cx="6300609" cy="6463308"/>
          </a:xfrm>
          <a:prstGeom prst="rect">
            <a:avLst/>
          </a:prstGeom>
        </p:spPr>
        <p:txBody>
          <a:bodyPr wrap="square" lIns="0" tIns="0" rIns="0" bIns="0" rtlCol="0" anchor="t">
            <a:spAutoFit/>
          </a:bodyPr>
          <a:lstStyle/>
          <a:p>
            <a:pPr>
              <a:spcBef>
                <a:spcPts val="600"/>
              </a:spcBef>
            </a:pPr>
            <a:r>
              <a:rPr lang="en-US" sz="2000" spc="79" dirty="0">
                <a:solidFill>
                  <a:srgbClr val="000000"/>
                </a:solidFill>
                <a:latin typeface="Times New Roman" panose="02020603050405020304" pitchFamily="18" charset="0"/>
                <a:cs typeface="Times New Roman" panose="02020603050405020304" pitchFamily="18" charset="0"/>
              </a:rPr>
              <a:t>Regional Center for Social Policy in </a:t>
            </a:r>
            <a:r>
              <a:rPr lang="en-US" sz="2000" spc="79" dirty="0" err="1">
                <a:solidFill>
                  <a:srgbClr val="000000"/>
                </a:solidFill>
                <a:latin typeface="Times New Roman" panose="02020603050405020304" pitchFamily="18" charset="0"/>
                <a:cs typeface="Times New Roman" panose="02020603050405020304" pitchFamily="18" charset="0"/>
              </a:rPr>
              <a:t>Toruń</a:t>
            </a:r>
            <a:endParaRPr lang="pl-PL" sz="2000" spc="79" dirty="0">
              <a:solidFill>
                <a:srgbClr val="000000"/>
              </a:solidFill>
              <a:latin typeface="Times New Roman" panose="02020603050405020304" pitchFamily="18" charset="0"/>
              <a:cs typeface="Times New Roman" panose="02020603050405020304" pitchFamily="18" charset="0"/>
            </a:endParaRPr>
          </a:p>
          <a:p>
            <a:pPr>
              <a:spcBef>
                <a:spcPts val="600"/>
              </a:spcBef>
            </a:pPr>
            <a:endParaRPr lang="pl-PL" sz="2000" spc="79" dirty="0">
              <a:solidFill>
                <a:srgbClr val="000000"/>
              </a:solidFill>
              <a:latin typeface="Times New Roman" panose="02020603050405020304" pitchFamily="18" charset="0"/>
              <a:cs typeface="Times New Roman" panose="02020603050405020304" pitchFamily="18" charset="0"/>
            </a:endParaRPr>
          </a:p>
          <a:p>
            <a:pPr>
              <a:spcBef>
                <a:spcPts val="600"/>
              </a:spcBef>
            </a:pPr>
            <a:endParaRPr lang="pl-PL" sz="2000" spc="79" dirty="0">
              <a:solidFill>
                <a:srgbClr val="000000"/>
              </a:solidFill>
              <a:latin typeface="Times New Roman" panose="02020603050405020304" pitchFamily="18" charset="0"/>
              <a:cs typeface="Times New Roman" panose="02020603050405020304" pitchFamily="18" charset="0"/>
            </a:endParaRPr>
          </a:p>
          <a:p>
            <a:pPr>
              <a:spcBef>
                <a:spcPts val="600"/>
              </a:spcBef>
            </a:pPr>
            <a:r>
              <a:rPr lang="en-US" sz="2000" spc="79" dirty="0">
                <a:solidFill>
                  <a:srgbClr val="000000"/>
                </a:solidFill>
                <a:latin typeface="Times New Roman" panose="02020603050405020304" pitchFamily="18" charset="0"/>
                <a:cs typeface="Times New Roman" panose="02020603050405020304" pitchFamily="18" charset="0"/>
              </a:rPr>
              <a:t>Nicolaus Copernicus University</a:t>
            </a:r>
            <a:endParaRPr lang="pl-PL" sz="2000" spc="79" dirty="0">
              <a:solidFill>
                <a:srgbClr val="000000"/>
              </a:solidFill>
              <a:latin typeface="Times New Roman" panose="02020603050405020304" pitchFamily="18" charset="0"/>
              <a:cs typeface="Times New Roman" panose="02020603050405020304" pitchFamily="18" charset="0"/>
            </a:endParaRPr>
          </a:p>
          <a:p>
            <a:pPr marL="342900" indent="-342900">
              <a:spcBef>
                <a:spcPts val="600"/>
              </a:spcBef>
              <a:buFont typeface="Wingdings" panose="05000000000000000000" pitchFamily="2" charset="2"/>
              <a:buChar char="§"/>
            </a:pPr>
            <a:r>
              <a:rPr lang="en-US" sz="2000" spc="79" dirty="0">
                <a:solidFill>
                  <a:srgbClr val="000000"/>
                </a:solidFill>
                <a:latin typeface="Times New Roman" panose="02020603050405020304" pitchFamily="18" charset="0"/>
                <a:cs typeface="Times New Roman" panose="02020603050405020304" pitchFamily="18" charset="0"/>
              </a:rPr>
              <a:t>Department of Fundamentals of Clinical Skills and Postgraduate Education of Nurses and Midwives, Faculty of Health Sciences, Collegium </a:t>
            </a:r>
            <a:r>
              <a:rPr lang="en-US" sz="2000" spc="79" dirty="0" err="1">
                <a:solidFill>
                  <a:srgbClr val="000000"/>
                </a:solidFill>
                <a:latin typeface="Times New Roman" panose="02020603050405020304" pitchFamily="18" charset="0"/>
                <a:cs typeface="Times New Roman" panose="02020603050405020304" pitchFamily="18" charset="0"/>
              </a:rPr>
              <a:t>Medicum</a:t>
            </a:r>
            <a:r>
              <a:rPr lang="en-US" sz="2000" spc="79" dirty="0">
                <a:solidFill>
                  <a:srgbClr val="000000"/>
                </a:solidFill>
                <a:latin typeface="Times New Roman" panose="02020603050405020304" pitchFamily="18" charset="0"/>
                <a:cs typeface="Times New Roman" panose="02020603050405020304" pitchFamily="18" charset="0"/>
              </a:rPr>
              <a:t>,</a:t>
            </a:r>
            <a:endParaRPr lang="pl-PL" sz="2000" spc="79" dirty="0">
              <a:solidFill>
                <a:srgbClr val="000000"/>
              </a:solidFill>
              <a:latin typeface="Times New Roman" panose="02020603050405020304" pitchFamily="18" charset="0"/>
              <a:cs typeface="Times New Roman" panose="02020603050405020304" pitchFamily="18" charset="0"/>
            </a:endParaRPr>
          </a:p>
          <a:p>
            <a:pPr marL="342900" indent="-342900">
              <a:spcBef>
                <a:spcPts val="600"/>
              </a:spcBef>
              <a:buFont typeface="Wingdings" panose="05000000000000000000" pitchFamily="2" charset="2"/>
              <a:buChar char="§"/>
            </a:pPr>
            <a:r>
              <a:rPr lang="en-US" sz="2000" spc="79" dirty="0">
                <a:solidFill>
                  <a:srgbClr val="000000"/>
                </a:solidFill>
                <a:latin typeface="Times New Roman" panose="02020603050405020304" pitchFamily="18" charset="0"/>
                <a:cs typeface="Times New Roman" panose="02020603050405020304" pitchFamily="18" charset="0"/>
              </a:rPr>
              <a:t>Center for Academic Entrepreneurship and Technology Transfer</a:t>
            </a:r>
            <a:r>
              <a:rPr lang="pl-PL" sz="2000" spc="79" dirty="0">
                <a:solidFill>
                  <a:srgbClr val="000000"/>
                </a:solidFill>
                <a:latin typeface="Times New Roman" panose="02020603050405020304" pitchFamily="18" charset="0"/>
                <a:cs typeface="Times New Roman" panose="02020603050405020304" pitchFamily="18" charset="0"/>
              </a:rPr>
              <a:t>,</a:t>
            </a:r>
          </a:p>
          <a:p>
            <a:pPr marL="342900" indent="-342900">
              <a:spcBef>
                <a:spcPts val="600"/>
              </a:spcBef>
              <a:buFont typeface="Wingdings" panose="05000000000000000000" pitchFamily="2" charset="2"/>
              <a:buChar char="§"/>
            </a:pPr>
            <a:r>
              <a:rPr lang="en-US" sz="2000" spc="79" dirty="0">
                <a:solidFill>
                  <a:srgbClr val="000000"/>
                </a:solidFill>
                <a:latin typeface="Times New Roman" panose="02020603050405020304" pitchFamily="18" charset="0"/>
                <a:cs typeface="Times New Roman" panose="02020603050405020304" pitchFamily="18" charset="0"/>
              </a:rPr>
              <a:t>Interdisciplinary Center of Modern Technologies</a:t>
            </a:r>
            <a:endParaRPr lang="pl-PL" sz="2000" spc="79" dirty="0">
              <a:solidFill>
                <a:srgbClr val="000000"/>
              </a:solidFill>
              <a:latin typeface="Times New Roman" panose="02020603050405020304" pitchFamily="18" charset="0"/>
              <a:cs typeface="Times New Roman" panose="02020603050405020304" pitchFamily="18" charset="0"/>
            </a:endParaRPr>
          </a:p>
          <a:p>
            <a:pPr marL="342900" indent="-342900">
              <a:spcBef>
                <a:spcPts val="600"/>
              </a:spcBef>
              <a:buFont typeface="Wingdings" panose="05000000000000000000" pitchFamily="2" charset="2"/>
              <a:buChar char="§"/>
            </a:pPr>
            <a:r>
              <a:rPr lang="en-US" sz="2000" spc="79" dirty="0">
                <a:solidFill>
                  <a:srgbClr val="000000"/>
                </a:solidFill>
                <a:latin typeface="Times New Roman" panose="02020603050405020304" pitchFamily="18" charset="0"/>
                <a:cs typeface="Times New Roman" panose="02020603050405020304" pitchFamily="18" charset="0"/>
              </a:rPr>
              <a:t>Academic Research Center AKAMED</a:t>
            </a:r>
            <a:r>
              <a:rPr lang="pl-PL" sz="2000" spc="79" dirty="0">
                <a:solidFill>
                  <a:srgbClr val="000000"/>
                </a:solidFill>
                <a:latin typeface="Times New Roman" panose="02020603050405020304" pitchFamily="18" charset="0"/>
                <a:cs typeface="Times New Roman" panose="02020603050405020304" pitchFamily="18" charset="0"/>
              </a:rPr>
              <a:t>,</a:t>
            </a:r>
          </a:p>
          <a:p>
            <a:pPr marL="342900" indent="-342900">
              <a:spcBef>
                <a:spcPts val="600"/>
              </a:spcBef>
              <a:buFont typeface="Wingdings" panose="05000000000000000000" pitchFamily="2" charset="2"/>
              <a:buChar char="§"/>
            </a:pPr>
            <a:r>
              <a:rPr lang="en-US" sz="2000" spc="79" dirty="0">
                <a:solidFill>
                  <a:srgbClr val="000000"/>
                </a:solidFill>
                <a:latin typeface="Times New Roman" panose="02020603050405020304" pitchFamily="18" charset="0"/>
                <a:cs typeface="Times New Roman" panose="02020603050405020304" pitchFamily="18" charset="0"/>
              </a:rPr>
              <a:t>Department of Applied Computer Science, Institute of Technical Sciences Faculty of Physics, Astronomy and Applied Computer Science</a:t>
            </a:r>
            <a:r>
              <a:rPr lang="pl-PL" sz="2000" spc="79" dirty="0">
                <a:solidFill>
                  <a:srgbClr val="000000"/>
                </a:solidFill>
                <a:latin typeface="Times New Roman" panose="02020603050405020304" pitchFamily="18" charset="0"/>
                <a:cs typeface="Times New Roman" panose="02020603050405020304" pitchFamily="18" charset="0"/>
              </a:rPr>
              <a:t>.</a:t>
            </a:r>
          </a:p>
          <a:p>
            <a:pPr>
              <a:spcBef>
                <a:spcPts val="600"/>
              </a:spcBef>
            </a:pPr>
            <a:endParaRPr lang="en-US" sz="2000" spc="79" dirty="0">
              <a:solidFill>
                <a:srgbClr val="000000"/>
              </a:solidFill>
              <a:latin typeface="Times New Roman" panose="02020603050405020304" pitchFamily="18" charset="0"/>
              <a:cs typeface="Times New Roman" panose="02020603050405020304" pitchFamily="18" charset="0"/>
            </a:endParaRPr>
          </a:p>
          <a:p>
            <a:pPr>
              <a:spcBef>
                <a:spcPts val="600"/>
              </a:spcBef>
            </a:pPr>
            <a:r>
              <a:rPr lang="pl-PL" sz="2000" spc="79" dirty="0">
                <a:solidFill>
                  <a:srgbClr val="000000"/>
                </a:solidFill>
                <a:latin typeface="Times New Roman" panose="02020603050405020304" pitchFamily="18" charset="0"/>
                <a:cs typeface="Times New Roman" panose="02020603050405020304" pitchFamily="18" charset="0"/>
              </a:rPr>
              <a:t>Toruń </a:t>
            </a:r>
            <a:r>
              <a:rPr lang="pl-PL" sz="2000" spc="79" dirty="0" err="1">
                <a:solidFill>
                  <a:srgbClr val="000000"/>
                </a:solidFill>
                <a:latin typeface="Times New Roman" panose="02020603050405020304" pitchFamily="18" charset="0"/>
                <a:cs typeface="Times New Roman" panose="02020603050405020304" pitchFamily="18" charset="0"/>
              </a:rPr>
              <a:t>Regional</a:t>
            </a:r>
            <a:r>
              <a:rPr lang="pl-PL" sz="2000" spc="79" dirty="0">
                <a:solidFill>
                  <a:srgbClr val="000000"/>
                </a:solidFill>
                <a:latin typeface="Times New Roman" panose="02020603050405020304" pitchFamily="18" charset="0"/>
                <a:cs typeface="Times New Roman" panose="02020603050405020304" pitchFamily="18" charset="0"/>
              </a:rPr>
              <a:t> Development </a:t>
            </a:r>
            <a:r>
              <a:rPr lang="pl-PL" sz="2000" spc="79" dirty="0" err="1">
                <a:solidFill>
                  <a:srgbClr val="000000"/>
                </a:solidFill>
                <a:latin typeface="Times New Roman" panose="02020603050405020304" pitchFamily="18" charset="0"/>
                <a:cs typeface="Times New Roman" panose="02020603050405020304" pitchFamily="18" charset="0"/>
              </a:rPr>
              <a:t>Agency</a:t>
            </a:r>
            <a:r>
              <a:rPr lang="pl-PL" sz="2000" spc="79" dirty="0">
                <a:solidFill>
                  <a:srgbClr val="000000"/>
                </a:solidFill>
                <a:latin typeface="Times New Roman" panose="02020603050405020304" pitchFamily="18" charset="0"/>
                <a:cs typeface="Times New Roman" panose="02020603050405020304" pitchFamily="18" charset="0"/>
              </a:rPr>
              <a:t> </a:t>
            </a:r>
          </a:p>
          <a:p>
            <a:pPr>
              <a:spcBef>
                <a:spcPts val="600"/>
              </a:spcBef>
            </a:pPr>
            <a:endParaRPr lang="pl-PL" sz="2000" spc="79" dirty="0">
              <a:solidFill>
                <a:srgbClr val="000000"/>
              </a:solidFill>
              <a:latin typeface="Times New Roman" panose="02020603050405020304" pitchFamily="18" charset="0"/>
              <a:cs typeface="Times New Roman" panose="02020603050405020304" pitchFamily="18" charset="0"/>
            </a:endParaRPr>
          </a:p>
          <a:p>
            <a:pPr>
              <a:spcBef>
                <a:spcPts val="600"/>
              </a:spcBef>
            </a:pPr>
            <a:r>
              <a:rPr lang="pl-PL" sz="2000" spc="79" dirty="0" err="1">
                <a:solidFill>
                  <a:srgbClr val="000000"/>
                </a:solidFill>
                <a:latin typeface="Times New Roman" panose="02020603050405020304" pitchFamily="18" charset="0"/>
                <a:cs typeface="Times New Roman" panose="02020603050405020304" pitchFamily="18" charset="0"/>
              </a:rPr>
              <a:t>Kuyavian-Pomeranian</a:t>
            </a:r>
            <a:r>
              <a:rPr lang="pl-PL" sz="2000" spc="79" dirty="0">
                <a:solidFill>
                  <a:srgbClr val="000000"/>
                </a:solidFill>
                <a:latin typeface="Times New Roman" panose="02020603050405020304" pitchFamily="18" charset="0"/>
                <a:cs typeface="Times New Roman" panose="02020603050405020304" pitchFamily="18" charset="0"/>
              </a:rPr>
              <a:t> Digital </a:t>
            </a:r>
            <a:r>
              <a:rPr lang="pl-PL" sz="2000" spc="79" dirty="0" err="1">
                <a:solidFill>
                  <a:srgbClr val="000000"/>
                </a:solidFill>
                <a:latin typeface="Times New Roman" panose="02020603050405020304" pitchFamily="18" charset="0"/>
                <a:cs typeface="Times New Roman" panose="02020603050405020304" pitchFamily="18" charset="0"/>
              </a:rPr>
              <a:t>Competence</a:t>
            </a:r>
            <a:r>
              <a:rPr lang="pl-PL" sz="2000" spc="79" dirty="0">
                <a:solidFill>
                  <a:srgbClr val="000000"/>
                </a:solidFill>
                <a:latin typeface="Times New Roman" panose="02020603050405020304" pitchFamily="18" charset="0"/>
                <a:cs typeface="Times New Roman" panose="02020603050405020304" pitchFamily="18" charset="0"/>
              </a:rPr>
              <a:t> Center</a:t>
            </a:r>
          </a:p>
        </p:txBody>
      </p:sp>
      <p:sp>
        <p:nvSpPr>
          <p:cNvPr id="31" name="TextBox 4">
            <a:extLst>
              <a:ext uri="{FF2B5EF4-FFF2-40B4-BE49-F238E27FC236}">
                <a16:creationId xmlns:a16="http://schemas.microsoft.com/office/drawing/2014/main" id="{E875763E-F800-256D-DECA-261968556CD2}"/>
              </a:ext>
            </a:extLst>
          </p:cNvPr>
          <p:cNvSpPr txBox="1"/>
          <p:nvPr/>
        </p:nvSpPr>
        <p:spPr>
          <a:xfrm>
            <a:off x="12268200" y="1917442"/>
            <a:ext cx="5673998" cy="6895221"/>
          </a:xfrm>
          <a:prstGeom prst="rect">
            <a:avLst/>
          </a:prstGeom>
        </p:spPr>
        <p:txBody>
          <a:bodyPr wrap="square" lIns="0" tIns="0" rIns="0" bIns="0" rtlCol="0" anchor="t">
            <a:spAutoFit/>
          </a:bodyPr>
          <a:lstStyle/>
          <a:p>
            <a:pPr>
              <a:spcBef>
                <a:spcPts val="1000"/>
              </a:spcBef>
            </a:pPr>
            <a:r>
              <a:rPr lang="pl-PL" sz="2000" spc="79" dirty="0" err="1">
                <a:solidFill>
                  <a:srgbClr val="000000"/>
                </a:solidFill>
                <a:latin typeface="Times New Roman" panose="02020603050405020304" pitchFamily="18" charset="0"/>
                <a:cs typeface="Times New Roman" panose="02020603050405020304" pitchFamily="18" charset="0"/>
              </a:rPr>
              <a:t>Social</a:t>
            </a:r>
            <a:r>
              <a:rPr lang="pl-PL" sz="2000" spc="79" dirty="0">
                <a:solidFill>
                  <a:srgbClr val="000000"/>
                </a:solidFill>
                <a:latin typeface="Times New Roman" panose="02020603050405020304" pitchFamily="18" charset="0"/>
                <a:cs typeface="Times New Roman" panose="02020603050405020304" pitchFamily="18" charset="0"/>
              </a:rPr>
              <a:t> Services Center in Toruń</a:t>
            </a:r>
          </a:p>
          <a:p>
            <a:pPr>
              <a:spcBef>
                <a:spcPts val="1000"/>
              </a:spcBef>
            </a:pPr>
            <a:endParaRPr lang="pl-PL" sz="2000" spc="79" dirty="0">
              <a:solidFill>
                <a:srgbClr val="000000"/>
              </a:solidFill>
              <a:latin typeface="Times New Roman" panose="02020603050405020304" pitchFamily="18" charset="0"/>
              <a:cs typeface="Times New Roman" panose="02020603050405020304" pitchFamily="18" charset="0"/>
            </a:endParaRPr>
          </a:p>
          <a:p>
            <a:pPr>
              <a:spcBef>
                <a:spcPts val="1000"/>
              </a:spcBef>
            </a:pPr>
            <a:r>
              <a:rPr lang="en-US" sz="2000" spc="79" dirty="0">
                <a:solidFill>
                  <a:srgbClr val="000000"/>
                </a:solidFill>
                <a:latin typeface="Times New Roman" panose="02020603050405020304" pitchFamily="18" charset="0"/>
                <a:cs typeface="Times New Roman" panose="02020603050405020304" pitchFamily="18" charset="0"/>
              </a:rPr>
              <a:t>District Chamber of Nurses and Midwives in </a:t>
            </a:r>
            <a:r>
              <a:rPr lang="en-US" sz="2000" spc="79" dirty="0" err="1">
                <a:solidFill>
                  <a:srgbClr val="000000"/>
                </a:solidFill>
                <a:latin typeface="Times New Roman" panose="02020603050405020304" pitchFamily="18" charset="0"/>
                <a:cs typeface="Times New Roman" panose="02020603050405020304" pitchFamily="18" charset="0"/>
              </a:rPr>
              <a:t>Toruń</a:t>
            </a:r>
            <a:endParaRPr lang="pl-PL" sz="2000" spc="79" dirty="0">
              <a:solidFill>
                <a:srgbClr val="000000"/>
              </a:solidFill>
              <a:latin typeface="Times New Roman" panose="02020603050405020304" pitchFamily="18" charset="0"/>
              <a:cs typeface="Times New Roman" panose="02020603050405020304" pitchFamily="18" charset="0"/>
            </a:endParaRPr>
          </a:p>
          <a:p>
            <a:pPr>
              <a:spcBef>
                <a:spcPts val="1000"/>
              </a:spcBef>
            </a:pPr>
            <a:endParaRPr lang="pl-PL" sz="2000" spc="79" dirty="0">
              <a:solidFill>
                <a:srgbClr val="000000"/>
              </a:solidFill>
              <a:latin typeface="Times New Roman" panose="02020603050405020304" pitchFamily="18" charset="0"/>
              <a:cs typeface="Times New Roman" panose="02020603050405020304" pitchFamily="18" charset="0"/>
            </a:endParaRPr>
          </a:p>
          <a:p>
            <a:pPr>
              <a:spcBef>
                <a:spcPts val="1000"/>
              </a:spcBef>
            </a:pPr>
            <a:r>
              <a:rPr lang="pl-PL" sz="2000" spc="79" dirty="0" err="1">
                <a:solidFill>
                  <a:srgbClr val="000000"/>
                </a:solidFill>
                <a:latin typeface="Times New Roman" panose="02020603050405020304" pitchFamily="18" charset="0"/>
                <a:cs typeface="Times New Roman" panose="02020603050405020304" pitchFamily="18" charset="0"/>
              </a:rPr>
              <a:t>Kuyavian-Pomeranian</a:t>
            </a:r>
            <a:r>
              <a:rPr lang="pl-PL" sz="2000" spc="79" dirty="0">
                <a:solidFill>
                  <a:srgbClr val="000000"/>
                </a:solidFill>
                <a:latin typeface="Times New Roman" panose="02020603050405020304" pitchFamily="18" charset="0"/>
                <a:cs typeface="Times New Roman" panose="02020603050405020304" pitchFamily="18" charset="0"/>
              </a:rPr>
              <a:t> </a:t>
            </a:r>
            <a:r>
              <a:rPr lang="pl-PL" sz="2000" spc="79" dirty="0" err="1">
                <a:solidFill>
                  <a:srgbClr val="000000"/>
                </a:solidFill>
                <a:latin typeface="Times New Roman" panose="02020603050405020304" pitchFamily="18" charset="0"/>
                <a:cs typeface="Times New Roman" panose="02020603050405020304" pitchFamily="18" charset="0"/>
              </a:rPr>
              <a:t>Agricultural</a:t>
            </a:r>
            <a:r>
              <a:rPr lang="pl-PL" sz="2000" spc="79" dirty="0">
                <a:solidFill>
                  <a:srgbClr val="000000"/>
                </a:solidFill>
                <a:latin typeface="Times New Roman" panose="02020603050405020304" pitchFamily="18" charset="0"/>
                <a:cs typeface="Times New Roman" panose="02020603050405020304" pitchFamily="18" charset="0"/>
              </a:rPr>
              <a:t> </a:t>
            </a:r>
            <a:r>
              <a:rPr lang="pl-PL" sz="2000" spc="79" dirty="0" err="1">
                <a:solidFill>
                  <a:srgbClr val="000000"/>
                </a:solidFill>
                <a:latin typeface="Times New Roman" panose="02020603050405020304" pitchFamily="18" charset="0"/>
                <a:cs typeface="Times New Roman" panose="02020603050405020304" pitchFamily="18" charset="0"/>
              </a:rPr>
              <a:t>Advisory</a:t>
            </a:r>
            <a:r>
              <a:rPr lang="pl-PL" sz="2000" spc="79" dirty="0">
                <a:solidFill>
                  <a:srgbClr val="000000"/>
                </a:solidFill>
                <a:latin typeface="Times New Roman" panose="02020603050405020304" pitchFamily="18" charset="0"/>
                <a:cs typeface="Times New Roman" panose="02020603050405020304" pitchFamily="18" charset="0"/>
              </a:rPr>
              <a:t> Center in Minikowo</a:t>
            </a:r>
          </a:p>
          <a:p>
            <a:pPr>
              <a:spcBef>
                <a:spcPts val="1000"/>
              </a:spcBef>
            </a:pPr>
            <a:endParaRPr lang="pl-PL" sz="2000" spc="79" dirty="0">
              <a:solidFill>
                <a:srgbClr val="000000"/>
              </a:solidFill>
              <a:latin typeface="Times New Roman" panose="02020603050405020304" pitchFamily="18" charset="0"/>
              <a:cs typeface="Times New Roman" panose="02020603050405020304" pitchFamily="18" charset="0"/>
            </a:endParaRPr>
          </a:p>
          <a:p>
            <a:pPr>
              <a:spcBef>
                <a:spcPts val="1000"/>
              </a:spcBef>
            </a:pPr>
            <a:r>
              <a:rPr lang="en-US" sz="2000" spc="79" dirty="0" err="1">
                <a:solidFill>
                  <a:srgbClr val="000000"/>
                </a:solidFill>
                <a:latin typeface="Times New Roman" panose="02020603050405020304" pitchFamily="18" charset="0"/>
                <a:cs typeface="Times New Roman" panose="02020603050405020304" pitchFamily="18" charset="0"/>
              </a:rPr>
              <a:t>Kuyavian</a:t>
            </a:r>
            <a:r>
              <a:rPr lang="en-US" sz="2000" spc="79" dirty="0">
                <a:solidFill>
                  <a:srgbClr val="000000"/>
                </a:solidFill>
                <a:latin typeface="Times New Roman" panose="02020603050405020304" pitchFamily="18" charset="0"/>
                <a:cs typeface="Times New Roman" panose="02020603050405020304" pitchFamily="18" charset="0"/>
              </a:rPr>
              <a:t>-Pomeranian Provincial Board of the Polish Committee for Social Welfare</a:t>
            </a:r>
            <a:endParaRPr lang="pl-PL" sz="2000" spc="79" dirty="0">
              <a:solidFill>
                <a:srgbClr val="000000"/>
              </a:solidFill>
              <a:latin typeface="Times New Roman" panose="02020603050405020304" pitchFamily="18" charset="0"/>
              <a:cs typeface="Times New Roman" panose="02020603050405020304" pitchFamily="18" charset="0"/>
            </a:endParaRPr>
          </a:p>
          <a:p>
            <a:pPr>
              <a:spcBef>
                <a:spcPts val="1000"/>
              </a:spcBef>
            </a:pPr>
            <a:endParaRPr lang="pl-PL" sz="2000" spc="79" dirty="0">
              <a:solidFill>
                <a:srgbClr val="000000"/>
              </a:solidFill>
              <a:latin typeface="Times New Roman" panose="02020603050405020304" pitchFamily="18" charset="0"/>
              <a:cs typeface="Times New Roman" panose="02020603050405020304" pitchFamily="18" charset="0"/>
            </a:endParaRPr>
          </a:p>
          <a:p>
            <a:pPr>
              <a:spcBef>
                <a:spcPts val="1000"/>
              </a:spcBef>
            </a:pPr>
            <a:r>
              <a:rPr lang="en-US" sz="2000" spc="79" dirty="0">
                <a:solidFill>
                  <a:srgbClr val="000000"/>
                </a:solidFill>
                <a:latin typeface="Times New Roman" panose="02020603050405020304" pitchFamily="18" charset="0"/>
                <a:cs typeface="Times New Roman" panose="02020603050405020304" pitchFamily="18" charset="0"/>
              </a:rPr>
              <a:t>Polish Red Cross. </a:t>
            </a:r>
            <a:r>
              <a:rPr lang="en-US" sz="2000" spc="79" dirty="0" err="1">
                <a:solidFill>
                  <a:srgbClr val="000000"/>
                </a:solidFill>
                <a:latin typeface="Times New Roman" panose="02020603050405020304" pitchFamily="18" charset="0"/>
                <a:cs typeface="Times New Roman" panose="02020603050405020304" pitchFamily="18" charset="0"/>
              </a:rPr>
              <a:t>Kuyavian</a:t>
            </a:r>
            <a:r>
              <a:rPr lang="en-US" sz="2000" spc="79" dirty="0">
                <a:solidFill>
                  <a:srgbClr val="000000"/>
                </a:solidFill>
                <a:latin typeface="Times New Roman" panose="02020603050405020304" pitchFamily="18" charset="0"/>
                <a:cs typeface="Times New Roman" panose="02020603050405020304" pitchFamily="18" charset="0"/>
              </a:rPr>
              <a:t>-Pomeranian Regional Branch</a:t>
            </a:r>
            <a:endParaRPr lang="pl-PL" sz="2000" spc="79" dirty="0">
              <a:solidFill>
                <a:srgbClr val="000000"/>
              </a:solidFill>
              <a:latin typeface="Times New Roman" panose="02020603050405020304" pitchFamily="18" charset="0"/>
              <a:cs typeface="Times New Roman" panose="02020603050405020304" pitchFamily="18" charset="0"/>
            </a:endParaRPr>
          </a:p>
          <a:p>
            <a:pPr>
              <a:spcBef>
                <a:spcPts val="1000"/>
              </a:spcBef>
            </a:pPr>
            <a:endParaRPr lang="pl-PL" sz="2000" spc="79" dirty="0">
              <a:solidFill>
                <a:srgbClr val="000000"/>
              </a:solidFill>
              <a:latin typeface="Times New Roman" panose="02020603050405020304" pitchFamily="18" charset="0"/>
              <a:cs typeface="Times New Roman" panose="02020603050405020304" pitchFamily="18" charset="0"/>
            </a:endParaRPr>
          </a:p>
          <a:p>
            <a:pPr>
              <a:lnSpc>
                <a:spcPct val="107000"/>
              </a:lnSpc>
              <a:spcBef>
                <a:spcPts val="1000"/>
              </a:spcBef>
              <a:spcAft>
                <a:spcPts val="800"/>
              </a:spcAft>
            </a:pPr>
            <a:r>
              <a:rPr lang="pl-PL" sz="2000" dirty="0">
                <a:effectLst/>
                <a:latin typeface="Times New Roman" panose="02020603050405020304" pitchFamily="18" charset="0"/>
                <a:ea typeface="Calibri" panose="020F0502020204030204" pitchFamily="34" charset="0"/>
                <a:cs typeface="Times New Roman" panose="02020603050405020304" pitchFamily="18" charset="0"/>
              </a:rPr>
              <a:t>Sue </a:t>
            </a:r>
            <a:r>
              <a:rPr lang="pl-PL" sz="2000" dirty="0" err="1">
                <a:effectLst/>
                <a:latin typeface="Times New Roman" panose="02020603050405020304" pitchFamily="18" charset="0"/>
                <a:ea typeface="Calibri" panose="020F0502020204030204" pitchFamily="34" charset="0"/>
                <a:cs typeface="Times New Roman" panose="02020603050405020304" pitchFamily="18" charset="0"/>
              </a:rPr>
              <a:t>Ryder</a:t>
            </a:r>
            <a:r>
              <a:rPr lang="pl-PL"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pl-PL" sz="2000" dirty="0" err="1">
                <a:effectLst/>
                <a:latin typeface="Times New Roman" panose="02020603050405020304" pitchFamily="18" charset="0"/>
                <a:ea typeface="Calibri" panose="020F0502020204030204" pitchFamily="34" charset="0"/>
                <a:cs typeface="Times New Roman" panose="02020603050405020304" pitchFamily="18" charset="0"/>
              </a:rPr>
              <a:t>Association</a:t>
            </a:r>
            <a:endParaRPr lang="pl-PL" sz="2000" dirty="0">
              <a:effectLst/>
              <a:latin typeface="Times New Roman" panose="02020603050405020304" pitchFamily="18" charset="0"/>
              <a:ea typeface="Calibri" panose="020F0502020204030204" pitchFamily="34" charset="0"/>
              <a:cs typeface="Times New Roman" panose="02020603050405020304" pitchFamily="18" charset="0"/>
            </a:endParaRPr>
          </a:p>
          <a:p>
            <a:pPr>
              <a:spcBef>
                <a:spcPts val="1000"/>
              </a:spcBef>
            </a:pPr>
            <a:endParaRPr lang="pl-PL" sz="2000" kern="150" dirty="0">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1000"/>
              </a:spcBef>
            </a:pPr>
            <a:r>
              <a:rPr lang="pl-PL" sz="2000" kern="150" dirty="0" err="1">
                <a:effectLst/>
                <a:latin typeface="Times New Roman" panose="02020603050405020304" pitchFamily="18" charset="0"/>
                <a:ea typeface="Times New Roman" panose="02020603050405020304" pitchFamily="18" charset="0"/>
                <a:cs typeface="Times New Roman" panose="02020603050405020304" pitchFamily="18" charset="0"/>
              </a:rPr>
              <a:t>Cardiologist</a:t>
            </a:r>
            <a:endParaRPr lang="pl-PL" sz="2000" kern="15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49" name="Grupa 48">
            <a:extLst>
              <a:ext uri="{FF2B5EF4-FFF2-40B4-BE49-F238E27FC236}">
                <a16:creationId xmlns:a16="http://schemas.microsoft.com/office/drawing/2014/main" id="{DB275B90-62DC-7DA8-4A42-0F195BC9835F}"/>
              </a:ext>
            </a:extLst>
          </p:cNvPr>
          <p:cNvGrpSpPr/>
          <p:nvPr/>
        </p:nvGrpSpPr>
        <p:grpSpPr>
          <a:xfrm>
            <a:off x="10787943" y="1897631"/>
            <a:ext cx="1354588" cy="7087756"/>
            <a:chOff x="10787943" y="1897631"/>
            <a:chExt cx="1354588" cy="7087756"/>
          </a:xfrm>
        </p:grpSpPr>
        <p:pic>
          <p:nvPicPr>
            <p:cNvPr id="28" name="Obraz 27">
              <a:extLst>
                <a:ext uri="{FF2B5EF4-FFF2-40B4-BE49-F238E27FC236}">
                  <a16:creationId xmlns:a16="http://schemas.microsoft.com/office/drawing/2014/main" id="{44AEC9F7-7B69-E81B-F11E-30337FC6D4CA}"/>
                </a:ext>
              </a:extLst>
            </p:cNvPr>
            <p:cNvPicPr>
              <a:picLocks noChangeAspect="1"/>
            </p:cNvPicPr>
            <p:nvPr/>
          </p:nvPicPr>
          <p:blipFill>
            <a:blip r:embed="rId3"/>
            <a:stretch>
              <a:fillRect/>
            </a:stretch>
          </p:blipFill>
          <p:spPr>
            <a:xfrm>
              <a:off x="10787943" y="8301387"/>
              <a:ext cx="1354588" cy="684000"/>
            </a:xfrm>
            <a:prstGeom prst="rect">
              <a:avLst/>
            </a:prstGeom>
          </p:spPr>
        </p:pic>
        <p:pic>
          <p:nvPicPr>
            <p:cNvPr id="13" name="Obraz 12">
              <a:extLst>
                <a:ext uri="{FF2B5EF4-FFF2-40B4-BE49-F238E27FC236}">
                  <a16:creationId xmlns:a16="http://schemas.microsoft.com/office/drawing/2014/main" id="{E959B33D-23BD-5672-04CD-81DF8F4766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58531" y="5275451"/>
              <a:ext cx="675117" cy="684573"/>
            </a:xfrm>
            <a:prstGeom prst="rect">
              <a:avLst/>
            </a:prstGeom>
          </p:spPr>
        </p:pic>
        <p:pic>
          <p:nvPicPr>
            <p:cNvPr id="33" name="Obraz 32">
              <a:extLst>
                <a:ext uri="{FF2B5EF4-FFF2-40B4-BE49-F238E27FC236}">
                  <a16:creationId xmlns:a16="http://schemas.microsoft.com/office/drawing/2014/main" id="{037926AC-B3E4-885C-4F2C-1228AE2F90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62410" y="3985263"/>
              <a:ext cx="628462" cy="684000"/>
            </a:xfrm>
            <a:prstGeom prst="rect">
              <a:avLst/>
            </a:prstGeom>
          </p:spPr>
        </p:pic>
        <p:pic>
          <p:nvPicPr>
            <p:cNvPr id="35" name="Obraz 34">
              <a:extLst>
                <a:ext uri="{FF2B5EF4-FFF2-40B4-BE49-F238E27FC236}">
                  <a16:creationId xmlns:a16="http://schemas.microsoft.com/office/drawing/2014/main" id="{5599AB17-D901-A808-BB80-90047449D3E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25758" y="2827816"/>
              <a:ext cx="684000" cy="684000"/>
            </a:xfrm>
            <a:prstGeom prst="rect">
              <a:avLst/>
            </a:prstGeom>
          </p:spPr>
        </p:pic>
        <p:pic>
          <p:nvPicPr>
            <p:cNvPr id="39" name="Obraz 38">
              <a:extLst>
                <a:ext uri="{FF2B5EF4-FFF2-40B4-BE49-F238E27FC236}">
                  <a16:creationId xmlns:a16="http://schemas.microsoft.com/office/drawing/2014/main" id="{18F77F8C-AF6C-D7E0-1203-BF79E0619D2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449648" y="6277458"/>
              <a:ext cx="684000" cy="684000"/>
            </a:xfrm>
            <a:prstGeom prst="rect">
              <a:avLst/>
            </a:prstGeom>
          </p:spPr>
        </p:pic>
        <p:pic>
          <p:nvPicPr>
            <p:cNvPr id="41" name="Obraz 40">
              <a:extLst>
                <a:ext uri="{FF2B5EF4-FFF2-40B4-BE49-F238E27FC236}">
                  <a16:creationId xmlns:a16="http://schemas.microsoft.com/office/drawing/2014/main" id="{8CE2C6AD-1FE9-A7E3-098C-E3270FA7AD7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49648" y="7207907"/>
              <a:ext cx="684000" cy="684000"/>
            </a:xfrm>
            <a:prstGeom prst="rect">
              <a:avLst/>
            </a:prstGeom>
          </p:spPr>
        </p:pic>
        <p:pic>
          <p:nvPicPr>
            <p:cNvPr id="44" name="Obraz 43">
              <a:extLst>
                <a:ext uri="{FF2B5EF4-FFF2-40B4-BE49-F238E27FC236}">
                  <a16:creationId xmlns:a16="http://schemas.microsoft.com/office/drawing/2014/main" id="{E787421F-8CA3-F49F-29FD-E80BAA6392D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425758" y="1897631"/>
              <a:ext cx="684000" cy="684000"/>
            </a:xfrm>
            <a:prstGeom prst="rect">
              <a:avLst/>
            </a:prstGeom>
          </p:spPr>
        </p:pic>
      </p:grpSp>
      <p:pic>
        <p:nvPicPr>
          <p:cNvPr id="17" name="Obraz 16">
            <a:extLst>
              <a:ext uri="{FF2B5EF4-FFF2-40B4-BE49-F238E27FC236}">
                <a16:creationId xmlns:a16="http://schemas.microsoft.com/office/drawing/2014/main" id="{5715FD1D-865E-8D4A-D2BF-D8EA50603FDE}"/>
              </a:ext>
            </a:extLst>
          </p:cNvPr>
          <p:cNvPicPr>
            <a:picLocks noChangeAspect="1"/>
          </p:cNvPicPr>
          <p:nvPr/>
        </p:nvPicPr>
        <p:blipFill>
          <a:blip r:embed="rId10"/>
          <a:stretch>
            <a:fillRect/>
          </a:stretch>
        </p:blipFill>
        <p:spPr>
          <a:xfrm>
            <a:off x="3674345" y="2666805"/>
            <a:ext cx="764471" cy="684000"/>
          </a:xfrm>
          <a:prstGeom prst="rect">
            <a:avLst/>
          </a:prstGeom>
        </p:spPr>
      </p:pic>
      <p:pic>
        <p:nvPicPr>
          <p:cNvPr id="21" name="Obraz 20">
            <a:extLst>
              <a:ext uri="{FF2B5EF4-FFF2-40B4-BE49-F238E27FC236}">
                <a16:creationId xmlns:a16="http://schemas.microsoft.com/office/drawing/2014/main" id="{D5EC2F2C-F2FA-2198-3157-B7F1C5AECC6C}"/>
              </a:ext>
            </a:extLst>
          </p:cNvPr>
          <p:cNvPicPr>
            <a:picLocks noChangeAspect="1"/>
          </p:cNvPicPr>
          <p:nvPr/>
        </p:nvPicPr>
        <p:blipFill>
          <a:blip r:embed="rId11"/>
          <a:stretch>
            <a:fillRect/>
          </a:stretch>
        </p:blipFill>
        <p:spPr>
          <a:xfrm>
            <a:off x="1955696" y="7611198"/>
            <a:ext cx="2532647" cy="684000"/>
          </a:xfrm>
          <a:prstGeom prst="rect">
            <a:avLst/>
          </a:prstGeom>
        </p:spPr>
      </p:pic>
      <p:pic>
        <p:nvPicPr>
          <p:cNvPr id="25" name="Obraz 24">
            <a:extLst>
              <a:ext uri="{FF2B5EF4-FFF2-40B4-BE49-F238E27FC236}">
                <a16:creationId xmlns:a16="http://schemas.microsoft.com/office/drawing/2014/main" id="{B2E21198-12B5-8A2B-5FC1-EB4A3215DC95}"/>
              </a:ext>
            </a:extLst>
          </p:cNvPr>
          <p:cNvPicPr>
            <a:picLocks noChangeAspect="1"/>
          </p:cNvPicPr>
          <p:nvPr/>
        </p:nvPicPr>
        <p:blipFill>
          <a:blip r:embed="rId12"/>
          <a:stretch>
            <a:fillRect/>
          </a:stretch>
        </p:blipFill>
        <p:spPr>
          <a:xfrm>
            <a:off x="3813124" y="3764562"/>
            <a:ext cx="627428" cy="684000"/>
          </a:xfrm>
          <a:prstGeom prst="rect">
            <a:avLst/>
          </a:prstGeom>
        </p:spPr>
      </p:pic>
      <p:pic>
        <p:nvPicPr>
          <p:cNvPr id="37" name="Obraz 36">
            <a:extLst>
              <a:ext uri="{FF2B5EF4-FFF2-40B4-BE49-F238E27FC236}">
                <a16:creationId xmlns:a16="http://schemas.microsoft.com/office/drawing/2014/main" id="{82327365-1FCC-87CC-DA5F-482F20083C96}"/>
              </a:ext>
            </a:extLst>
          </p:cNvPr>
          <p:cNvPicPr>
            <a:picLocks noChangeAspect="1"/>
          </p:cNvPicPr>
          <p:nvPr/>
        </p:nvPicPr>
        <p:blipFill>
          <a:blip r:embed="rId13"/>
          <a:stretch>
            <a:fillRect/>
          </a:stretch>
        </p:blipFill>
        <p:spPr>
          <a:xfrm>
            <a:off x="3046388" y="8566067"/>
            <a:ext cx="1392428" cy="684000"/>
          </a:xfrm>
          <a:prstGeom prst="rect">
            <a:avLst/>
          </a:prstGeom>
        </p:spPr>
      </p:pic>
      <p:sp>
        <p:nvSpPr>
          <p:cNvPr id="50" name="Rectangle 1">
            <a:extLst>
              <a:ext uri="{FF2B5EF4-FFF2-40B4-BE49-F238E27FC236}">
                <a16:creationId xmlns:a16="http://schemas.microsoft.com/office/drawing/2014/main" id="{307418A9-ADB6-408B-4D89-63801C705DCB}"/>
              </a:ext>
            </a:extLst>
          </p:cNvPr>
          <p:cNvSpPr>
            <a:spLocks noChangeArrowheads="1"/>
          </p:cNvSpPr>
          <p:nvPr/>
        </p:nvSpPr>
        <p:spPr bwMode="auto">
          <a:xfrm>
            <a:off x="0" y="0"/>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l-PL" altLang="pl-PL" sz="1000" b="0" i="0" u="none" strike="noStrike" cap="none" normalizeH="0" baseline="0">
                <a:ln>
                  <a:noFill/>
                </a:ln>
                <a:solidFill>
                  <a:schemeClr val="tx1"/>
                </a:solidFill>
                <a:effectLst/>
                <a:latin typeface="Arial Unicode MS" panose="020B0604020202020204" pitchFamily="34" charset="-128"/>
              </a:rPr>
              <a:t>STAKEHOLDER GROUP</a:t>
            </a:r>
            <a:r>
              <a:rPr kumimoji="0" lang="pl-PL" altLang="pl-PL" sz="1200" b="0" i="0" u="none" strike="noStrike" cap="none" normalizeH="0" baseline="0">
                <a:ln>
                  <a:noFill/>
                </a:ln>
                <a:solidFill>
                  <a:schemeClr val="tx1"/>
                </a:solidFill>
                <a:effectLst/>
              </a:rPr>
              <a:t> </a:t>
            </a:r>
            <a:endParaRPr kumimoji="0" lang="pl-PL" altLang="pl-PL"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3166627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358621" y="-335158"/>
            <a:ext cx="4129333" cy="10957317"/>
          </a:xfrm>
          <a:prstGeom prst="rect">
            <a:avLst/>
          </a:prstGeom>
          <a:solidFill>
            <a:srgbClr val="BEA8A7">
              <a:alpha val="19608"/>
            </a:srgbClr>
          </a:solidFill>
        </p:spPr>
      </p:sp>
      <p:sp>
        <p:nvSpPr>
          <p:cNvPr id="3" name="Freeform 3"/>
          <p:cNvSpPr/>
          <p:nvPr/>
        </p:nvSpPr>
        <p:spPr>
          <a:xfrm>
            <a:off x="4254453" y="6716742"/>
            <a:ext cx="13708378" cy="3238604"/>
          </a:xfrm>
          <a:custGeom>
            <a:avLst/>
            <a:gdLst/>
            <a:ahLst/>
            <a:cxnLst/>
            <a:rect l="l" t="t" r="r" b="b"/>
            <a:pathLst>
              <a:path w="13708378" h="3238604">
                <a:moveTo>
                  <a:pt x="0" y="0"/>
                </a:moveTo>
                <a:lnTo>
                  <a:pt x="13708378" y="0"/>
                </a:lnTo>
                <a:lnTo>
                  <a:pt x="13708378" y="3238604"/>
                </a:lnTo>
                <a:lnTo>
                  <a:pt x="0" y="3238604"/>
                </a:lnTo>
                <a:lnTo>
                  <a:pt x="0" y="0"/>
                </a:lnTo>
                <a:close/>
              </a:path>
            </a:pathLst>
          </a:custGeom>
          <a:blipFill>
            <a:blip r:embed="rId2"/>
            <a:stretch>
              <a:fillRect/>
            </a:stretch>
          </a:blipFill>
        </p:spPr>
      </p:sp>
      <p:sp>
        <p:nvSpPr>
          <p:cNvPr id="4" name="TextBox 4"/>
          <p:cNvSpPr txBox="1"/>
          <p:nvPr/>
        </p:nvSpPr>
        <p:spPr>
          <a:xfrm>
            <a:off x="8136884" y="3771900"/>
            <a:ext cx="5943515" cy="1025217"/>
          </a:xfrm>
          <a:prstGeom prst="rect">
            <a:avLst/>
          </a:prstGeom>
        </p:spPr>
        <p:txBody>
          <a:bodyPr lIns="0" tIns="0" rIns="0" bIns="0" rtlCol="0" anchor="t">
            <a:spAutoFit/>
          </a:bodyPr>
          <a:lstStyle/>
          <a:p>
            <a:pPr algn="ctr">
              <a:lnSpc>
                <a:spcPts val="3899"/>
              </a:lnSpc>
              <a:spcBef>
                <a:spcPct val="0"/>
              </a:spcBef>
            </a:pPr>
            <a:r>
              <a:rPr lang="en-US" sz="3899" spc="77" dirty="0">
                <a:solidFill>
                  <a:srgbClr val="000000"/>
                </a:solidFill>
                <a:latin typeface="Times New Roman" panose="02020603050405020304" pitchFamily="18" charset="0"/>
                <a:cs typeface="Times New Roman" panose="02020603050405020304" pitchFamily="18" charset="0"/>
              </a:rPr>
              <a:t>THANK YOU </a:t>
            </a:r>
            <a:endParaRPr lang="pl-PL" sz="3899" spc="77" dirty="0">
              <a:solidFill>
                <a:srgbClr val="000000"/>
              </a:solidFill>
              <a:latin typeface="Times New Roman" panose="02020603050405020304" pitchFamily="18" charset="0"/>
              <a:cs typeface="Times New Roman" panose="02020603050405020304" pitchFamily="18" charset="0"/>
            </a:endParaRPr>
          </a:p>
          <a:p>
            <a:pPr algn="ctr">
              <a:lnSpc>
                <a:spcPts val="3899"/>
              </a:lnSpc>
              <a:spcBef>
                <a:spcPct val="0"/>
              </a:spcBef>
            </a:pPr>
            <a:r>
              <a:rPr lang="en-US" sz="3899" spc="77" dirty="0">
                <a:solidFill>
                  <a:srgbClr val="000000"/>
                </a:solidFill>
                <a:latin typeface="Times New Roman" panose="02020603050405020304" pitchFamily="18" charset="0"/>
                <a:cs typeface="Times New Roman" panose="02020603050405020304" pitchFamily="18" charset="0"/>
              </a:rPr>
              <a:t>FOR YOUR ATTENTION</a:t>
            </a:r>
            <a:r>
              <a:rPr lang="pl-PL" sz="3899" spc="77" dirty="0">
                <a:solidFill>
                  <a:srgbClr val="000000"/>
                </a:solidFill>
                <a:latin typeface="Times New Roman" panose="02020603050405020304" pitchFamily="18" charset="0"/>
                <a:cs typeface="Times New Roman" panose="02020603050405020304" pitchFamily="18" charset="0"/>
              </a:rPr>
              <a:t> </a:t>
            </a:r>
            <a:endParaRPr lang="en-US" sz="3899" spc="77"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87EDE2B2-C92F-A74B-8032-AA79A0716B3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541565" y="822992"/>
            <a:ext cx="8508401" cy="9177603"/>
          </a:xfrm>
          <a:prstGeom prst="rect">
            <a:avLst/>
          </a:prstGeom>
        </p:spPr>
      </p:pic>
      <p:pic>
        <p:nvPicPr>
          <p:cNvPr id="22" name="Graphic 21">
            <a:extLst>
              <a:ext uri="{FF2B5EF4-FFF2-40B4-BE49-F238E27FC236}">
                <a16:creationId xmlns:a16="http://schemas.microsoft.com/office/drawing/2014/main" id="{53859C2A-3B6B-B549-BDE2-50EFC979E49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634861" y="7158482"/>
            <a:ext cx="304023" cy="267540"/>
          </a:xfrm>
          <a:prstGeom prst="rect">
            <a:avLst/>
          </a:prstGeom>
        </p:spPr>
      </p:pic>
      <p:pic>
        <p:nvPicPr>
          <p:cNvPr id="24" name="Graphic 23">
            <a:extLst>
              <a:ext uri="{FF2B5EF4-FFF2-40B4-BE49-F238E27FC236}">
                <a16:creationId xmlns:a16="http://schemas.microsoft.com/office/drawing/2014/main" id="{D16DC17E-6319-9C44-954D-433FE0EC4E1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339984" y="6776331"/>
            <a:ext cx="304023" cy="267540"/>
          </a:xfrm>
          <a:prstGeom prst="rect">
            <a:avLst/>
          </a:prstGeom>
        </p:spPr>
      </p:pic>
      <p:pic>
        <p:nvPicPr>
          <p:cNvPr id="4" name="Obraz 3">
            <a:extLst>
              <a:ext uri="{FF2B5EF4-FFF2-40B4-BE49-F238E27FC236}">
                <a16:creationId xmlns:a16="http://schemas.microsoft.com/office/drawing/2014/main" id="{CB0CDCA0-BDE6-384C-0981-A90AA20C5479}"/>
              </a:ext>
            </a:extLst>
          </p:cNvPr>
          <p:cNvPicPr>
            <a:picLocks noChangeAspect="1"/>
          </p:cNvPicPr>
          <p:nvPr/>
        </p:nvPicPr>
        <p:blipFill>
          <a:blip r:embed="rId6"/>
          <a:stretch>
            <a:fillRect/>
          </a:stretch>
        </p:blipFill>
        <p:spPr>
          <a:xfrm>
            <a:off x="14992350" y="5106008"/>
            <a:ext cx="353667" cy="611570"/>
          </a:xfrm>
          <a:prstGeom prst="rect">
            <a:avLst/>
          </a:prstGeom>
        </p:spPr>
      </p:pic>
      <p:pic>
        <p:nvPicPr>
          <p:cNvPr id="6" name="Obraz 5">
            <a:extLst>
              <a:ext uri="{FF2B5EF4-FFF2-40B4-BE49-F238E27FC236}">
                <a16:creationId xmlns:a16="http://schemas.microsoft.com/office/drawing/2014/main" id="{925EE42F-A382-C796-0B10-F6047C2390AF}"/>
              </a:ext>
            </a:extLst>
          </p:cNvPr>
          <p:cNvPicPr>
            <a:picLocks noChangeAspect="1"/>
          </p:cNvPicPr>
          <p:nvPr/>
        </p:nvPicPr>
        <p:blipFill>
          <a:blip r:embed="rId7"/>
          <a:stretch>
            <a:fillRect/>
          </a:stretch>
        </p:blipFill>
        <p:spPr>
          <a:xfrm>
            <a:off x="11954677" y="6630151"/>
            <a:ext cx="301778" cy="265199"/>
          </a:xfrm>
          <a:prstGeom prst="rect">
            <a:avLst/>
          </a:prstGeom>
        </p:spPr>
      </p:pic>
      <p:pic>
        <p:nvPicPr>
          <p:cNvPr id="7" name="Obraz 6">
            <a:extLst>
              <a:ext uri="{FF2B5EF4-FFF2-40B4-BE49-F238E27FC236}">
                <a16:creationId xmlns:a16="http://schemas.microsoft.com/office/drawing/2014/main" id="{54CD3DAA-B3E6-797D-7403-36F8D273AF47}"/>
              </a:ext>
            </a:extLst>
          </p:cNvPr>
          <p:cNvPicPr>
            <a:picLocks noChangeAspect="1"/>
          </p:cNvPicPr>
          <p:nvPr/>
        </p:nvPicPr>
        <p:blipFill>
          <a:blip r:embed="rId7"/>
          <a:stretch>
            <a:fillRect/>
          </a:stretch>
        </p:blipFill>
        <p:spPr>
          <a:xfrm>
            <a:off x="13558156" y="4584517"/>
            <a:ext cx="301778" cy="265199"/>
          </a:xfrm>
          <a:prstGeom prst="rect">
            <a:avLst/>
          </a:prstGeom>
        </p:spPr>
      </p:pic>
      <p:pic>
        <p:nvPicPr>
          <p:cNvPr id="10" name="Obraz 9">
            <a:extLst>
              <a:ext uri="{FF2B5EF4-FFF2-40B4-BE49-F238E27FC236}">
                <a16:creationId xmlns:a16="http://schemas.microsoft.com/office/drawing/2014/main" id="{01DAC2D9-BC9A-1054-4CA4-FB279D08D786}"/>
              </a:ext>
            </a:extLst>
          </p:cNvPr>
          <p:cNvPicPr>
            <a:picLocks noChangeAspect="1"/>
          </p:cNvPicPr>
          <p:nvPr/>
        </p:nvPicPr>
        <p:blipFill>
          <a:blip r:embed="rId8"/>
          <a:stretch>
            <a:fillRect/>
          </a:stretch>
        </p:blipFill>
        <p:spPr>
          <a:xfrm>
            <a:off x="14352134" y="3901247"/>
            <a:ext cx="310923" cy="265199"/>
          </a:xfrm>
          <a:prstGeom prst="rect">
            <a:avLst/>
          </a:prstGeom>
        </p:spPr>
      </p:pic>
      <p:pic>
        <p:nvPicPr>
          <p:cNvPr id="12" name="Obraz 11">
            <a:extLst>
              <a:ext uri="{FF2B5EF4-FFF2-40B4-BE49-F238E27FC236}">
                <a16:creationId xmlns:a16="http://schemas.microsoft.com/office/drawing/2014/main" id="{776D947A-14E3-B8C7-6EB1-3F5A41E97F89}"/>
              </a:ext>
            </a:extLst>
          </p:cNvPr>
          <p:cNvPicPr>
            <a:picLocks noChangeAspect="1"/>
          </p:cNvPicPr>
          <p:nvPr/>
        </p:nvPicPr>
        <p:blipFill>
          <a:blip r:embed="rId8"/>
          <a:stretch>
            <a:fillRect/>
          </a:stretch>
        </p:blipFill>
        <p:spPr>
          <a:xfrm>
            <a:off x="10760988" y="7849351"/>
            <a:ext cx="310923" cy="265199"/>
          </a:xfrm>
          <a:prstGeom prst="rect">
            <a:avLst/>
          </a:prstGeom>
        </p:spPr>
      </p:pic>
      <p:pic>
        <p:nvPicPr>
          <p:cNvPr id="15" name="Obraz 14">
            <a:extLst>
              <a:ext uri="{FF2B5EF4-FFF2-40B4-BE49-F238E27FC236}">
                <a16:creationId xmlns:a16="http://schemas.microsoft.com/office/drawing/2014/main" id="{3D8CFEF5-B3C4-D89D-E08C-DF46D35E2416}"/>
              </a:ext>
            </a:extLst>
          </p:cNvPr>
          <p:cNvPicPr>
            <a:picLocks noChangeAspect="1"/>
          </p:cNvPicPr>
          <p:nvPr/>
        </p:nvPicPr>
        <p:blipFill>
          <a:blip r:embed="rId8"/>
          <a:stretch>
            <a:fillRect/>
          </a:stretch>
        </p:blipFill>
        <p:spPr>
          <a:xfrm>
            <a:off x="14507595" y="7244701"/>
            <a:ext cx="310923" cy="265199"/>
          </a:xfrm>
          <a:prstGeom prst="rect">
            <a:avLst/>
          </a:prstGeom>
        </p:spPr>
      </p:pic>
      <p:pic>
        <p:nvPicPr>
          <p:cNvPr id="5" name="Obraz 4">
            <a:extLst>
              <a:ext uri="{FF2B5EF4-FFF2-40B4-BE49-F238E27FC236}">
                <a16:creationId xmlns:a16="http://schemas.microsoft.com/office/drawing/2014/main" id="{9A2B3A95-93C2-E1BA-3707-BB4E7E6047AF}"/>
              </a:ext>
            </a:extLst>
          </p:cNvPr>
          <p:cNvPicPr>
            <a:picLocks noChangeAspect="1"/>
          </p:cNvPicPr>
          <p:nvPr/>
        </p:nvPicPr>
        <p:blipFill>
          <a:blip r:embed="rId9"/>
          <a:stretch>
            <a:fillRect/>
          </a:stretch>
        </p:blipFill>
        <p:spPr>
          <a:xfrm>
            <a:off x="9035349" y="-468647"/>
            <a:ext cx="5161353" cy="2708343"/>
          </a:xfrm>
          <a:prstGeom prst="rect">
            <a:avLst/>
          </a:prstGeom>
        </p:spPr>
      </p:pic>
      <p:sp>
        <p:nvSpPr>
          <p:cNvPr id="8" name="Strzałka: pięciokąt 7">
            <a:extLst>
              <a:ext uri="{FF2B5EF4-FFF2-40B4-BE49-F238E27FC236}">
                <a16:creationId xmlns:a16="http://schemas.microsoft.com/office/drawing/2014/main" id="{D2263FD1-352B-D0AA-6081-D1E611A22EC2}"/>
              </a:ext>
            </a:extLst>
          </p:cNvPr>
          <p:cNvSpPr/>
          <p:nvPr/>
        </p:nvSpPr>
        <p:spPr>
          <a:xfrm>
            <a:off x="1095276" y="885526"/>
            <a:ext cx="7179240" cy="632585"/>
          </a:xfrm>
          <a:prstGeom prst="homePlat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1371600"/>
            <a:r>
              <a:rPr lang="pl-PL" sz="4200" b="1" dirty="0">
                <a:solidFill>
                  <a:srgbClr val="000000"/>
                </a:solidFill>
                <a:latin typeface="Calibri" panose="020F0502020204030204"/>
              </a:rPr>
              <a:t>PROJECT</a:t>
            </a:r>
            <a:r>
              <a:rPr lang="pl-PL" sz="4200" dirty="0">
                <a:solidFill>
                  <a:srgbClr val="FFFFFF"/>
                </a:solidFill>
                <a:latin typeface="Calibri" panose="020F0502020204030204"/>
              </a:rPr>
              <a:t> PARTNERS</a:t>
            </a:r>
          </a:p>
        </p:txBody>
      </p:sp>
      <p:sp>
        <p:nvSpPr>
          <p:cNvPr id="11" name="Podtytuł 10">
            <a:extLst>
              <a:ext uri="{FF2B5EF4-FFF2-40B4-BE49-F238E27FC236}">
                <a16:creationId xmlns:a16="http://schemas.microsoft.com/office/drawing/2014/main" id="{9046DC46-E055-0DB0-4166-CBB46CD160AF}"/>
              </a:ext>
            </a:extLst>
          </p:cNvPr>
          <p:cNvSpPr>
            <a:spLocks noGrp="1"/>
          </p:cNvSpPr>
          <p:nvPr>
            <p:ph type="subTitle" idx="1"/>
          </p:nvPr>
        </p:nvSpPr>
        <p:spPr>
          <a:xfrm>
            <a:off x="1001567" y="2239697"/>
            <a:ext cx="8703326" cy="7224312"/>
          </a:xfrm>
        </p:spPr>
        <p:txBody>
          <a:bodyPr>
            <a:normAutofit/>
          </a:bodyPr>
          <a:lstStyle/>
          <a:p>
            <a:pPr marL="685800" indent="-685800" algn="l">
              <a:buAutoNum type="arabicPeriod"/>
            </a:pPr>
            <a:r>
              <a:rPr lang="pl-PL" sz="2100" dirty="0"/>
              <a:t>Kujawsko-Pomorskie </a:t>
            </a:r>
            <a:r>
              <a:rPr lang="pl-PL" sz="2100" dirty="0" err="1"/>
              <a:t>Voivodeship</a:t>
            </a:r>
            <a:r>
              <a:rPr lang="pl-PL" sz="2100" dirty="0"/>
              <a:t>, Poland – </a:t>
            </a:r>
            <a:r>
              <a:rPr lang="pl-PL" sz="2100" b="1" dirty="0">
                <a:solidFill>
                  <a:schemeClr val="accent4"/>
                </a:solidFill>
              </a:rPr>
              <a:t>Lead Partner</a:t>
            </a:r>
          </a:p>
          <a:p>
            <a:pPr marL="685800" indent="-685800" algn="l">
              <a:buAutoNum type="arabicPeriod"/>
            </a:pPr>
            <a:r>
              <a:rPr lang="pl-PL" sz="2100" dirty="0" err="1"/>
              <a:t>Gérontopôle</a:t>
            </a:r>
            <a:r>
              <a:rPr lang="pl-PL" sz="2100" dirty="0"/>
              <a:t> </a:t>
            </a:r>
            <a:r>
              <a:rPr lang="pl-PL" sz="2100" dirty="0" err="1"/>
              <a:t>Nouvelle-Aquitaine</a:t>
            </a:r>
            <a:r>
              <a:rPr lang="pl-PL" sz="2100" dirty="0"/>
              <a:t>, </a:t>
            </a:r>
            <a:r>
              <a:rPr lang="pl-PL" sz="2100" b="1" dirty="0"/>
              <a:t>Francja</a:t>
            </a:r>
          </a:p>
          <a:p>
            <a:pPr marL="685800" indent="-685800" algn="l">
              <a:buAutoNum type="arabicPeriod"/>
            </a:pPr>
            <a:r>
              <a:rPr lang="en-US" sz="2100" dirty="0"/>
              <a:t>Office of the Regional Government of Styria</a:t>
            </a:r>
            <a:r>
              <a:rPr lang="pl-PL" sz="2100" dirty="0"/>
              <a:t>, </a:t>
            </a:r>
            <a:r>
              <a:rPr lang="pl-PL" sz="2100" b="1" dirty="0"/>
              <a:t>(</a:t>
            </a:r>
            <a:r>
              <a:rPr lang="pl-PL" sz="2100" b="1" dirty="0" err="1"/>
              <a:t>Österreich</a:t>
            </a:r>
            <a:r>
              <a:rPr lang="pl-PL" sz="2100" b="1" dirty="0"/>
              <a:t>) Austria</a:t>
            </a:r>
          </a:p>
          <a:p>
            <a:pPr marL="685800" indent="-685800" algn="l">
              <a:buAutoNum type="arabicPeriod"/>
            </a:pPr>
            <a:r>
              <a:rPr lang="pl-PL" sz="2100" dirty="0"/>
              <a:t>Southern </a:t>
            </a:r>
            <a:r>
              <a:rPr lang="pl-PL" sz="2100" dirty="0" err="1"/>
              <a:t>Denmark</a:t>
            </a:r>
            <a:r>
              <a:rPr lang="pl-PL" sz="2100" dirty="0"/>
              <a:t> Region, </a:t>
            </a:r>
            <a:r>
              <a:rPr lang="pl-PL" sz="2100" b="1" dirty="0" err="1"/>
              <a:t>Denmark</a:t>
            </a:r>
            <a:endParaRPr lang="pl-PL" sz="2100" b="1" dirty="0"/>
          </a:p>
          <a:p>
            <a:pPr marL="685800" indent="-685800" algn="l">
              <a:buAutoNum type="arabicPeriod"/>
            </a:pPr>
            <a:r>
              <a:rPr lang="en-US" sz="2100" dirty="0"/>
              <a:t>The R&amp;D center the municipality of Linköping</a:t>
            </a:r>
            <a:r>
              <a:rPr lang="pl-PL" sz="2100" dirty="0"/>
              <a:t>, </a:t>
            </a:r>
            <a:r>
              <a:rPr lang="pl-PL" sz="2100" b="1" dirty="0" err="1"/>
              <a:t>Sweden</a:t>
            </a:r>
            <a:r>
              <a:rPr lang="pl-PL" sz="2100" dirty="0"/>
              <a:t> </a:t>
            </a:r>
            <a:r>
              <a:rPr lang="pl-PL" sz="2100" b="1" dirty="0"/>
              <a:t>(</a:t>
            </a:r>
            <a:r>
              <a:rPr lang="pl-PL" sz="2100" b="1" dirty="0" err="1"/>
              <a:t>Sverige</a:t>
            </a:r>
            <a:r>
              <a:rPr lang="pl-PL" sz="2100" b="1" dirty="0"/>
              <a:t>)</a:t>
            </a:r>
          </a:p>
          <a:p>
            <a:pPr marL="685800" indent="-685800" algn="l">
              <a:buAutoNum type="arabicPeriod"/>
            </a:pPr>
            <a:r>
              <a:rPr lang="pl-PL" sz="2100" dirty="0"/>
              <a:t>ULSS7 </a:t>
            </a:r>
            <a:r>
              <a:rPr lang="pl-PL" sz="2100" dirty="0" err="1"/>
              <a:t>Pedemontana</a:t>
            </a:r>
            <a:r>
              <a:rPr lang="pl-PL" sz="2100" dirty="0"/>
              <a:t> </a:t>
            </a:r>
            <a:r>
              <a:rPr lang="pl-PL" sz="2100" dirty="0" err="1"/>
              <a:t>Agency</a:t>
            </a:r>
            <a:r>
              <a:rPr lang="pl-PL" sz="2100" dirty="0"/>
              <a:t>, </a:t>
            </a:r>
            <a:r>
              <a:rPr lang="pl-PL" sz="2100" b="1" dirty="0" err="1"/>
              <a:t>Italy</a:t>
            </a:r>
            <a:endParaRPr lang="pl-PL" sz="2100" b="1" dirty="0"/>
          </a:p>
          <a:p>
            <a:pPr marL="685800" indent="-685800" algn="l">
              <a:buAutoNum type="arabicPeriod"/>
            </a:pPr>
            <a:r>
              <a:rPr lang="pl-PL" sz="2100" dirty="0" err="1"/>
              <a:t>Aragón</a:t>
            </a:r>
            <a:r>
              <a:rPr lang="pl-PL" sz="2100" dirty="0"/>
              <a:t> Healthcare Service – SALUD, </a:t>
            </a:r>
            <a:r>
              <a:rPr lang="pl-PL" sz="2100" b="1" dirty="0" err="1"/>
              <a:t>Spain</a:t>
            </a:r>
            <a:endParaRPr lang="pl-PL" sz="2100" b="1" dirty="0"/>
          </a:p>
          <a:p>
            <a:pPr marL="685800" indent="-685800" algn="l">
              <a:buAutoNum type="arabicPeriod"/>
            </a:pPr>
            <a:r>
              <a:rPr lang="pl-PL" sz="2100" dirty="0"/>
              <a:t>City of </a:t>
            </a:r>
            <a:r>
              <a:rPr lang="pl-PL" sz="2100" dirty="0" err="1"/>
              <a:t>Zagreb</a:t>
            </a:r>
            <a:r>
              <a:rPr lang="pl-PL" sz="2100" dirty="0"/>
              <a:t>, </a:t>
            </a:r>
            <a:r>
              <a:rPr lang="pl-PL" sz="2100" b="1" dirty="0" err="1"/>
              <a:t>Croatia</a:t>
            </a:r>
            <a:r>
              <a:rPr lang="pl-PL" sz="2100" b="1" dirty="0"/>
              <a:t> (</a:t>
            </a:r>
            <a:r>
              <a:rPr lang="pl-PL" sz="2100" b="1" dirty="0" err="1"/>
              <a:t>Hrvatska</a:t>
            </a:r>
            <a:r>
              <a:rPr lang="pl-PL" sz="2100" b="1" dirty="0"/>
              <a:t>)</a:t>
            </a:r>
            <a:endParaRPr lang="pl-PL" sz="2700" b="1" dirty="0"/>
          </a:p>
          <a:p>
            <a:pPr algn="l"/>
            <a:endParaRPr lang="pl-PL" sz="2100" b="1" dirty="0"/>
          </a:p>
          <a:p>
            <a:pPr algn="l"/>
            <a:endParaRPr lang="pl-PL" sz="2100" b="1" dirty="0"/>
          </a:p>
          <a:p>
            <a:pPr algn="l"/>
            <a:r>
              <a:rPr lang="pl-PL" sz="2100" dirty="0" err="1"/>
              <a:t>Nouvelle-Aquitaine</a:t>
            </a:r>
            <a:r>
              <a:rPr lang="pl-PL" sz="2100" dirty="0"/>
              <a:t> Region, </a:t>
            </a:r>
            <a:r>
              <a:rPr lang="pl-PL" sz="2100" b="1" dirty="0"/>
              <a:t>France</a:t>
            </a:r>
          </a:p>
          <a:p>
            <a:pPr algn="l"/>
            <a:r>
              <a:rPr lang="pl-PL" sz="2100" dirty="0" err="1"/>
              <a:t>Veneto</a:t>
            </a:r>
            <a:r>
              <a:rPr lang="pl-PL" sz="2100" dirty="0"/>
              <a:t> Region, </a:t>
            </a:r>
            <a:r>
              <a:rPr lang="pl-PL" sz="2100" b="1" dirty="0" err="1"/>
              <a:t>Italy</a:t>
            </a:r>
            <a:endParaRPr lang="pl-PL" sz="2100" b="1" dirty="0"/>
          </a:p>
        </p:txBody>
      </p:sp>
      <p:sp>
        <p:nvSpPr>
          <p:cNvPr id="14" name="Strzałka: pięciokąt 13">
            <a:extLst>
              <a:ext uri="{FF2B5EF4-FFF2-40B4-BE49-F238E27FC236}">
                <a16:creationId xmlns:a16="http://schemas.microsoft.com/office/drawing/2014/main" id="{66B0E42D-70F1-D45C-50FA-0E150D6F246F}"/>
              </a:ext>
            </a:extLst>
          </p:cNvPr>
          <p:cNvSpPr/>
          <p:nvPr/>
        </p:nvSpPr>
        <p:spPr>
          <a:xfrm>
            <a:off x="1095277" y="6992149"/>
            <a:ext cx="4086809" cy="433874"/>
          </a:xfrm>
          <a:prstGeom prst="homePlat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1371600"/>
            <a:r>
              <a:rPr lang="pl-PL" sz="2700" b="1" dirty="0" err="1">
                <a:solidFill>
                  <a:srgbClr val="000000"/>
                </a:solidFill>
                <a:latin typeface="Calibri" panose="020F0502020204030204"/>
              </a:rPr>
              <a:t>Associated</a:t>
            </a:r>
            <a:r>
              <a:rPr lang="pl-PL" sz="2700" b="1" dirty="0">
                <a:solidFill>
                  <a:srgbClr val="FFFFFF"/>
                </a:solidFill>
                <a:latin typeface="Calibri" panose="020F0502020204030204"/>
              </a:rPr>
              <a:t> Partners</a:t>
            </a:r>
          </a:p>
        </p:txBody>
      </p:sp>
    </p:spTree>
    <p:extLst>
      <p:ext uri="{BB962C8B-B14F-4D97-AF65-F5344CB8AC3E}">
        <p14:creationId xmlns:p14="http://schemas.microsoft.com/office/powerpoint/2010/main" val="15254594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87EDE2B2-C92F-A74B-8032-AA79A0716B3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41565" y="783299"/>
            <a:ext cx="8508401" cy="9177603"/>
          </a:xfrm>
          <a:prstGeom prst="rect">
            <a:avLst/>
          </a:prstGeom>
        </p:spPr>
      </p:pic>
      <p:pic>
        <p:nvPicPr>
          <p:cNvPr id="22" name="Graphic 21">
            <a:extLst>
              <a:ext uri="{FF2B5EF4-FFF2-40B4-BE49-F238E27FC236}">
                <a16:creationId xmlns:a16="http://schemas.microsoft.com/office/drawing/2014/main" id="{53859C2A-3B6B-B549-BDE2-50EFC979E49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634861" y="7158482"/>
            <a:ext cx="304023" cy="267540"/>
          </a:xfrm>
          <a:prstGeom prst="rect">
            <a:avLst/>
          </a:prstGeom>
        </p:spPr>
      </p:pic>
      <p:pic>
        <p:nvPicPr>
          <p:cNvPr id="24" name="Graphic 23">
            <a:extLst>
              <a:ext uri="{FF2B5EF4-FFF2-40B4-BE49-F238E27FC236}">
                <a16:creationId xmlns:a16="http://schemas.microsoft.com/office/drawing/2014/main" id="{D16DC17E-6319-9C44-954D-433FE0EC4E1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339984" y="6776331"/>
            <a:ext cx="304023" cy="267540"/>
          </a:xfrm>
          <a:prstGeom prst="rect">
            <a:avLst/>
          </a:prstGeom>
        </p:spPr>
      </p:pic>
      <p:pic>
        <p:nvPicPr>
          <p:cNvPr id="4" name="Obraz 3">
            <a:extLst>
              <a:ext uri="{FF2B5EF4-FFF2-40B4-BE49-F238E27FC236}">
                <a16:creationId xmlns:a16="http://schemas.microsoft.com/office/drawing/2014/main" id="{CB0CDCA0-BDE6-384C-0981-A90AA20C5479}"/>
              </a:ext>
            </a:extLst>
          </p:cNvPr>
          <p:cNvPicPr>
            <a:picLocks noChangeAspect="1"/>
          </p:cNvPicPr>
          <p:nvPr/>
        </p:nvPicPr>
        <p:blipFill>
          <a:blip r:embed="rId7"/>
          <a:stretch>
            <a:fillRect/>
          </a:stretch>
        </p:blipFill>
        <p:spPr>
          <a:xfrm>
            <a:off x="15009236" y="5106008"/>
            <a:ext cx="353667" cy="611570"/>
          </a:xfrm>
          <a:prstGeom prst="rect">
            <a:avLst/>
          </a:prstGeom>
        </p:spPr>
      </p:pic>
      <p:pic>
        <p:nvPicPr>
          <p:cNvPr id="6" name="Obraz 5">
            <a:extLst>
              <a:ext uri="{FF2B5EF4-FFF2-40B4-BE49-F238E27FC236}">
                <a16:creationId xmlns:a16="http://schemas.microsoft.com/office/drawing/2014/main" id="{925EE42F-A382-C796-0B10-F6047C2390AF}"/>
              </a:ext>
            </a:extLst>
          </p:cNvPr>
          <p:cNvPicPr>
            <a:picLocks noChangeAspect="1"/>
          </p:cNvPicPr>
          <p:nvPr/>
        </p:nvPicPr>
        <p:blipFill>
          <a:blip r:embed="rId8"/>
          <a:stretch>
            <a:fillRect/>
          </a:stretch>
        </p:blipFill>
        <p:spPr>
          <a:xfrm>
            <a:off x="11954677" y="6630151"/>
            <a:ext cx="301778" cy="265199"/>
          </a:xfrm>
          <a:prstGeom prst="rect">
            <a:avLst/>
          </a:prstGeom>
        </p:spPr>
      </p:pic>
      <p:pic>
        <p:nvPicPr>
          <p:cNvPr id="7" name="Obraz 6">
            <a:extLst>
              <a:ext uri="{FF2B5EF4-FFF2-40B4-BE49-F238E27FC236}">
                <a16:creationId xmlns:a16="http://schemas.microsoft.com/office/drawing/2014/main" id="{54CD3DAA-B3E6-797D-7403-36F8D273AF47}"/>
              </a:ext>
            </a:extLst>
          </p:cNvPr>
          <p:cNvPicPr>
            <a:picLocks noChangeAspect="1"/>
          </p:cNvPicPr>
          <p:nvPr/>
        </p:nvPicPr>
        <p:blipFill>
          <a:blip r:embed="rId8"/>
          <a:stretch>
            <a:fillRect/>
          </a:stretch>
        </p:blipFill>
        <p:spPr>
          <a:xfrm>
            <a:off x="13558156" y="4584517"/>
            <a:ext cx="301778" cy="265199"/>
          </a:xfrm>
          <a:prstGeom prst="rect">
            <a:avLst/>
          </a:prstGeom>
        </p:spPr>
      </p:pic>
      <p:pic>
        <p:nvPicPr>
          <p:cNvPr id="10" name="Obraz 9">
            <a:extLst>
              <a:ext uri="{FF2B5EF4-FFF2-40B4-BE49-F238E27FC236}">
                <a16:creationId xmlns:a16="http://schemas.microsoft.com/office/drawing/2014/main" id="{01DAC2D9-BC9A-1054-4CA4-FB279D08D786}"/>
              </a:ext>
            </a:extLst>
          </p:cNvPr>
          <p:cNvPicPr>
            <a:picLocks noChangeAspect="1"/>
          </p:cNvPicPr>
          <p:nvPr/>
        </p:nvPicPr>
        <p:blipFill>
          <a:blip r:embed="rId9"/>
          <a:stretch>
            <a:fillRect/>
          </a:stretch>
        </p:blipFill>
        <p:spPr>
          <a:xfrm>
            <a:off x="14352134" y="3901247"/>
            <a:ext cx="310923" cy="265199"/>
          </a:xfrm>
          <a:prstGeom prst="rect">
            <a:avLst/>
          </a:prstGeom>
        </p:spPr>
      </p:pic>
      <p:pic>
        <p:nvPicPr>
          <p:cNvPr id="12" name="Obraz 11">
            <a:extLst>
              <a:ext uri="{FF2B5EF4-FFF2-40B4-BE49-F238E27FC236}">
                <a16:creationId xmlns:a16="http://schemas.microsoft.com/office/drawing/2014/main" id="{776D947A-14E3-B8C7-6EB1-3F5A41E97F89}"/>
              </a:ext>
            </a:extLst>
          </p:cNvPr>
          <p:cNvPicPr>
            <a:picLocks noChangeAspect="1"/>
          </p:cNvPicPr>
          <p:nvPr/>
        </p:nvPicPr>
        <p:blipFill>
          <a:blip r:embed="rId9"/>
          <a:stretch>
            <a:fillRect/>
          </a:stretch>
        </p:blipFill>
        <p:spPr>
          <a:xfrm>
            <a:off x="10760988" y="7849351"/>
            <a:ext cx="310923" cy="265199"/>
          </a:xfrm>
          <a:prstGeom prst="rect">
            <a:avLst/>
          </a:prstGeom>
        </p:spPr>
      </p:pic>
      <p:pic>
        <p:nvPicPr>
          <p:cNvPr id="15" name="Obraz 14">
            <a:extLst>
              <a:ext uri="{FF2B5EF4-FFF2-40B4-BE49-F238E27FC236}">
                <a16:creationId xmlns:a16="http://schemas.microsoft.com/office/drawing/2014/main" id="{3D8CFEF5-B3C4-D89D-E08C-DF46D35E2416}"/>
              </a:ext>
            </a:extLst>
          </p:cNvPr>
          <p:cNvPicPr>
            <a:picLocks noChangeAspect="1"/>
          </p:cNvPicPr>
          <p:nvPr/>
        </p:nvPicPr>
        <p:blipFill>
          <a:blip r:embed="rId9"/>
          <a:stretch>
            <a:fillRect/>
          </a:stretch>
        </p:blipFill>
        <p:spPr>
          <a:xfrm>
            <a:off x="14507595" y="7244701"/>
            <a:ext cx="310923" cy="265199"/>
          </a:xfrm>
          <a:prstGeom prst="rect">
            <a:avLst/>
          </a:prstGeom>
        </p:spPr>
      </p:pic>
      <p:sp>
        <p:nvSpPr>
          <p:cNvPr id="8" name="pole tekstowe 7">
            <a:extLst>
              <a:ext uri="{FF2B5EF4-FFF2-40B4-BE49-F238E27FC236}">
                <a16:creationId xmlns:a16="http://schemas.microsoft.com/office/drawing/2014/main" id="{D03722D1-D4FF-672F-2479-671A7CDC88B6}"/>
              </a:ext>
            </a:extLst>
          </p:cNvPr>
          <p:cNvSpPr txBox="1"/>
          <p:nvPr/>
        </p:nvSpPr>
        <p:spPr>
          <a:xfrm>
            <a:off x="957533" y="1231642"/>
            <a:ext cx="10114379" cy="8725466"/>
          </a:xfrm>
          <a:prstGeom prst="rect">
            <a:avLst/>
          </a:prstGeom>
          <a:noFill/>
        </p:spPr>
        <p:txBody>
          <a:bodyPr wrap="square">
            <a:spAutoFit/>
          </a:bodyPr>
          <a:lstStyle/>
          <a:p>
            <a:pPr defTabSz="1371600"/>
            <a:r>
              <a:rPr lang="en-US" sz="4200" b="1" dirty="0">
                <a:solidFill>
                  <a:srgbClr val="E21D44"/>
                </a:solidFill>
                <a:latin typeface="Open Sans" panose="020B0606030504020204" pitchFamily="34" charset="0"/>
                <a:ea typeface="Open Sans" panose="020B0606030504020204" pitchFamily="34" charset="0"/>
                <a:cs typeface="Open Sans" panose="020B0606030504020204" pitchFamily="34" charset="0"/>
              </a:rPr>
              <a:t>CARES </a:t>
            </a:r>
            <a:r>
              <a:rPr lang="en-US" sz="2400" dirty="0">
                <a:solidFill>
                  <a:srgbClr val="000000"/>
                </a:solidFill>
                <a:latin typeface="Calibri" panose="020F0502020204030204"/>
              </a:rPr>
              <a:t>aims to improve policy instruments</a:t>
            </a:r>
            <a:r>
              <a:rPr lang="pl-PL" sz="2400" dirty="0">
                <a:solidFill>
                  <a:srgbClr val="000000"/>
                </a:solidFill>
                <a:latin typeface="Calibri" panose="020F0502020204030204"/>
              </a:rPr>
              <a:t> </a:t>
            </a:r>
            <a:r>
              <a:rPr lang="en-US" sz="2400" dirty="0">
                <a:solidFill>
                  <a:srgbClr val="000000"/>
                </a:solidFill>
                <a:latin typeface="Calibri" panose="020F0502020204030204"/>
              </a:rPr>
              <a:t>of the participating regions in order to specialize</a:t>
            </a:r>
            <a:r>
              <a:rPr lang="pl-PL" sz="2400" dirty="0">
                <a:solidFill>
                  <a:srgbClr val="000000"/>
                </a:solidFill>
                <a:latin typeface="Calibri" panose="020F0502020204030204"/>
              </a:rPr>
              <a:t> </a:t>
            </a:r>
            <a:r>
              <a:rPr lang="en-US" sz="2400" dirty="0">
                <a:solidFill>
                  <a:srgbClr val="000000"/>
                </a:solidFill>
                <a:latin typeface="Calibri" panose="020F0502020204030204"/>
              </a:rPr>
              <a:t>and disseminate telemedicine</a:t>
            </a:r>
            <a:r>
              <a:rPr lang="pl-PL" sz="2400" dirty="0">
                <a:solidFill>
                  <a:srgbClr val="000000"/>
                </a:solidFill>
                <a:latin typeface="Calibri" panose="020F0502020204030204"/>
              </a:rPr>
              <a:t> </a:t>
            </a:r>
            <a:r>
              <a:rPr lang="en-US" sz="2400" dirty="0">
                <a:solidFill>
                  <a:srgbClr val="000000"/>
                </a:solidFill>
                <a:latin typeface="Calibri" panose="020F0502020204030204"/>
              </a:rPr>
              <a:t>and telecare services for older people and people with limitations</a:t>
            </a:r>
            <a:r>
              <a:rPr lang="pl-PL" sz="2400" dirty="0">
                <a:solidFill>
                  <a:srgbClr val="000000"/>
                </a:solidFill>
                <a:latin typeface="Calibri" panose="020F0502020204030204"/>
              </a:rPr>
              <a:t> </a:t>
            </a:r>
            <a:r>
              <a:rPr lang="en-US" sz="2400" dirty="0">
                <a:solidFill>
                  <a:srgbClr val="000000"/>
                </a:solidFill>
                <a:latin typeface="Calibri" panose="020F0502020204030204"/>
              </a:rPr>
              <a:t>by changing or enhancing </a:t>
            </a:r>
            <a:r>
              <a:rPr lang="pl-PL" sz="2400" dirty="0" err="1">
                <a:solidFill>
                  <a:srgbClr val="000000"/>
                </a:solidFill>
                <a:latin typeface="Calibri" panose="020F0502020204030204"/>
              </a:rPr>
              <a:t>these</a:t>
            </a:r>
            <a:r>
              <a:rPr lang="pl-PL" sz="2400" dirty="0">
                <a:solidFill>
                  <a:srgbClr val="000000"/>
                </a:solidFill>
                <a:latin typeface="Calibri" panose="020F0502020204030204"/>
              </a:rPr>
              <a:t> services</a:t>
            </a:r>
          </a:p>
          <a:p>
            <a:pPr defTabSz="1371600"/>
            <a:endParaRPr lang="pl-PL" sz="2400" dirty="0">
              <a:solidFill>
                <a:srgbClr val="000000"/>
              </a:solidFill>
              <a:latin typeface="Calibri" panose="020F0502020204030204"/>
            </a:endParaRPr>
          </a:p>
          <a:p>
            <a:pPr defTabSz="1371600"/>
            <a:r>
              <a:rPr lang="pl-PL" sz="4200" b="1" dirty="0">
                <a:solidFill>
                  <a:srgbClr val="E21D44"/>
                </a:solidFill>
                <a:latin typeface="Open Sans" panose="020B0606030504020204" pitchFamily="34" charset="0"/>
                <a:ea typeface="Open Sans" panose="020B0606030504020204" pitchFamily="34" charset="0"/>
                <a:cs typeface="Open Sans" panose="020B0606030504020204" pitchFamily="34" charset="0"/>
              </a:rPr>
              <a:t>How?</a:t>
            </a:r>
          </a:p>
          <a:p>
            <a:pPr defTabSz="1371600"/>
            <a:r>
              <a:rPr lang="en-US" sz="2400" dirty="0">
                <a:solidFill>
                  <a:srgbClr val="000000"/>
                </a:solidFill>
                <a:latin typeface="Calibri" panose="020F0502020204030204"/>
              </a:rPr>
              <a:t>•Exchange of experience &amp; capacity building through</a:t>
            </a:r>
            <a:r>
              <a:rPr lang="pl-PL" sz="2400" dirty="0">
                <a:solidFill>
                  <a:srgbClr val="000000"/>
                </a:solidFill>
                <a:latin typeface="Calibri" panose="020F0502020204030204"/>
              </a:rPr>
              <a:t> </a:t>
            </a:r>
            <a:r>
              <a:rPr lang="en-US" sz="2400" dirty="0">
                <a:solidFill>
                  <a:srgbClr val="000000"/>
                </a:solidFill>
                <a:latin typeface="Calibri" panose="020F0502020204030204"/>
              </a:rPr>
              <a:t>identification and transfer of good practices</a:t>
            </a:r>
            <a:endParaRPr lang="pl-PL" sz="2400" dirty="0">
              <a:solidFill>
                <a:srgbClr val="000000"/>
              </a:solidFill>
              <a:latin typeface="Calibri" panose="020F0502020204030204"/>
            </a:endParaRPr>
          </a:p>
          <a:p>
            <a:pPr defTabSz="1371600"/>
            <a:endParaRPr lang="pl-PL" sz="2400" dirty="0">
              <a:solidFill>
                <a:srgbClr val="000000"/>
              </a:solidFill>
              <a:latin typeface="Calibri" panose="020F0502020204030204"/>
            </a:endParaRPr>
          </a:p>
          <a:p>
            <a:pPr defTabSz="1371600"/>
            <a:r>
              <a:rPr lang="pl-PL" sz="4200" b="1" dirty="0" err="1">
                <a:solidFill>
                  <a:srgbClr val="E21D44"/>
                </a:solidFill>
                <a:latin typeface="Open Sans" panose="020B0606030504020204" pitchFamily="34" charset="0"/>
                <a:ea typeface="Open Sans" panose="020B0606030504020204" pitchFamily="34" charset="0"/>
                <a:cs typeface="Open Sans" panose="020B0606030504020204" pitchFamily="34" charset="0"/>
              </a:rPr>
              <a:t>What</a:t>
            </a:r>
            <a:r>
              <a:rPr lang="pl-PL" sz="4200" b="1" dirty="0">
                <a:solidFill>
                  <a:srgbClr val="E21D44"/>
                </a:solidFill>
                <a:latin typeface="Open Sans" panose="020B0606030504020204" pitchFamily="34" charset="0"/>
                <a:ea typeface="Open Sans" panose="020B0606030504020204" pitchFamily="34" charset="0"/>
                <a:cs typeface="Open Sans" panose="020B0606030504020204" pitchFamily="34" charset="0"/>
              </a:rPr>
              <a:t> is a </a:t>
            </a:r>
            <a:r>
              <a:rPr lang="pl-PL" sz="4200" b="1" dirty="0" err="1">
                <a:solidFill>
                  <a:srgbClr val="E21D44"/>
                </a:solidFill>
                <a:latin typeface="Open Sans" panose="020B0606030504020204" pitchFamily="34" charset="0"/>
                <a:ea typeface="Open Sans" panose="020B0606030504020204" pitchFamily="34" charset="0"/>
                <a:cs typeface="Open Sans" panose="020B0606030504020204" pitchFamily="34" charset="0"/>
              </a:rPr>
              <a:t>good</a:t>
            </a:r>
            <a:r>
              <a:rPr lang="pl-PL" sz="4200" b="1" dirty="0">
                <a:solidFill>
                  <a:srgbClr val="E21D44"/>
                </a:solidFill>
                <a:latin typeface="Open Sans" panose="020B0606030504020204" pitchFamily="34" charset="0"/>
                <a:ea typeface="Open Sans" panose="020B0606030504020204" pitchFamily="34" charset="0"/>
                <a:cs typeface="Open Sans" panose="020B0606030504020204" pitchFamily="34" charset="0"/>
              </a:rPr>
              <a:t> </a:t>
            </a:r>
            <a:r>
              <a:rPr lang="pl-PL" sz="4200" b="1" dirty="0" err="1">
                <a:solidFill>
                  <a:srgbClr val="E21D44"/>
                </a:solidFill>
                <a:latin typeface="Open Sans" panose="020B0606030504020204" pitchFamily="34" charset="0"/>
                <a:ea typeface="Open Sans" panose="020B0606030504020204" pitchFamily="34" charset="0"/>
                <a:cs typeface="Open Sans" panose="020B0606030504020204" pitchFamily="34" charset="0"/>
              </a:rPr>
              <a:t>practice</a:t>
            </a:r>
            <a:r>
              <a:rPr lang="pl-PL" sz="4200" b="1" dirty="0">
                <a:solidFill>
                  <a:srgbClr val="E21D44"/>
                </a:solidFill>
                <a:latin typeface="Open Sans" panose="020B0606030504020204" pitchFamily="34" charset="0"/>
                <a:ea typeface="Open Sans" panose="020B0606030504020204" pitchFamily="34" charset="0"/>
                <a:cs typeface="Open Sans" panose="020B0606030504020204" pitchFamily="34" charset="0"/>
              </a:rPr>
              <a:t>?</a:t>
            </a:r>
          </a:p>
          <a:p>
            <a:pPr defTabSz="1371600"/>
            <a:r>
              <a:rPr lang="en-US" sz="2400" dirty="0">
                <a:solidFill>
                  <a:srgbClr val="000000"/>
                </a:solidFill>
                <a:latin typeface="Calibri" panose="020F0502020204030204"/>
              </a:rPr>
              <a:t>• A policy-related initiative</a:t>
            </a:r>
          </a:p>
          <a:p>
            <a:pPr defTabSz="1371600"/>
            <a:r>
              <a:rPr lang="en-US" sz="2400" dirty="0">
                <a:solidFill>
                  <a:srgbClr val="000000"/>
                </a:solidFill>
                <a:latin typeface="Calibri" panose="020F0502020204030204"/>
              </a:rPr>
              <a:t>• Proved to be successful in a region</a:t>
            </a:r>
          </a:p>
          <a:p>
            <a:pPr defTabSz="1371600"/>
            <a:r>
              <a:rPr lang="en-US" sz="2400" dirty="0">
                <a:solidFill>
                  <a:srgbClr val="000000"/>
                </a:solidFill>
                <a:latin typeface="Calibri" panose="020F0502020204030204"/>
              </a:rPr>
              <a:t>• Potential source of inspiration for other</a:t>
            </a:r>
            <a:r>
              <a:rPr lang="pl-PL" sz="2400" dirty="0">
                <a:solidFill>
                  <a:srgbClr val="000000"/>
                </a:solidFill>
                <a:latin typeface="Calibri" panose="020F0502020204030204"/>
              </a:rPr>
              <a:t> </a:t>
            </a:r>
            <a:r>
              <a:rPr lang="en-US" sz="2400" dirty="0">
                <a:solidFill>
                  <a:srgbClr val="000000"/>
                </a:solidFill>
                <a:latin typeface="Calibri" panose="020F0502020204030204"/>
              </a:rPr>
              <a:t>regions</a:t>
            </a:r>
            <a:endParaRPr lang="pl-PL" sz="2400" dirty="0">
              <a:solidFill>
                <a:srgbClr val="000000"/>
              </a:solidFill>
              <a:latin typeface="Calibri" panose="020F0502020204030204"/>
            </a:endParaRPr>
          </a:p>
          <a:p>
            <a:pPr defTabSz="1371600"/>
            <a:br>
              <a:rPr lang="pl-PL" sz="2700" dirty="0">
                <a:solidFill>
                  <a:srgbClr val="000000"/>
                </a:solidFill>
                <a:latin typeface="Calibri" panose="020F0502020204030204"/>
              </a:rPr>
            </a:br>
            <a:r>
              <a:rPr lang="pl-PL" sz="4200" b="1" dirty="0" err="1">
                <a:solidFill>
                  <a:srgbClr val="E21D44"/>
                </a:solidFill>
                <a:latin typeface="Open Sans" panose="020B0606030504020204" pitchFamily="34" charset="0"/>
                <a:ea typeface="Open Sans" panose="020B0606030504020204" pitchFamily="34" charset="0"/>
                <a:cs typeface="Open Sans" panose="020B0606030504020204" pitchFamily="34" charset="0"/>
              </a:rPr>
              <a:t>Where</a:t>
            </a:r>
            <a:r>
              <a:rPr lang="pl-PL" sz="4200" b="1" dirty="0">
                <a:solidFill>
                  <a:srgbClr val="E21D44"/>
                </a:solidFill>
                <a:latin typeface="Open Sans" panose="020B0606030504020204" pitchFamily="34" charset="0"/>
                <a:ea typeface="Open Sans" panose="020B0606030504020204" pitchFamily="34" charset="0"/>
                <a:cs typeface="Open Sans" panose="020B0606030504020204" pitchFamily="34" charset="0"/>
              </a:rPr>
              <a:t>?</a:t>
            </a:r>
            <a:br>
              <a:rPr lang="pl-PL" sz="2100" dirty="0">
                <a:solidFill>
                  <a:srgbClr val="000000"/>
                </a:solidFill>
                <a:latin typeface="Calibri" panose="020F0502020204030204"/>
              </a:rPr>
            </a:br>
            <a:r>
              <a:rPr lang="en-US" sz="2400" dirty="0">
                <a:solidFill>
                  <a:srgbClr val="000000"/>
                </a:solidFill>
                <a:latin typeface="Calibri" panose="020F0502020204030204"/>
              </a:rPr>
              <a:t>• international seminars</a:t>
            </a:r>
            <a:endParaRPr lang="pl-PL" sz="2400" dirty="0">
              <a:solidFill>
                <a:srgbClr val="000000"/>
              </a:solidFill>
              <a:latin typeface="Calibri" panose="020F0502020204030204"/>
            </a:endParaRPr>
          </a:p>
          <a:p>
            <a:pPr defTabSz="1371600"/>
            <a:r>
              <a:rPr lang="en-US" sz="2400" dirty="0">
                <a:solidFill>
                  <a:srgbClr val="000000"/>
                </a:solidFill>
                <a:latin typeface="Calibri" panose="020F0502020204030204"/>
              </a:rPr>
              <a:t>•</a:t>
            </a:r>
            <a:r>
              <a:rPr lang="pl-PL" sz="2400" dirty="0">
                <a:solidFill>
                  <a:srgbClr val="000000"/>
                </a:solidFill>
                <a:latin typeface="Calibri" panose="020F0502020204030204"/>
              </a:rPr>
              <a:t> </a:t>
            </a:r>
            <a:r>
              <a:rPr lang="en-US" sz="2400" dirty="0">
                <a:solidFill>
                  <a:srgbClr val="000000"/>
                </a:solidFill>
                <a:latin typeface="Calibri" panose="020F0502020204030204"/>
              </a:rPr>
              <a:t>workshops</a:t>
            </a:r>
            <a:r>
              <a:rPr lang="pl-PL" sz="2400" dirty="0">
                <a:solidFill>
                  <a:srgbClr val="000000"/>
                </a:solidFill>
                <a:latin typeface="Calibri" panose="020F0502020204030204"/>
              </a:rPr>
              <a:t>, </a:t>
            </a:r>
            <a:r>
              <a:rPr lang="en-US" sz="2400" dirty="0">
                <a:solidFill>
                  <a:srgbClr val="000000"/>
                </a:solidFill>
                <a:latin typeface="Calibri" panose="020F0502020204030204"/>
              </a:rPr>
              <a:t>peer reviews</a:t>
            </a:r>
            <a:endParaRPr lang="pl-PL" sz="2400" dirty="0">
              <a:solidFill>
                <a:srgbClr val="000000"/>
              </a:solidFill>
              <a:latin typeface="Calibri" panose="020F0502020204030204"/>
            </a:endParaRPr>
          </a:p>
          <a:p>
            <a:pPr defTabSz="1371600"/>
            <a:r>
              <a:rPr lang="en-US" sz="2400" dirty="0">
                <a:solidFill>
                  <a:srgbClr val="000000"/>
                </a:solidFill>
                <a:latin typeface="Calibri" panose="020F0502020204030204"/>
              </a:rPr>
              <a:t>•</a:t>
            </a:r>
            <a:r>
              <a:rPr lang="pl-PL" sz="2400" dirty="0">
                <a:solidFill>
                  <a:srgbClr val="000000"/>
                </a:solidFill>
                <a:latin typeface="Calibri" panose="020F0502020204030204"/>
              </a:rPr>
              <a:t> </a:t>
            </a:r>
            <a:r>
              <a:rPr lang="en-US" sz="2400" dirty="0">
                <a:solidFill>
                  <a:srgbClr val="000000"/>
                </a:solidFill>
                <a:latin typeface="Calibri" panose="020F0502020204030204"/>
              </a:rPr>
              <a:t>study visits</a:t>
            </a:r>
            <a:r>
              <a:rPr lang="pl-PL" sz="2400" dirty="0">
                <a:solidFill>
                  <a:srgbClr val="000000"/>
                </a:solidFill>
                <a:latin typeface="Calibri" panose="020F0502020204030204"/>
              </a:rPr>
              <a:t> to partner regions,</a:t>
            </a:r>
          </a:p>
          <a:p>
            <a:pPr defTabSz="1371600"/>
            <a:r>
              <a:rPr lang="en-US" sz="2400" dirty="0">
                <a:solidFill>
                  <a:srgbClr val="000000"/>
                </a:solidFill>
                <a:latin typeface="Calibri" panose="020F0502020204030204"/>
              </a:rPr>
              <a:t>•</a:t>
            </a:r>
            <a:r>
              <a:rPr lang="pl-PL" sz="2400" dirty="0">
                <a:solidFill>
                  <a:srgbClr val="000000"/>
                </a:solidFill>
                <a:latin typeface="Calibri" panose="020F0502020204030204"/>
              </a:rPr>
              <a:t> </a:t>
            </a:r>
            <a:r>
              <a:rPr lang="en-US" sz="2400" dirty="0">
                <a:solidFill>
                  <a:srgbClr val="000000"/>
                </a:solidFill>
                <a:latin typeface="Calibri" panose="020F0502020204030204"/>
              </a:rPr>
              <a:t>cooperation with experts</a:t>
            </a:r>
            <a:r>
              <a:rPr lang="pl-PL" sz="2400" dirty="0">
                <a:solidFill>
                  <a:srgbClr val="000000"/>
                </a:solidFill>
                <a:latin typeface="Calibri" panose="020F0502020204030204"/>
              </a:rPr>
              <a:t> and with</a:t>
            </a:r>
            <a:r>
              <a:rPr lang="en-US" sz="2400" dirty="0">
                <a:solidFill>
                  <a:srgbClr val="000000"/>
                </a:solidFill>
                <a:latin typeface="Calibri" panose="020F0502020204030204"/>
              </a:rPr>
              <a:t> a group of stakeholders</a:t>
            </a:r>
            <a:br>
              <a:rPr lang="pl-PL" sz="2700" dirty="0">
                <a:solidFill>
                  <a:srgbClr val="000000"/>
                </a:solidFill>
                <a:latin typeface="Calibri" panose="020F0502020204030204"/>
              </a:rPr>
            </a:br>
            <a:br>
              <a:rPr lang="pl-PL" sz="2700" dirty="0">
                <a:solidFill>
                  <a:srgbClr val="000000"/>
                </a:solidFill>
                <a:latin typeface="Calibri" panose="020F0502020204030204"/>
              </a:rPr>
            </a:br>
            <a:endParaRPr lang="en-US" sz="2700" dirty="0">
              <a:solidFill>
                <a:srgbClr val="000000"/>
              </a:solidFill>
              <a:latin typeface="Calibri" panose="020F0502020204030204"/>
            </a:endParaRPr>
          </a:p>
        </p:txBody>
      </p:sp>
      <p:sp>
        <p:nvSpPr>
          <p:cNvPr id="2" name="Strzałka: pięciokąt 1">
            <a:extLst>
              <a:ext uri="{FF2B5EF4-FFF2-40B4-BE49-F238E27FC236}">
                <a16:creationId xmlns:a16="http://schemas.microsoft.com/office/drawing/2014/main" id="{1EFFECFB-673C-870F-F6F7-08870725E931}"/>
              </a:ext>
            </a:extLst>
          </p:cNvPr>
          <p:cNvSpPr/>
          <p:nvPr/>
        </p:nvSpPr>
        <p:spPr>
          <a:xfrm>
            <a:off x="957533" y="288156"/>
            <a:ext cx="9097347" cy="905541"/>
          </a:xfrm>
          <a:prstGeom prst="homePlat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1371600"/>
            <a:r>
              <a:rPr lang="pl-PL" sz="5400" b="1" dirty="0">
                <a:solidFill>
                  <a:srgbClr val="000000"/>
                </a:solidFill>
                <a:latin typeface="Calibri" panose="020F0502020204030204"/>
              </a:rPr>
              <a:t>Project CARES </a:t>
            </a:r>
            <a:r>
              <a:rPr lang="pl-PL" sz="5400" b="1" dirty="0" err="1">
                <a:solidFill>
                  <a:srgbClr val="FFFFFF"/>
                </a:solidFill>
                <a:latin typeface="Calibri" panose="020F0502020204030204"/>
              </a:rPr>
              <a:t>objective</a:t>
            </a:r>
            <a:endParaRPr lang="pl-PL" sz="5400" b="1" dirty="0">
              <a:solidFill>
                <a:srgbClr val="FFFFFF"/>
              </a:solidFill>
              <a:latin typeface="Calibri" panose="020F0502020204030204"/>
            </a:endParaRPr>
          </a:p>
        </p:txBody>
      </p:sp>
    </p:spTree>
    <p:extLst>
      <p:ext uri="{BB962C8B-B14F-4D97-AF65-F5344CB8AC3E}">
        <p14:creationId xmlns:p14="http://schemas.microsoft.com/office/powerpoint/2010/main" val="21870569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trzałka: pięciokąt 1">
            <a:extLst>
              <a:ext uri="{FF2B5EF4-FFF2-40B4-BE49-F238E27FC236}">
                <a16:creationId xmlns:a16="http://schemas.microsoft.com/office/drawing/2014/main" id="{1EFFECFB-673C-870F-F6F7-08870725E931}"/>
              </a:ext>
            </a:extLst>
          </p:cNvPr>
          <p:cNvSpPr/>
          <p:nvPr/>
        </p:nvSpPr>
        <p:spPr>
          <a:xfrm>
            <a:off x="957533" y="288156"/>
            <a:ext cx="9097347" cy="905541"/>
          </a:xfrm>
          <a:prstGeom prst="homePlate">
            <a:avLst/>
          </a:prstGeom>
        </p:spPr>
        <p:style>
          <a:lnRef idx="0">
            <a:schemeClr val="accent4"/>
          </a:lnRef>
          <a:fillRef idx="3">
            <a:schemeClr val="accent4"/>
          </a:fillRef>
          <a:effectRef idx="3">
            <a:schemeClr val="accent4"/>
          </a:effectRef>
          <a:fontRef idx="minor">
            <a:schemeClr val="lt1"/>
          </a:fontRef>
        </p:style>
        <p:txBody>
          <a:bodyPr rtlCol="0" anchor="ctr"/>
          <a:lstStyle/>
          <a:p>
            <a:pPr algn="ctr" defTabSz="1371600"/>
            <a:r>
              <a:rPr lang="pl-PL" sz="5400" b="1" dirty="0">
                <a:solidFill>
                  <a:srgbClr val="000000"/>
                </a:solidFill>
                <a:latin typeface="Calibri" panose="020F0502020204030204"/>
              </a:rPr>
              <a:t>Project CARES </a:t>
            </a:r>
            <a:r>
              <a:rPr lang="pl-PL" sz="5400" b="1" dirty="0">
                <a:solidFill>
                  <a:srgbClr val="FFFFFF"/>
                </a:solidFill>
                <a:latin typeface="Calibri" panose="020F0502020204030204"/>
              </a:rPr>
              <a:t>#</a:t>
            </a:r>
            <a:r>
              <a:rPr lang="pl-PL" sz="5400" b="1" dirty="0">
                <a:solidFill>
                  <a:srgbClr val="000000"/>
                </a:solidFill>
                <a:latin typeface="Calibri" panose="020F0502020204030204"/>
              </a:rPr>
              <a:t> </a:t>
            </a:r>
            <a:r>
              <a:rPr lang="pl-PL" sz="5400" b="1" dirty="0" err="1">
                <a:solidFill>
                  <a:srgbClr val="FFFFFF"/>
                </a:solidFill>
                <a:latin typeface="Calibri" panose="020F0502020204030204"/>
              </a:rPr>
              <a:t>key</a:t>
            </a:r>
            <a:r>
              <a:rPr lang="pl-PL" sz="5400" b="1" dirty="0">
                <a:solidFill>
                  <a:srgbClr val="FFFFFF"/>
                </a:solidFill>
                <a:latin typeface="Calibri" panose="020F0502020204030204"/>
              </a:rPr>
              <a:t> </a:t>
            </a:r>
            <a:r>
              <a:rPr lang="pl-PL" sz="5400" b="1" dirty="0" err="1">
                <a:solidFill>
                  <a:srgbClr val="FFFFFF"/>
                </a:solidFill>
                <a:latin typeface="Calibri" panose="020F0502020204030204"/>
              </a:rPr>
              <a:t>words</a:t>
            </a:r>
            <a:endParaRPr lang="pl-PL" sz="5400" b="1" dirty="0">
              <a:solidFill>
                <a:srgbClr val="FFFFFF"/>
              </a:solidFill>
              <a:latin typeface="Calibri" panose="020F0502020204030204"/>
            </a:endParaRPr>
          </a:p>
        </p:txBody>
      </p:sp>
      <p:sp>
        <p:nvSpPr>
          <p:cNvPr id="13" name="Prostokąt 12">
            <a:extLst>
              <a:ext uri="{FF2B5EF4-FFF2-40B4-BE49-F238E27FC236}">
                <a16:creationId xmlns:a16="http://schemas.microsoft.com/office/drawing/2014/main" id="{D91E75D9-2F26-5CEE-DCBB-50B033B995D8}"/>
              </a:ext>
            </a:extLst>
          </p:cNvPr>
          <p:cNvSpPr/>
          <p:nvPr/>
        </p:nvSpPr>
        <p:spPr>
          <a:xfrm>
            <a:off x="957533" y="1336193"/>
            <a:ext cx="15799280" cy="905543"/>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defTabSz="1371600"/>
            <a:r>
              <a:rPr lang="pl-PL" sz="3000" b="1" dirty="0">
                <a:solidFill>
                  <a:srgbClr val="000000"/>
                </a:solidFill>
                <a:latin typeface="Calibri" panose="020F0502020204030204"/>
              </a:rPr>
              <a:t>        </a:t>
            </a:r>
            <a:r>
              <a:rPr lang="en-US" sz="3000" b="1" dirty="0">
                <a:solidFill>
                  <a:srgbClr val="000000"/>
                </a:solidFill>
                <a:latin typeface="Calibri" panose="020F0502020204030204"/>
              </a:rPr>
              <a:t>The core project topic: </a:t>
            </a:r>
            <a:r>
              <a:rPr lang="en-US" sz="3000" b="1" dirty="0">
                <a:solidFill>
                  <a:srgbClr val="FFFFFF"/>
                </a:solidFill>
                <a:latin typeface="Calibri" panose="020F0502020204030204"/>
              </a:rPr>
              <a:t>telemedicine and telecare for silver society and people with limitations </a:t>
            </a:r>
          </a:p>
        </p:txBody>
      </p:sp>
      <p:sp>
        <p:nvSpPr>
          <p:cNvPr id="14" name="Dymek mowy: prostokąt 13">
            <a:extLst>
              <a:ext uri="{FF2B5EF4-FFF2-40B4-BE49-F238E27FC236}">
                <a16:creationId xmlns:a16="http://schemas.microsoft.com/office/drawing/2014/main" id="{CD195EED-3E13-F240-DE85-7ABF7EA4A410}"/>
              </a:ext>
            </a:extLst>
          </p:cNvPr>
          <p:cNvSpPr/>
          <p:nvPr/>
        </p:nvSpPr>
        <p:spPr>
          <a:xfrm>
            <a:off x="957533" y="2691443"/>
            <a:ext cx="9381227" cy="3403122"/>
          </a:xfrm>
          <a:prstGeom prst="wedgeRectCallou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1371600"/>
            <a:r>
              <a:rPr lang="en-US" sz="2700" b="1" dirty="0">
                <a:solidFill>
                  <a:srgbClr val="FFFFFF"/>
                </a:solidFill>
                <a:latin typeface="Calibri" panose="020F0502020204030204"/>
              </a:rPr>
              <a:t>#Telem</a:t>
            </a:r>
            <a:r>
              <a:rPr lang="pl-PL" sz="2700" b="1" dirty="0">
                <a:solidFill>
                  <a:srgbClr val="FFFFFF"/>
                </a:solidFill>
                <a:latin typeface="Calibri" panose="020F0502020204030204"/>
              </a:rPr>
              <a:t>e</a:t>
            </a:r>
            <a:r>
              <a:rPr lang="en-US" sz="2700" b="1" dirty="0">
                <a:solidFill>
                  <a:srgbClr val="FFFFFF"/>
                </a:solidFill>
                <a:latin typeface="Calibri" panose="020F0502020204030204"/>
              </a:rPr>
              <a:t>d</a:t>
            </a:r>
            <a:r>
              <a:rPr lang="pl-PL" sz="2700" b="1" dirty="0">
                <a:solidFill>
                  <a:srgbClr val="FFFFFF"/>
                </a:solidFill>
                <a:latin typeface="Calibri" panose="020F0502020204030204"/>
              </a:rPr>
              <a:t>i</a:t>
            </a:r>
            <a:r>
              <a:rPr lang="en-US" sz="2700" b="1" dirty="0">
                <a:solidFill>
                  <a:srgbClr val="FFFFFF"/>
                </a:solidFill>
                <a:latin typeface="Calibri" panose="020F0502020204030204"/>
              </a:rPr>
              <a:t>cine </a:t>
            </a:r>
            <a:r>
              <a:rPr lang="en-US" sz="2100" i="1" dirty="0">
                <a:solidFill>
                  <a:srgbClr val="FFFFFF"/>
                </a:solidFill>
                <a:latin typeface="Calibri" panose="020F0502020204030204"/>
              </a:rPr>
              <a:t>a health-related service with the help of telecommunicating and electronic information technologies</a:t>
            </a:r>
            <a:r>
              <a:rPr lang="pl-PL" sz="2100" i="1" dirty="0">
                <a:solidFill>
                  <a:srgbClr val="FFFFFF"/>
                </a:solidFill>
                <a:latin typeface="Calibri" panose="020F0502020204030204"/>
              </a:rPr>
              <a:t>. </a:t>
            </a:r>
            <a:r>
              <a:rPr lang="en-US" sz="2100" i="1" dirty="0">
                <a:solidFill>
                  <a:srgbClr val="FFFFFF"/>
                </a:solidFill>
                <a:latin typeface="Calibri" panose="020F0502020204030204"/>
              </a:rPr>
              <a:t>It covers teleconsultation, tele-expertise, telemonitoring, teleassistance, remote medical first response (emergency services).</a:t>
            </a:r>
          </a:p>
          <a:p>
            <a:pPr algn="ctr" defTabSz="1371600"/>
            <a:endParaRPr lang="en-US" sz="2100" i="1" dirty="0">
              <a:solidFill>
                <a:srgbClr val="FFFFFF"/>
              </a:solidFill>
              <a:latin typeface="Calibri" panose="020F0502020204030204"/>
            </a:endParaRPr>
          </a:p>
          <a:p>
            <a:pPr algn="ctr" defTabSz="1371600"/>
            <a:r>
              <a:rPr lang="en-US" sz="2700" b="1" dirty="0">
                <a:solidFill>
                  <a:srgbClr val="FFFFFF"/>
                </a:solidFill>
                <a:latin typeface="Calibri" panose="020F0502020204030204"/>
              </a:rPr>
              <a:t>#Telecare </a:t>
            </a:r>
            <a:r>
              <a:rPr lang="en-US" sz="2100" i="1" dirty="0">
                <a:solidFill>
                  <a:srgbClr val="FFFFFF"/>
                </a:solidFill>
                <a:latin typeface="Calibri" panose="020F0502020204030204"/>
              </a:rPr>
              <a:t>is technology-based healthcare so that people may remain safe and independent in their own homes. Devices include apps or technologies that issue early warning and detection as well as sensors which can provide support for people with illnesses such as dementia, or people at risk of falling.</a:t>
            </a:r>
          </a:p>
        </p:txBody>
      </p:sp>
      <p:sp>
        <p:nvSpPr>
          <p:cNvPr id="16" name="Tytuł 15">
            <a:extLst>
              <a:ext uri="{FF2B5EF4-FFF2-40B4-BE49-F238E27FC236}">
                <a16:creationId xmlns:a16="http://schemas.microsoft.com/office/drawing/2014/main" id="{C9258A41-590C-ACDA-354C-35FB74791631}"/>
              </a:ext>
            </a:extLst>
          </p:cNvPr>
          <p:cNvSpPr>
            <a:spLocks noGrp="1"/>
          </p:cNvSpPr>
          <p:nvPr>
            <p:ph type="title"/>
          </p:nvPr>
        </p:nvSpPr>
        <p:spPr>
          <a:xfrm>
            <a:off x="1257300" y="547688"/>
            <a:ext cx="15773400" cy="1988345"/>
          </a:xfrm>
        </p:spPr>
        <p:txBody>
          <a:bodyPr>
            <a:noAutofit/>
          </a:bodyPr>
          <a:lstStyle/>
          <a:p>
            <a:br>
              <a:rPr lang="en-US" dirty="0"/>
            </a:br>
            <a:endParaRPr lang="pl-PL" dirty="0"/>
          </a:p>
        </p:txBody>
      </p:sp>
      <p:sp>
        <p:nvSpPr>
          <p:cNvPr id="20" name="Prostokąt 19">
            <a:extLst>
              <a:ext uri="{FF2B5EF4-FFF2-40B4-BE49-F238E27FC236}">
                <a16:creationId xmlns:a16="http://schemas.microsoft.com/office/drawing/2014/main" id="{E11C698A-D1F2-10BA-18F7-8F8769492BBF}"/>
              </a:ext>
            </a:extLst>
          </p:cNvPr>
          <p:cNvSpPr/>
          <p:nvPr/>
        </p:nvSpPr>
        <p:spPr>
          <a:xfrm>
            <a:off x="957533" y="6683317"/>
            <a:ext cx="13457208" cy="279495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defTabSz="1371600"/>
            <a:br>
              <a:rPr lang="en-US" sz="2700" dirty="0">
                <a:solidFill>
                  <a:srgbClr val="FFFFFF"/>
                </a:solidFill>
                <a:latin typeface="Calibri" panose="020F0502020204030204"/>
              </a:rPr>
            </a:br>
            <a:endParaRPr lang="pl-PL" sz="2700" dirty="0">
              <a:solidFill>
                <a:srgbClr val="FFFFFF"/>
              </a:solidFill>
              <a:latin typeface="Calibri" panose="020F0502020204030204"/>
            </a:endParaRPr>
          </a:p>
          <a:p>
            <a:pPr algn="ctr" defTabSz="1371600"/>
            <a:endParaRPr lang="pl-PL" sz="2700" dirty="0">
              <a:solidFill>
                <a:srgbClr val="FFFFFF"/>
              </a:solidFill>
              <a:latin typeface="Calibri" panose="020F0502020204030204"/>
            </a:endParaRPr>
          </a:p>
          <a:p>
            <a:pPr algn="ctr" defTabSz="1371600"/>
            <a:r>
              <a:rPr lang="en-US" sz="2700" b="1" dirty="0">
                <a:solidFill>
                  <a:srgbClr val="FFFFFF"/>
                </a:solidFill>
                <a:latin typeface="Calibri" panose="020F0502020204030204"/>
              </a:rPr>
              <a:t>#e-Health </a:t>
            </a:r>
            <a:r>
              <a:rPr lang="en-US" sz="2700" i="1" dirty="0">
                <a:solidFill>
                  <a:srgbClr val="FFFFFF"/>
                </a:solidFill>
                <a:latin typeface="Calibri" panose="020F0502020204030204"/>
              </a:rPr>
              <a:t>covers tele</a:t>
            </a:r>
            <a:r>
              <a:rPr lang="pl-PL" sz="2700" i="1" dirty="0" err="1">
                <a:solidFill>
                  <a:srgbClr val="FFFFFF"/>
                </a:solidFill>
                <a:latin typeface="Calibri" panose="020F0502020204030204"/>
              </a:rPr>
              <a:t>medicine</a:t>
            </a:r>
            <a:r>
              <a:rPr lang="en-US" sz="2700" i="1" dirty="0">
                <a:solidFill>
                  <a:srgbClr val="FFFFFF"/>
                </a:solidFill>
                <a:latin typeface="Calibri" panose="020F0502020204030204"/>
              </a:rPr>
              <a:t> as well as telecare (mobile health applications and connected health objects).</a:t>
            </a:r>
            <a:br>
              <a:rPr lang="en-US" sz="2700" i="1" dirty="0">
                <a:solidFill>
                  <a:srgbClr val="FFFFFF"/>
                </a:solidFill>
                <a:latin typeface="Calibri" panose="020F0502020204030204"/>
              </a:rPr>
            </a:br>
            <a:r>
              <a:rPr lang="en-US" sz="2700" i="1" dirty="0">
                <a:solidFill>
                  <a:srgbClr val="FFFFFF"/>
                </a:solidFill>
                <a:latin typeface="Calibri" panose="020F0502020204030204"/>
              </a:rPr>
              <a:t> “WHO defines eHealth as the cost-effective and secure use of information and communications technologies in support of health and health-related fields, including health-care services, health surveillance, health literature, and health education, knowledge and research.”</a:t>
            </a:r>
            <a:br>
              <a:rPr lang="en-US" sz="2700" i="1" dirty="0">
                <a:solidFill>
                  <a:srgbClr val="FFFFFF"/>
                </a:solidFill>
                <a:latin typeface="Calibri" panose="020F0502020204030204"/>
              </a:rPr>
            </a:br>
            <a:br>
              <a:rPr lang="en-US" sz="2700" dirty="0">
                <a:solidFill>
                  <a:srgbClr val="FFFFFF"/>
                </a:solidFill>
                <a:latin typeface="Calibri" panose="020F0502020204030204"/>
              </a:rPr>
            </a:br>
            <a:endParaRPr lang="pl-PL" sz="2700" dirty="0">
              <a:solidFill>
                <a:srgbClr val="FFFFFF"/>
              </a:solidFill>
              <a:latin typeface="Calibri" panose="020F0502020204030204"/>
            </a:endParaRPr>
          </a:p>
        </p:txBody>
      </p:sp>
      <p:pic>
        <p:nvPicPr>
          <p:cNvPr id="23" name="Obraz 22">
            <a:extLst>
              <a:ext uri="{FF2B5EF4-FFF2-40B4-BE49-F238E27FC236}">
                <a16:creationId xmlns:a16="http://schemas.microsoft.com/office/drawing/2014/main" id="{DE04771A-7821-0DAC-6A17-8A4F8EB2EC12}"/>
              </a:ext>
            </a:extLst>
          </p:cNvPr>
          <p:cNvPicPr>
            <a:picLocks noChangeAspect="1"/>
          </p:cNvPicPr>
          <p:nvPr/>
        </p:nvPicPr>
        <p:blipFill>
          <a:blip r:embed="rId2"/>
          <a:stretch>
            <a:fillRect/>
          </a:stretch>
        </p:blipFill>
        <p:spPr>
          <a:xfrm>
            <a:off x="12187488" y="2955572"/>
            <a:ext cx="3107145" cy="2805480"/>
          </a:xfrm>
          <a:prstGeom prst="rect">
            <a:avLst/>
          </a:prstGeom>
        </p:spPr>
      </p:pic>
    </p:spTree>
    <p:extLst>
      <p:ext uri="{BB962C8B-B14F-4D97-AF65-F5344CB8AC3E}">
        <p14:creationId xmlns:p14="http://schemas.microsoft.com/office/powerpoint/2010/main" val="35926850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ześciokąt 3">
            <a:extLst>
              <a:ext uri="{FF2B5EF4-FFF2-40B4-BE49-F238E27FC236}">
                <a16:creationId xmlns:a16="http://schemas.microsoft.com/office/drawing/2014/main" id="{027194D3-6C32-21B5-F1C9-06CDE18B0808}"/>
              </a:ext>
            </a:extLst>
          </p:cNvPr>
          <p:cNvSpPr/>
          <p:nvPr/>
        </p:nvSpPr>
        <p:spPr>
          <a:xfrm>
            <a:off x="2027398" y="2218217"/>
            <a:ext cx="4474103" cy="3493049"/>
          </a:xfrm>
          <a:prstGeom prst="hexagon">
            <a:avLst/>
          </a:prstGeom>
          <a:blipFill>
            <a:blip r:embed="rId2"/>
            <a:stretch>
              <a:fillRect/>
            </a:stretch>
          </a:blipFill>
          <a:ln>
            <a:solidFill>
              <a:schemeClr val="bg1"/>
            </a:solidFill>
          </a:ln>
          <a:effectLst>
            <a:glow>
              <a:schemeClr val="accent1">
                <a:alpha val="40000"/>
              </a:schemeClr>
            </a:glow>
          </a:effectLst>
          <a:scene3d>
            <a:camera prst="orthographicFront"/>
            <a:lightRig rig="threePt" dir="t"/>
          </a:scene3d>
          <a:sp3d contourW="12700">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pl-PL" sz="2700">
              <a:solidFill>
                <a:srgbClr val="FFFFFF"/>
              </a:solidFill>
              <a:latin typeface="Calibri" panose="020F0502020204030204"/>
            </a:endParaRPr>
          </a:p>
        </p:txBody>
      </p:sp>
      <p:sp>
        <p:nvSpPr>
          <p:cNvPr id="12" name="Sześciokąt 11">
            <a:extLst>
              <a:ext uri="{FF2B5EF4-FFF2-40B4-BE49-F238E27FC236}">
                <a16:creationId xmlns:a16="http://schemas.microsoft.com/office/drawing/2014/main" id="{62303166-8F68-123E-6F3F-D939E921E1C7}"/>
              </a:ext>
            </a:extLst>
          </p:cNvPr>
          <p:cNvSpPr/>
          <p:nvPr/>
        </p:nvSpPr>
        <p:spPr>
          <a:xfrm>
            <a:off x="6701401" y="2241710"/>
            <a:ext cx="4580462" cy="3493049"/>
          </a:xfrm>
          <a:prstGeom prst="hexagon">
            <a:avLst/>
          </a:prstGeom>
          <a:blipFill>
            <a:blip r:embed="rId3"/>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pl-PL" sz="2700">
              <a:solidFill>
                <a:srgbClr val="FFFFFF"/>
              </a:solidFill>
              <a:latin typeface="Calibri" panose="020F0502020204030204"/>
            </a:endParaRPr>
          </a:p>
        </p:txBody>
      </p:sp>
      <p:sp>
        <p:nvSpPr>
          <p:cNvPr id="13" name="Sześciokąt 12">
            <a:extLst>
              <a:ext uri="{FF2B5EF4-FFF2-40B4-BE49-F238E27FC236}">
                <a16:creationId xmlns:a16="http://schemas.microsoft.com/office/drawing/2014/main" id="{673E3BC5-917D-E7E1-275E-F33C35B9D5E7}"/>
              </a:ext>
            </a:extLst>
          </p:cNvPr>
          <p:cNvSpPr/>
          <p:nvPr/>
        </p:nvSpPr>
        <p:spPr>
          <a:xfrm>
            <a:off x="11680142" y="2218214"/>
            <a:ext cx="4580462" cy="3493049"/>
          </a:xfrm>
          <a:prstGeom prst="hexagon">
            <a:avLst/>
          </a:prstGeom>
          <a:blipFill>
            <a:blip r:embed="rId4"/>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pl-PL" sz="2700">
              <a:solidFill>
                <a:srgbClr val="FFFFFF"/>
              </a:solidFill>
              <a:latin typeface="Calibri" panose="020F0502020204030204"/>
            </a:endParaRPr>
          </a:p>
        </p:txBody>
      </p:sp>
      <p:sp>
        <p:nvSpPr>
          <p:cNvPr id="23" name="Strzałka: pięciokąt 22">
            <a:extLst>
              <a:ext uri="{FF2B5EF4-FFF2-40B4-BE49-F238E27FC236}">
                <a16:creationId xmlns:a16="http://schemas.microsoft.com/office/drawing/2014/main" id="{E88AB35F-2187-874A-B339-754536183DA7}"/>
              </a:ext>
            </a:extLst>
          </p:cNvPr>
          <p:cNvSpPr/>
          <p:nvPr/>
        </p:nvSpPr>
        <p:spPr>
          <a:xfrm>
            <a:off x="1783820" y="1035698"/>
            <a:ext cx="14233848" cy="888888"/>
          </a:xfrm>
          <a:prstGeom prst="homePlat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1371600"/>
            <a:r>
              <a:rPr lang="en-US" sz="4200" b="1" dirty="0">
                <a:solidFill>
                  <a:srgbClr val="000000"/>
                </a:solidFill>
                <a:latin typeface="Calibri" panose="020F0502020204030204"/>
              </a:rPr>
              <a:t> What are the </a:t>
            </a:r>
            <a:r>
              <a:rPr lang="en-US" sz="4200" b="1" dirty="0">
                <a:solidFill>
                  <a:srgbClr val="FFFFFF"/>
                </a:solidFill>
                <a:latin typeface="Calibri" panose="020F0502020204030204"/>
              </a:rPr>
              <a:t>thematic areas of the good practices in CARES? </a:t>
            </a:r>
            <a:endParaRPr lang="pl-PL" sz="4200" dirty="0">
              <a:solidFill>
                <a:srgbClr val="FFFFFF"/>
              </a:solidFill>
              <a:latin typeface="Calibri" panose="020F0502020204030204"/>
            </a:endParaRPr>
          </a:p>
        </p:txBody>
      </p:sp>
      <p:sp>
        <p:nvSpPr>
          <p:cNvPr id="25" name="Sześciokąt 24">
            <a:extLst>
              <a:ext uri="{FF2B5EF4-FFF2-40B4-BE49-F238E27FC236}">
                <a16:creationId xmlns:a16="http://schemas.microsoft.com/office/drawing/2014/main" id="{91B5BB82-10BD-2B05-D38F-941F36FC07A7}"/>
              </a:ext>
            </a:extLst>
          </p:cNvPr>
          <p:cNvSpPr/>
          <p:nvPr/>
        </p:nvSpPr>
        <p:spPr>
          <a:xfrm>
            <a:off x="1883416" y="5758255"/>
            <a:ext cx="4618085" cy="3493049"/>
          </a:xfrm>
          <a:prstGeom prst="hexagon">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1371600"/>
            <a:r>
              <a:rPr lang="pl-PL" sz="2100" b="1" dirty="0">
                <a:solidFill>
                  <a:srgbClr val="000000"/>
                </a:solidFill>
                <a:latin typeface="Calibri" panose="020F0502020204030204"/>
              </a:rPr>
              <a:t>1.</a:t>
            </a:r>
          </a:p>
          <a:p>
            <a:pPr algn="ctr" defTabSz="1371600"/>
            <a:r>
              <a:rPr lang="pl-PL" sz="2100" b="1" dirty="0" err="1">
                <a:solidFill>
                  <a:srgbClr val="000000"/>
                </a:solidFill>
                <a:latin typeface="Calibri" panose="020F0502020204030204"/>
              </a:rPr>
              <a:t>Increased</a:t>
            </a:r>
            <a:r>
              <a:rPr lang="pl-PL" sz="2100" b="1" dirty="0">
                <a:solidFill>
                  <a:srgbClr val="000000"/>
                </a:solidFill>
                <a:latin typeface="Calibri" panose="020F0502020204030204"/>
              </a:rPr>
              <a:t> </a:t>
            </a:r>
            <a:r>
              <a:rPr lang="pl-PL" sz="2100" b="1" dirty="0" err="1">
                <a:solidFill>
                  <a:srgbClr val="000000"/>
                </a:solidFill>
                <a:latin typeface="Calibri" panose="020F0502020204030204"/>
              </a:rPr>
              <a:t>accessibility</a:t>
            </a:r>
            <a:r>
              <a:rPr lang="pl-PL" sz="2100" b="1" dirty="0">
                <a:solidFill>
                  <a:srgbClr val="000000"/>
                </a:solidFill>
                <a:latin typeface="Calibri" panose="020F0502020204030204"/>
              </a:rPr>
              <a:t> of services</a:t>
            </a:r>
          </a:p>
          <a:p>
            <a:pPr algn="ctr" defTabSz="1371600"/>
            <a:r>
              <a:rPr lang="en-US" sz="2100" b="1" dirty="0">
                <a:solidFill>
                  <a:srgbClr val="FFFFFF"/>
                </a:solidFill>
                <a:latin typeface="Calibri" panose="020F0502020204030204"/>
              </a:rPr>
              <a:t>&gt; Increased availability of telecare and telemedicine services for peripheral areas</a:t>
            </a:r>
            <a:endParaRPr lang="pl-PL" sz="2100" b="1" dirty="0">
              <a:solidFill>
                <a:srgbClr val="FFFFFF"/>
              </a:solidFill>
              <a:latin typeface="Calibri" panose="020F0502020204030204"/>
            </a:endParaRPr>
          </a:p>
        </p:txBody>
      </p:sp>
      <p:sp>
        <p:nvSpPr>
          <p:cNvPr id="26" name="Sześciokąt 25">
            <a:extLst>
              <a:ext uri="{FF2B5EF4-FFF2-40B4-BE49-F238E27FC236}">
                <a16:creationId xmlns:a16="http://schemas.microsoft.com/office/drawing/2014/main" id="{3CEE2B46-DD4A-FE9F-5C19-70F2F6540CE0}"/>
              </a:ext>
            </a:extLst>
          </p:cNvPr>
          <p:cNvSpPr/>
          <p:nvPr/>
        </p:nvSpPr>
        <p:spPr>
          <a:xfrm>
            <a:off x="6701402" y="5758255"/>
            <a:ext cx="4580460" cy="3493049"/>
          </a:xfrm>
          <a:prstGeom prst="hexagon">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1371600"/>
            <a:r>
              <a:rPr lang="pl-PL" sz="2100" b="1" dirty="0">
                <a:solidFill>
                  <a:srgbClr val="000000"/>
                </a:solidFill>
                <a:latin typeface="Calibri" panose="020F0502020204030204"/>
              </a:rPr>
              <a:t>2.</a:t>
            </a:r>
          </a:p>
          <a:p>
            <a:pPr algn="ctr" defTabSz="1371600"/>
            <a:r>
              <a:rPr lang="pl-PL" sz="2400" b="1" dirty="0">
                <a:solidFill>
                  <a:srgbClr val="000000"/>
                </a:solidFill>
                <a:latin typeface="Calibri" panose="020F0502020204030204"/>
              </a:rPr>
              <a:t> Modern </a:t>
            </a:r>
            <a:r>
              <a:rPr lang="pl-PL" sz="2400" b="1" dirty="0" err="1">
                <a:solidFill>
                  <a:srgbClr val="000000"/>
                </a:solidFill>
                <a:latin typeface="Calibri" panose="020F0502020204030204"/>
              </a:rPr>
              <a:t>tools</a:t>
            </a:r>
            <a:endParaRPr lang="pl-PL" sz="2400" b="1" dirty="0">
              <a:solidFill>
                <a:srgbClr val="000000"/>
              </a:solidFill>
              <a:latin typeface="Calibri" panose="020F0502020204030204"/>
            </a:endParaRPr>
          </a:p>
          <a:p>
            <a:pPr algn="ctr" defTabSz="1371600"/>
            <a:r>
              <a:rPr lang="en-US" sz="2700" b="1" dirty="0">
                <a:solidFill>
                  <a:srgbClr val="FFFFFF"/>
                </a:solidFill>
                <a:latin typeface="Calibri" panose="020F0502020204030204"/>
              </a:rPr>
              <a:t>&gt; </a:t>
            </a:r>
            <a:r>
              <a:rPr lang="en-US" sz="2100" b="1" dirty="0">
                <a:solidFill>
                  <a:srgbClr val="FFFFFF"/>
                </a:solidFill>
                <a:latin typeface="Calibri" panose="020F0502020204030204"/>
              </a:rPr>
              <a:t>Widespread use of innovative digital tools enabling prevention, health promotion, monitoring and medical diagnosis of older people </a:t>
            </a:r>
            <a:r>
              <a:rPr lang="pl-PL" sz="2100" b="1" dirty="0">
                <a:solidFill>
                  <a:srgbClr val="FFFFFF"/>
                </a:solidFill>
                <a:latin typeface="Calibri" panose="020F0502020204030204"/>
              </a:rPr>
              <a:t> </a:t>
            </a:r>
            <a:endParaRPr lang="pl-PL" sz="4200" b="1" dirty="0">
              <a:solidFill>
                <a:srgbClr val="FFFFFF"/>
              </a:solidFill>
              <a:latin typeface="Calibri" panose="020F0502020204030204"/>
            </a:endParaRPr>
          </a:p>
        </p:txBody>
      </p:sp>
      <p:sp>
        <p:nvSpPr>
          <p:cNvPr id="27" name="Sześciokąt 26">
            <a:extLst>
              <a:ext uri="{FF2B5EF4-FFF2-40B4-BE49-F238E27FC236}">
                <a16:creationId xmlns:a16="http://schemas.microsoft.com/office/drawing/2014/main" id="{7A138A98-E924-E0A6-4393-8E1E4738256B}"/>
              </a:ext>
            </a:extLst>
          </p:cNvPr>
          <p:cNvSpPr/>
          <p:nvPr/>
        </p:nvSpPr>
        <p:spPr>
          <a:xfrm>
            <a:off x="11680142" y="5758255"/>
            <a:ext cx="4580462" cy="3493049"/>
          </a:xfrm>
          <a:prstGeom prst="hexagon">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1371600"/>
            <a:r>
              <a:rPr lang="pl-PL" sz="2100" b="1" dirty="0">
                <a:solidFill>
                  <a:srgbClr val="000000"/>
                </a:solidFill>
                <a:latin typeface="Calibri" panose="020F0502020204030204"/>
              </a:rPr>
              <a:t> 3. </a:t>
            </a:r>
          </a:p>
          <a:p>
            <a:pPr algn="ctr" defTabSz="1371600"/>
            <a:r>
              <a:rPr lang="pl-PL" sz="2100" b="1" dirty="0" err="1">
                <a:solidFill>
                  <a:srgbClr val="000000"/>
                </a:solidFill>
                <a:latin typeface="Calibri" panose="020F0502020204030204"/>
              </a:rPr>
              <a:t>Increased</a:t>
            </a:r>
            <a:r>
              <a:rPr lang="pl-PL" sz="2100" b="1" dirty="0">
                <a:solidFill>
                  <a:srgbClr val="000000"/>
                </a:solidFill>
                <a:latin typeface="Calibri" panose="020F0502020204030204"/>
              </a:rPr>
              <a:t> </a:t>
            </a:r>
            <a:r>
              <a:rPr lang="pl-PL" sz="2100" b="1" dirty="0" err="1">
                <a:solidFill>
                  <a:srgbClr val="000000"/>
                </a:solidFill>
                <a:latin typeface="Calibri" panose="020F0502020204030204"/>
              </a:rPr>
              <a:t>institutional</a:t>
            </a:r>
            <a:r>
              <a:rPr lang="pl-PL" sz="2100" b="1" dirty="0">
                <a:solidFill>
                  <a:srgbClr val="000000"/>
                </a:solidFill>
                <a:latin typeface="Calibri" panose="020F0502020204030204"/>
              </a:rPr>
              <a:t> </a:t>
            </a:r>
            <a:r>
              <a:rPr lang="pl-PL" sz="2100" b="1" dirty="0" err="1">
                <a:solidFill>
                  <a:srgbClr val="000000"/>
                </a:solidFill>
                <a:latin typeface="Calibri" panose="020F0502020204030204"/>
              </a:rPr>
              <a:t>capacity</a:t>
            </a:r>
            <a:r>
              <a:rPr lang="pl-PL" sz="2100" b="1" dirty="0">
                <a:solidFill>
                  <a:srgbClr val="000000"/>
                </a:solidFill>
                <a:latin typeface="Calibri" panose="020F0502020204030204"/>
              </a:rPr>
              <a:t> &amp; </a:t>
            </a:r>
            <a:r>
              <a:rPr lang="pl-PL" sz="2100" b="1" dirty="0" err="1">
                <a:solidFill>
                  <a:srgbClr val="000000"/>
                </a:solidFill>
                <a:latin typeface="Calibri" panose="020F0502020204030204"/>
              </a:rPr>
              <a:t>educated</a:t>
            </a:r>
            <a:r>
              <a:rPr lang="pl-PL" sz="2100" b="1" dirty="0">
                <a:solidFill>
                  <a:srgbClr val="000000"/>
                </a:solidFill>
                <a:latin typeface="Calibri" panose="020F0502020204030204"/>
              </a:rPr>
              <a:t> </a:t>
            </a:r>
            <a:r>
              <a:rPr lang="pl-PL" sz="2100" b="1" dirty="0" err="1">
                <a:solidFill>
                  <a:srgbClr val="000000"/>
                </a:solidFill>
                <a:latin typeface="Calibri" panose="020F0502020204030204"/>
              </a:rPr>
              <a:t>medical</a:t>
            </a:r>
            <a:r>
              <a:rPr lang="pl-PL" sz="2100" b="1" dirty="0">
                <a:solidFill>
                  <a:srgbClr val="000000"/>
                </a:solidFill>
                <a:latin typeface="Calibri" panose="020F0502020204030204"/>
              </a:rPr>
              <a:t> </a:t>
            </a:r>
            <a:r>
              <a:rPr lang="pl-PL" sz="2100" b="1" dirty="0" err="1">
                <a:solidFill>
                  <a:srgbClr val="000000"/>
                </a:solidFill>
                <a:latin typeface="Calibri" panose="020F0502020204030204"/>
              </a:rPr>
              <a:t>staff</a:t>
            </a:r>
            <a:r>
              <a:rPr lang="pl-PL" sz="2100" b="1" dirty="0">
                <a:solidFill>
                  <a:srgbClr val="000000"/>
                </a:solidFill>
                <a:latin typeface="Calibri" panose="020F0502020204030204"/>
              </a:rPr>
              <a:t> </a:t>
            </a:r>
            <a:r>
              <a:rPr lang="en-US" sz="2100" b="1" dirty="0">
                <a:solidFill>
                  <a:srgbClr val="FFFFFF"/>
                </a:solidFill>
                <a:latin typeface="Calibri" panose="020F0502020204030204"/>
              </a:rPr>
              <a:t>(management platforms, coordination centres, staff trainings) </a:t>
            </a:r>
            <a:endParaRPr lang="pl-PL" sz="2100" b="1" dirty="0">
              <a:solidFill>
                <a:srgbClr val="FFFFFF"/>
              </a:solidFill>
              <a:latin typeface="Calibri" panose="020F0502020204030204"/>
            </a:endParaRPr>
          </a:p>
          <a:p>
            <a:pPr algn="ctr" defTabSz="1371600"/>
            <a:endParaRPr lang="pl-PL" sz="2100" b="1" dirty="0">
              <a:solidFill>
                <a:srgbClr val="000000"/>
              </a:solidFill>
              <a:latin typeface="Calibri" panose="020F0502020204030204"/>
            </a:endParaRPr>
          </a:p>
        </p:txBody>
      </p:sp>
    </p:spTree>
    <p:extLst>
      <p:ext uri="{BB962C8B-B14F-4D97-AF65-F5344CB8AC3E}">
        <p14:creationId xmlns:p14="http://schemas.microsoft.com/office/powerpoint/2010/main" val="42617229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ole tekstowe 7">
            <a:extLst>
              <a:ext uri="{FF2B5EF4-FFF2-40B4-BE49-F238E27FC236}">
                <a16:creationId xmlns:a16="http://schemas.microsoft.com/office/drawing/2014/main" id="{32853D9F-3B61-B60F-CBC5-1241D815459B}"/>
              </a:ext>
            </a:extLst>
          </p:cNvPr>
          <p:cNvSpPr txBox="1"/>
          <p:nvPr/>
        </p:nvSpPr>
        <p:spPr>
          <a:xfrm>
            <a:off x="1397480" y="1902126"/>
            <a:ext cx="10248182" cy="2354491"/>
          </a:xfrm>
          <a:prstGeom prst="rect">
            <a:avLst/>
          </a:prstGeom>
          <a:noFill/>
        </p:spPr>
        <p:txBody>
          <a:bodyPr wrap="square">
            <a:spAutoFit/>
          </a:bodyPr>
          <a:lstStyle/>
          <a:p>
            <a:pPr defTabSz="1371600"/>
            <a:r>
              <a:rPr lang="pl-PL" sz="2100" b="1" dirty="0">
                <a:solidFill>
                  <a:srgbClr val="000000"/>
                </a:solidFill>
                <a:latin typeface="Calibri" panose="020F0502020204030204"/>
              </a:rPr>
              <a:t>S</a:t>
            </a:r>
            <a:r>
              <a:rPr lang="en-US" sz="2100" b="1" dirty="0" err="1">
                <a:solidFill>
                  <a:srgbClr val="000000"/>
                </a:solidFill>
                <a:latin typeface="Calibri" panose="020F0502020204030204"/>
              </a:rPr>
              <a:t>takeholders</a:t>
            </a:r>
            <a:r>
              <a:rPr lang="en-US" sz="2100" b="1" dirty="0">
                <a:solidFill>
                  <a:srgbClr val="000000"/>
                </a:solidFill>
                <a:latin typeface="Calibri" panose="020F0502020204030204"/>
              </a:rPr>
              <a:t> </a:t>
            </a:r>
            <a:r>
              <a:rPr lang="en-US" sz="2100" dirty="0">
                <a:solidFill>
                  <a:srgbClr val="000000"/>
                </a:solidFill>
                <a:latin typeface="Calibri" panose="020F0502020204030204"/>
              </a:rPr>
              <a:t>play </a:t>
            </a:r>
            <a:r>
              <a:rPr lang="en-US" sz="2100" b="1" u="sng" dirty="0">
                <a:solidFill>
                  <a:srgbClr val="E21D44"/>
                </a:solidFill>
                <a:latin typeface="Calibri" panose="020F0502020204030204"/>
              </a:rPr>
              <a:t>a vital role </a:t>
            </a:r>
            <a:r>
              <a:rPr lang="pl-PL" sz="2100" dirty="0">
                <a:solidFill>
                  <a:srgbClr val="000000"/>
                </a:solidFill>
                <a:latin typeface="Calibri" panose="020F0502020204030204"/>
              </a:rPr>
              <a:t>in the proces of the project’s implementation: </a:t>
            </a:r>
          </a:p>
          <a:p>
            <a:pPr defTabSz="1371600"/>
            <a:endParaRPr lang="pl-PL" sz="2100" b="1" i="1" dirty="0">
              <a:solidFill>
                <a:srgbClr val="E21D44"/>
              </a:solidFill>
              <a:latin typeface="Calibri" panose="020F0502020204030204"/>
            </a:endParaRPr>
          </a:p>
          <a:p>
            <a:pPr marL="428625" indent="-428625" defTabSz="1371600">
              <a:buFont typeface="Wingdings" panose="05000000000000000000" pitchFamily="2" charset="2"/>
              <a:buChar char="ü"/>
            </a:pPr>
            <a:r>
              <a:rPr lang="en-US" sz="2100" dirty="0">
                <a:solidFill>
                  <a:srgbClr val="000000"/>
                </a:solidFill>
                <a:latin typeface="Calibri" panose="020F0502020204030204"/>
              </a:rPr>
              <a:t>influence on </a:t>
            </a:r>
            <a:r>
              <a:rPr lang="en-US" sz="2100" b="1" dirty="0">
                <a:solidFill>
                  <a:srgbClr val="000000"/>
                </a:solidFill>
                <a:latin typeface="Calibri" panose="020F0502020204030204"/>
              </a:rPr>
              <a:t>key decisions </a:t>
            </a:r>
            <a:r>
              <a:rPr lang="en-US" sz="2100" dirty="0">
                <a:solidFill>
                  <a:srgbClr val="000000"/>
                </a:solidFill>
                <a:latin typeface="Calibri" panose="020F0502020204030204"/>
              </a:rPr>
              <a:t>in the project</a:t>
            </a:r>
          </a:p>
          <a:p>
            <a:pPr marL="428625" indent="-428625" defTabSz="1371600">
              <a:buFont typeface="Wingdings" panose="05000000000000000000" pitchFamily="2" charset="2"/>
              <a:buChar char="ü"/>
            </a:pPr>
            <a:r>
              <a:rPr lang="en-US" sz="2100" dirty="0">
                <a:solidFill>
                  <a:srgbClr val="000000"/>
                </a:solidFill>
                <a:latin typeface="Calibri" panose="020F0502020204030204"/>
              </a:rPr>
              <a:t>diagnosis of </a:t>
            </a:r>
            <a:r>
              <a:rPr lang="en-US" sz="2100" b="1" dirty="0">
                <a:solidFill>
                  <a:srgbClr val="000000"/>
                </a:solidFill>
                <a:latin typeface="Calibri" panose="020F0502020204030204"/>
              </a:rPr>
              <a:t>needs for telemedicine and telecare services </a:t>
            </a:r>
            <a:r>
              <a:rPr lang="en-US" sz="2100" dirty="0">
                <a:solidFill>
                  <a:srgbClr val="000000"/>
                </a:solidFill>
                <a:latin typeface="Calibri" panose="020F0502020204030204"/>
              </a:rPr>
              <a:t>at regional level</a:t>
            </a:r>
          </a:p>
          <a:p>
            <a:pPr marL="428625" indent="-428625" defTabSz="1371600">
              <a:buFont typeface="Wingdings" panose="05000000000000000000" pitchFamily="2" charset="2"/>
              <a:buChar char="ü"/>
            </a:pPr>
            <a:r>
              <a:rPr lang="en-US" sz="2100" b="1" dirty="0">
                <a:solidFill>
                  <a:srgbClr val="000000"/>
                </a:solidFill>
                <a:latin typeface="Calibri" panose="020F0502020204030204"/>
              </a:rPr>
              <a:t>identification of good practices </a:t>
            </a:r>
            <a:r>
              <a:rPr lang="en-US" sz="2100" dirty="0">
                <a:solidFill>
                  <a:srgbClr val="000000"/>
                </a:solidFill>
                <a:latin typeface="Calibri" panose="020F0502020204030204"/>
              </a:rPr>
              <a:t>from the region/country</a:t>
            </a:r>
          </a:p>
          <a:p>
            <a:pPr marL="428625" indent="-428625" defTabSz="1371600">
              <a:buFont typeface="Wingdings" panose="05000000000000000000" pitchFamily="2" charset="2"/>
              <a:buChar char="ü"/>
            </a:pPr>
            <a:r>
              <a:rPr lang="en-US" sz="2100" dirty="0">
                <a:solidFill>
                  <a:srgbClr val="000000"/>
                </a:solidFill>
                <a:latin typeface="Calibri" panose="020F0502020204030204"/>
              </a:rPr>
              <a:t>exchange of knowledge and experience with foreign partners</a:t>
            </a:r>
          </a:p>
          <a:p>
            <a:pPr marL="428625" indent="-428625" defTabSz="1371600">
              <a:buFont typeface="Wingdings" panose="05000000000000000000" pitchFamily="2" charset="2"/>
              <a:buChar char="ü"/>
            </a:pPr>
            <a:r>
              <a:rPr lang="en-US" sz="2100" b="1" dirty="0">
                <a:solidFill>
                  <a:srgbClr val="000000"/>
                </a:solidFill>
                <a:latin typeface="Calibri" panose="020F0502020204030204"/>
              </a:rPr>
              <a:t>enhance their capacity or capabilities </a:t>
            </a:r>
            <a:r>
              <a:rPr lang="en-US" sz="2100" dirty="0">
                <a:solidFill>
                  <a:srgbClr val="000000"/>
                </a:solidFill>
                <a:latin typeface="Calibri" panose="020F0502020204030204"/>
              </a:rPr>
              <a:t>related to</a:t>
            </a:r>
            <a:r>
              <a:rPr lang="pl-PL" sz="2100" dirty="0">
                <a:solidFill>
                  <a:srgbClr val="000000"/>
                </a:solidFill>
                <a:latin typeface="Calibri" panose="020F0502020204030204"/>
              </a:rPr>
              <a:t> </a:t>
            </a:r>
            <a:r>
              <a:rPr lang="en-US" sz="2100" dirty="0">
                <a:solidFill>
                  <a:srgbClr val="000000"/>
                </a:solidFill>
                <a:latin typeface="Calibri" panose="020F0502020204030204"/>
              </a:rPr>
              <a:t>telemedicine and telecare services</a:t>
            </a:r>
            <a:endParaRPr lang="pl-PL" sz="2100" dirty="0">
              <a:solidFill>
                <a:srgbClr val="000000"/>
              </a:solidFill>
              <a:latin typeface="Calibri" panose="020F0502020204030204"/>
            </a:endParaRPr>
          </a:p>
        </p:txBody>
      </p:sp>
      <p:sp>
        <p:nvSpPr>
          <p:cNvPr id="7" name="Strzałka: pięciokąt 6">
            <a:extLst>
              <a:ext uri="{FF2B5EF4-FFF2-40B4-BE49-F238E27FC236}">
                <a16:creationId xmlns:a16="http://schemas.microsoft.com/office/drawing/2014/main" id="{7DC6B001-22C9-93CF-A358-229A5E84D598}"/>
              </a:ext>
            </a:extLst>
          </p:cNvPr>
          <p:cNvSpPr/>
          <p:nvPr/>
        </p:nvSpPr>
        <p:spPr>
          <a:xfrm>
            <a:off x="1397480" y="800431"/>
            <a:ext cx="11520974" cy="838436"/>
          </a:xfrm>
          <a:prstGeom prst="homePlat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1371600"/>
            <a:r>
              <a:rPr lang="pl-PL" sz="6000" b="1" dirty="0">
                <a:solidFill>
                  <a:srgbClr val="000000"/>
                </a:solidFill>
                <a:latin typeface="Calibri" panose="020F0502020204030204"/>
              </a:rPr>
              <a:t>Local </a:t>
            </a:r>
            <a:r>
              <a:rPr lang="pl-PL" sz="6000" b="1" dirty="0" err="1">
                <a:solidFill>
                  <a:srgbClr val="FFFFFF"/>
                </a:solidFill>
                <a:latin typeface="Calibri" panose="020F0502020204030204"/>
              </a:rPr>
              <a:t>Stakeholders</a:t>
            </a:r>
            <a:r>
              <a:rPr lang="pl-PL" sz="6000" b="1" dirty="0">
                <a:solidFill>
                  <a:srgbClr val="FFFFFF"/>
                </a:solidFill>
                <a:latin typeface="Calibri" panose="020F0502020204030204"/>
              </a:rPr>
              <a:t> </a:t>
            </a:r>
            <a:r>
              <a:rPr lang="pl-PL" sz="6000" b="1" dirty="0" err="1">
                <a:solidFill>
                  <a:srgbClr val="FFFFFF"/>
                </a:solidFill>
                <a:latin typeface="Calibri" panose="020F0502020204030204"/>
              </a:rPr>
              <a:t>Group</a:t>
            </a:r>
            <a:endParaRPr lang="pl-PL" sz="6000" dirty="0">
              <a:solidFill>
                <a:srgbClr val="FFFFFF"/>
              </a:solidFill>
              <a:latin typeface="Calibri" panose="020F0502020204030204"/>
            </a:endParaRPr>
          </a:p>
        </p:txBody>
      </p:sp>
      <p:sp>
        <p:nvSpPr>
          <p:cNvPr id="15" name="Sześciokąt 14">
            <a:extLst>
              <a:ext uri="{FF2B5EF4-FFF2-40B4-BE49-F238E27FC236}">
                <a16:creationId xmlns:a16="http://schemas.microsoft.com/office/drawing/2014/main" id="{6275E171-A265-3C4E-D92C-07964A3C538F}"/>
              </a:ext>
            </a:extLst>
          </p:cNvPr>
          <p:cNvSpPr/>
          <p:nvPr/>
        </p:nvSpPr>
        <p:spPr>
          <a:xfrm>
            <a:off x="6436878" y="5143502"/>
            <a:ext cx="6481575" cy="4770495"/>
          </a:xfrm>
          <a:prstGeom prst="hexagon">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pl-PL" sz="2700">
              <a:solidFill>
                <a:srgbClr val="FFFFFF"/>
              </a:solidFill>
              <a:latin typeface="Calibri" panose="020F0502020204030204"/>
            </a:endParaRPr>
          </a:p>
        </p:txBody>
      </p:sp>
      <p:sp>
        <p:nvSpPr>
          <p:cNvPr id="2" name="Sześciokąt 1">
            <a:extLst>
              <a:ext uri="{FF2B5EF4-FFF2-40B4-BE49-F238E27FC236}">
                <a16:creationId xmlns:a16="http://schemas.microsoft.com/office/drawing/2014/main" id="{B3F32CB9-806E-B332-0FCB-F58A4D281A36}"/>
              </a:ext>
            </a:extLst>
          </p:cNvPr>
          <p:cNvSpPr/>
          <p:nvPr/>
        </p:nvSpPr>
        <p:spPr>
          <a:xfrm>
            <a:off x="198803" y="5272281"/>
            <a:ext cx="6749775" cy="4444080"/>
          </a:xfrm>
          <a:prstGeom prst="hexagon">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pl-PL" sz="2700" dirty="0">
              <a:solidFill>
                <a:srgbClr val="FFFFFF"/>
              </a:solidFill>
              <a:latin typeface="Calibri" panose="020F0502020204030204"/>
            </a:endParaRPr>
          </a:p>
        </p:txBody>
      </p:sp>
      <p:sp>
        <p:nvSpPr>
          <p:cNvPr id="3" name="Sześciokąt 2">
            <a:extLst>
              <a:ext uri="{FF2B5EF4-FFF2-40B4-BE49-F238E27FC236}">
                <a16:creationId xmlns:a16="http://schemas.microsoft.com/office/drawing/2014/main" id="{D1CCE356-7BD2-9709-C871-F12AA020709C}"/>
              </a:ext>
            </a:extLst>
          </p:cNvPr>
          <p:cNvSpPr/>
          <p:nvPr/>
        </p:nvSpPr>
        <p:spPr>
          <a:xfrm>
            <a:off x="12463221" y="5272280"/>
            <a:ext cx="5824779" cy="4549814"/>
          </a:xfrm>
          <a:prstGeom prst="hexagon">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pl-PL" sz="2700">
              <a:solidFill>
                <a:srgbClr val="FFFFFF"/>
              </a:solidFill>
              <a:latin typeface="Calibri" panose="020F0502020204030204"/>
            </a:endParaRPr>
          </a:p>
        </p:txBody>
      </p:sp>
      <p:pic>
        <p:nvPicPr>
          <p:cNvPr id="4" name="Obraz 3">
            <a:extLst>
              <a:ext uri="{FF2B5EF4-FFF2-40B4-BE49-F238E27FC236}">
                <a16:creationId xmlns:a16="http://schemas.microsoft.com/office/drawing/2014/main" id="{ED8C30AE-D404-9855-F215-AD6A8DCA55C7}"/>
              </a:ext>
            </a:extLst>
          </p:cNvPr>
          <p:cNvPicPr>
            <a:picLocks noChangeAspect="1"/>
          </p:cNvPicPr>
          <p:nvPr/>
        </p:nvPicPr>
        <p:blipFill>
          <a:blip r:embed="rId5"/>
          <a:stretch>
            <a:fillRect/>
          </a:stretch>
        </p:blipFill>
        <p:spPr>
          <a:xfrm>
            <a:off x="13550150" y="800431"/>
            <a:ext cx="4208870" cy="2424176"/>
          </a:xfrm>
          <a:prstGeom prst="rect">
            <a:avLst/>
          </a:prstGeom>
        </p:spPr>
      </p:pic>
      <p:sp>
        <p:nvSpPr>
          <p:cNvPr id="5" name="Tytuł 4">
            <a:extLst>
              <a:ext uri="{FF2B5EF4-FFF2-40B4-BE49-F238E27FC236}">
                <a16:creationId xmlns:a16="http://schemas.microsoft.com/office/drawing/2014/main" id="{888FA363-00AD-CDAA-3D42-E2E5B5D0A0CE}"/>
              </a:ext>
            </a:extLst>
          </p:cNvPr>
          <p:cNvSpPr>
            <a:spLocks noGrp="1"/>
          </p:cNvSpPr>
          <p:nvPr>
            <p:ph type="ctrTitle"/>
          </p:nvPr>
        </p:nvSpPr>
        <p:spPr>
          <a:xfrm>
            <a:off x="1293964" y="4754729"/>
            <a:ext cx="4477109" cy="510216"/>
          </a:xfrm>
        </p:spPr>
        <p:txBody>
          <a:bodyPr>
            <a:noAutofit/>
          </a:bodyPr>
          <a:lstStyle/>
          <a:p>
            <a:r>
              <a:rPr lang="pl-PL" sz="1650" dirty="0" err="1"/>
              <a:t>Nouvell-Aquitaine</a:t>
            </a:r>
            <a:r>
              <a:rPr lang="pl-PL" sz="1650" dirty="0"/>
              <a:t> - France</a:t>
            </a:r>
          </a:p>
        </p:txBody>
      </p:sp>
      <p:sp>
        <p:nvSpPr>
          <p:cNvPr id="12" name="Podtytuł 11">
            <a:extLst>
              <a:ext uri="{FF2B5EF4-FFF2-40B4-BE49-F238E27FC236}">
                <a16:creationId xmlns:a16="http://schemas.microsoft.com/office/drawing/2014/main" id="{050FBB14-C350-3906-87E2-BB8AACECFED4}"/>
              </a:ext>
            </a:extLst>
          </p:cNvPr>
          <p:cNvSpPr>
            <a:spLocks noGrp="1"/>
          </p:cNvSpPr>
          <p:nvPr>
            <p:ph type="subTitle" idx="1"/>
          </p:nvPr>
        </p:nvSpPr>
        <p:spPr>
          <a:xfrm>
            <a:off x="7614385" y="4815853"/>
            <a:ext cx="4183031" cy="449093"/>
          </a:xfrm>
        </p:spPr>
        <p:txBody>
          <a:bodyPr>
            <a:normAutofit fontScale="77500" lnSpcReduction="20000"/>
          </a:bodyPr>
          <a:lstStyle/>
          <a:p>
            <a:pPr>
              <a:spcBef>
                <a:spcPct val="0"/>
              </a:spcBef>
            </a:pPr>
            <a:r>
              <a:rPr lang="pl-PL" sz="2100" b="1" dirty="0">
                <a:ea typeface="+mj-ea"/>
                <a:cs typeface="+mj-cs"/>
              </a:rPr>
              <a:t>Kujawsko-Pomorskie Region - Poland</a:t>
            </a:r>
          </a:p>
        </p:txBody>
      </p:sp>
      <p:sp>
        <p:nvSpPr>
          <p:cNvPr id="13" name="Podtytuł 11">
            <a:extLst>
              <a:ext uri="{FF2B5EF4-FFF2-40B4-BE49-F238E27FC236}">
                <a16:creationId xmlns:a16="http://schemas.microsoft.com/office/drawing/2014/main" id="{C7841A9D-8D69-58D7-1AE5-64069E2BF625}"/>
              </a:ext>
            </a:extLst>
          </p:cNvPr>
          <p:cNvSpPr txBox="1">
            <a:spLocks/>
          </p:cNvSpPr>
          <p:nvPr/>
        </p:nvSpPr>
        <p:spPr>
          <a:xfrm>
            <a:off x="13584261" y="4815854"/>
            <a:ext cx="3521922" cy="364524"/>
          </a:xfrm>
          <a:prstGeom prst="rect">
            <a:avLst/>
          </a:prstGeom>
        </p:spPr>
        <p:txBody>
          <a:bodyPr vert="horz" lIns="137160" tIns="68580" rIns="137160" bIns="6858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Open Sans" panose="020B0606030504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baseline="0">
                <a:solidFill>
                  <a:schemeClr val="tx1"/>
                </a:solidFill>
                <a:latin typeface="Open Sans" panose="020B0606030504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baseline="0">
                <a:solidFill>
                  <a:schemeClr val="tx1"/>
                </a:solidFill>
                <a:latin typeface="Open Sans" panose="020B0606030504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baseline="0">
                <a:solidFill>
                  <a:schemeClr val="tx1"/>
                </a:solidFill>
                <a:latin typeface="Open Sans" panose="020B0606030504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baseline="0">
                <a:solidFill>
                  <a:schemeClr val="tx1"/>
                </a:solidFill>
                <a:latin typeface="Open Sans" panose="020B0606030504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1371600">
              <a:spcBef>
                <a:spcPct val="0"/>
              </a:spcBef>
            </a:pPr>
            <a:r>
              <a:rPr lang="pl-PL" sz="1650" b="1" dirty="0">
                <a:solidFill>
                  <a:srgbClr val="000000"/>
                </a:solidFill>
              </a:rPr>
              <a:t>City of </a:t>
            </a:r>
            <a:r>
              <a:rPr lang="pl-PL" sz="1650" b="1" dirty="0" err="1">
                <a:solidFill>
                  <a:srgbClr val="000000"/>
                </a:solidFill>
              </a:rPr>
              <a:t>Zagreb</a:t>
            </a:r>
            <a:r>
              <a:rPr lang="pl-PL" sz="1650" b="1" dirty="0">
                <a:solidFill>
                  <a:srgbClr val="000000"/>
                </a:solidFill>
              </a:rPr>
              <a:t> - </a:t>
            </a:r>
            <a:r>
              <a:rPr lang="pl-PL" sz="1650" b="1" dirty="0" err="1">
                <a:solidFill>
                  <a:srgbClr val="000000"/>
                </a:solidFill>
              </a:rPr>
              <a:t>Croatia</a:t>
            </a:r>
            <a:endParaRPr lang="pl-PL" sz="1650" b="1" dirty="0">
              <a:solidFill>
                <a:srgbClr val="000000"/>
              </a:solidFill>
            </a:endParaRPr>
          </a:p>
        </p:txBody>
      </p:sp>
    </p:spTree>
    <p:extLst>
      <p:ext uri="{BB962C8B-B14F-4D97-AF65-F5344CB8AC3E}">
        <p14:creationId xmlns:p14="http://schemas.microsoft.com/office/powerpoint/2010/main" val="180849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pole tekstowe 25">
            <a:extLst>
              <a:ext uri="{FF2B5EF4-FFF2-40B4-BE49-F238E27FC236}">
                <a16:creationId xmlns:a16="http://schemas.microsoft.com/office/drawing/2014/main" id="{69F55618-6F31-CCA1-1787-4813F969727A}"/>
              </a:ext>
            </a:extLst>
          </p:cNvPr>
          <p:cNvSpPr txBox="1"/>
          <p:nvPr/>
        </p:nvSpPr>
        <p:spPr>
          <a:xfrm>
            <a:off x="1714500" y="843067"/>
            <a:ext cx="15773400" cy="4247317"/>
          </a:xfrm>
          <a:prstGeom prst="rect">
            <a:avLst/>
          </a:prstGeom>
          <a:noFill/>
        </p:spPr>
        <p:txBody>
          <a:bodyPr wrap="square">
            <a:spAutoFit/>
          </a:bodyPr>
          <a:lstStyle/>
          <a:p>
            <a:pPr algn="just" defTabSz="1371600"/>
            <a:endParaRPr lang="pl-PL" sz="2700" b="1">
              <a:solidFill>
                <a:srgbClr val="E31D44"/>
              </a:solidFill>
              <a:latin typeface="Calibri" panose="020F0502020204030204"/>
            </a:endParaRPr>
          </a:p>
          <a:p>
            <a:pPr algn="just" defTabSz="1371600"/>
            <a:endParaRPr lang="pl-PL" sz="2700" b="1">
              <a:solidFill>
                <a:srgbClr val="E31D44"/>
              </a:solidFill>
              <a:latin typeface="Calibri" panose="020F0502020204030204"/>
            </a:endParaRPr>
          </a:p>
          <a:p>
            <a:pPr algn="just" defTabSz="1371600"/>
            <a:endParaRPr lang="pl-PL" sz="2700" b="1">
              <a:solidFill>
                <a:srgbClr val="E31D44"/>
              </a:solidFill>
              <a:latin typeface="Calibri" panose="020F0502020204030204"/>
            </a:endParaRPr>
          </a:p>
          <a:p>
            <a:pPr algn="just" defTabSz="1371600"/>
            <a:endParaRPr lang="pl-PL" sz="2700" b="1">
              <a:solidFill>
                <a:srgbClr val="E31D44"/>
              </a:solidFill>
              <a:latin typeface="Calibri" panose="020F0502020204030204"/>
            </a:endParaRPr>
          </a:p>
          <a:p>
            <a:pPr algn="just" defTabSz="1371600"/>
            <a:endParaRPr lang="pl-PL" sz="2700" b="1">
              <a:solidFill>
                <a:srgbClr val="E31D44"/>
              </a:solidFill>
              <a:latin typeface="Calibri" panose="020F0502020204030204"/>
            </a:endParaRPr>
          </a:p>
          <a:p>
            <a:pPr algn="just" defTabSz="1371600"/>
            <a:endParaRPr lang="pl-PL" sz="2700" b="1">
              <a:solidFill>
                <a:srgbClr val="E31D44"/>
              </a:solidFill>
              <a:latin typeface="Calibri" panose="020F0502020204030204"/>
            </a:endParaRPr>
          </a:p>
          <a:p>
            <a:pPr algn="just" defTabSz="1371600"/>
            <a:endParaRPr lang="pl-PL" sz="2700" b="1">
              <a:solidFill>
                <a:srgbClr val="E31D44"/>
              </a:solidFill>
              <a:latin typeface="Calibri" panose="020F0502020204030204"/>
            </a:endParaRPr>
          </a:p>
          <a:p>
            <a:pPr algn="just" defTabSz="1371600"/>
            <a:endParaRPr lang="pl-PL" sz="2700" b="1">
              <a:solidFill>
                <a:srgbClr val="E31D44"/>
              </a:solidFill>
              <a:latin typeface="Calibri" panose="020F0502020204030204"/>
            </a:endParaRPr>
          </a:p>
          <a:p>
            <a:pPr algn="just" defTabSz="1371600"/>
            <a:endParaRPr lang="pl-PL" sz="2700" b="1">
              <a:solidFill>
                <a:srgbClr val="E31D44"/>
              </a:solidFill>
              <a:latin typeface="Calibri" panose="020F0502020204030204"/>
            </a:endParaRPr>
          </a:p>
          <a:p>
            <a:pPr algn="just" defTabSz="1371600"/>
            <a:endParaRPr lang="pl-PL" sz="2700" b="1" dirty="0">
              <a:solidFill>
                <a:srgbClr val="E31D44"/>
              </a:solidFill>
              <a:latin typeface="Calibri" panose="020F0502020204030204"/>
            </a:endParaRPr>
          </a:p>
        </p:txBody>
      </p:sp>
      <p:pic>
        <p:nvPicPr>
          <p:cNvPr id="27" name="Obraz 26">
            <a:extLst>
              <a:ext uri="{FF2B5EF4-FFF2-40B4-BE49-F238E27FC236}">
                <a16:creationId xmlns:a16="http://schemas.microsoft.com/office/drawing/2014/main" id="{5F84D104-C7C6-ACBA-BB27-20640554686D}"/>
              </a:ext>
            </a:extLst>
          </p:cNvPr>
          <p:cNvPicPr>
            <a:picLocks noChangeAspect="1"/>
          </p:cNvPicPr>
          <p:nvPr/>
        </p:nvPicPr>
        <p:blipFill rotWithShape="1">
          <a:blip r:embed="rId2"/>
          <a:srcRect t="28135"/>
          <a:stretch/>
        </p:blipFill>
        <p:spPr>
          <a:xfrm>
            <a:off x="1484245" y="1556840"/>
            <a:ext cx="14483249" cy="2831778"/>
          </a:xfrm>
          <a:prstGeom prst="rect">
            <a:avLst/>
          </a:prstGeom>
        </p:spPr>
      </p:pic>
      <p:sp>
        <p:nvSpPr>
          <p:cNvPr id="3" name="Strzałka: pięciokąt 2">
            <a:extLst>
              <a:ext uri="{FF2B5EF4-FFF2-40B4-BE49-F238E27FC236}">
                <a16:creationId xmlns:a16="http://schemas.microsoft.com/office/drawing/2014/main" id="{30620984-2A95-08E8-97F6-EB841E26C0D0}"/>
              </a:ext>
            </a:extLst>
          </p:cNvPr>
          <p:cNvSpPr/>
          <p:nvPr/>
        </p:nvSpPr>
        <p:spPr>
          <a:xfrm>
            <a:off x="1777341" y="312877"/>
            <a:ext cx="11259717" cy="1060379"/>
          </a:xfrm>
          <a:prstGeom prst="homePlat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1371600"/>
            <a:r>
              <a:rPr lang="pl-PL" sz="6000" b="1" dirty="0">
                <a:solidFill>
                  <a:srgbClr val="000000"/>
                </a:solidFill>
                <a:latin typeface="Calibri" panose="020F0502020204030204"/>
              </a:rPr>
              <a:t>Project</a:t>
            </a:r>
            <a:r>
              <a:rPr lang="pl-PL" sz="6000" b="1" dirty="0">
                <a:solidFill>
                  <a:srgbClr val="FFFFFF"/>
                </a:solidFill>
                <a:latin typeface="Calibri" panose="020F0502020204030204"/>
              </a:rPr>
              <a:t> CARES activities</a:t>
            </a:r>
          </a:p>
        </p:txBody>
      </p:sp>
      <p:pic>
        <p:nvPicPr>
          <p:cNvPr id="4" name="Obraz 3">
            <a:extLst>
              <a:ext uri="{FF2B5EF4-FFF2-40B4-BE49-F238E27FC236}">
                <a16:creationId xmlns:a16="http://schemas.microsoft.com/office/drawing/2014/main" id="{8281F46D-F0BD-75AC-D058-FCAF8FB6A1C8}"/>
              </a:ext>
            </a:extLst>
          </p:cNvPr>
          <p:cNvPicPr>
            <a:picLocks noChangeAspect="1"/>
          </p:cNvPicPr>
          <p:nvPr/>
        </p:nvPicPr>
        <p:blipFill>
          <a:blip r:embed="rId3"/>
          <a:stretch>
            <a:fillRect/>
          </a:stretch>
        </p:blipFill>
        <p:spPr>
          <a:xfrm>
            <a:off x="1714500" y="4202414"/>
            <a:ext cx="13864806" cy="5373470"/>
          </a:xfrm>
          <a:prstGeom prst="rect">
            <a:avLst/>
          </a:prstGeom>
        </p:spPr>
      </p:pic>
    </p:spTree>
    <p:extLst>
      <p:ext uri="{BB962C8B-B14F-4D97-AF65-F5344CB8AC3E}">
        <p14:creationId xmlns:p14="http://schemas.microsoft.com/office/powerpoint/2010/main" val="11619267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358884D1-BB4D-AE5B-4284-0C9CD1C0EA7B}"/>
              </a:ext>
            </a:extLst>
          </p:cNvPr>
          <p:cNvPicPr>
            <a:picLocks noChangeAspect="1"/>
          </p:cNvPicPr>
          <p:nvPr/>
        </p:nvPicPr>
        <p:blipFill rotWithShape="1">
          <a:blip r:embed="rId2"/>
          <a:srcRect t="14448" r="4447" b="2595"/>
          <a:stretch/>
        </p:blipFill>
        <p:spPr>
          <a:xfrm>
            <a:off x="7391400" y="2886949"/>
            <a:ext cx="10369995" cy="6752351"/>
          </a:xfrm>
          <a:prstGeom prst="rect">
            <a:avLst/>
          </a:prstGeom>
        </p:spPr>
      </p:pic>
      <p:pic>
        <p:nvPicPr>
          <p:cNvPr id="6" name="Obraz 5">
            <a:extLst>
              <a:ext uri="{FF2B5EF4-FFF2-40B4-BE49-F238E27FC236}">
                <a16:creationId xmlns:a16="http://schemas.microsoft.com/office/drawing/2014/main" id="{1B52B14B-5176-D3FE-320B-3E85420D59DB}"/>
              </a:ext>
            </a:extLst>
          </p:cNvPr>
          <p:cNvPicPr>
            <a:picLocks noChangeAspect="1"/>
          </p:cNvPicPr>
          <p:nvPr/>
        </p:nvPicPr>
        <p:blipFill>
          <a:blip r:embed="rId3"/>
          <a:stretch>
            <a:fillRect/>
          </a:stretch>
        </p:blipFill>
        <p:spPr>
          <a:xfrm>
            <a:off x="152400" y="-38100"/>
            <a:ext cx="16917866" cy="2395936"/>
          </a:xfrm>
          <a:prstGeom prst="rect">
            <a:avLst/>
          </a:prstGeom>
        </p:spPr>
      </p:pic>
      <p:pic>
        <p:nvPicPr>
          <p:cNvPr id="7" name="Obraz 6">
            <a:extLst>
              <a:ext uri="{FF2B5EF4-FFF2-40B4-BE49-F238E27FC236}">
                <a16:creationId xmlns:a16="http://schemas.microsoft.com/office/drawing/2014/main" id="{0C3AEC31-2400-99C5-E6DE-DB92F8F914BD}"/>
              </a:ext>
            </a:extLst>
          </p:cNvPr>
          <p:cNvPicPr>
            <a:picLocks noChangeAspect="1"/>
          </p:cNvPicPr>
          <p:nvPr/>
        </p:nvPicPr>
        <p:blipFill rotWithShape="1">
          <a:blip r:embed="rId4"/>
          <a:srcRect t="15555" r="2882" b="4452"/>
          <a:stretch/>
        </p:blipFill>
        <p:spPr>
          <a:xfrm>
            <a:off x="304800" y="2395936"/>
            <a:ext cx="5562131" cy="3436001"/>
          </a:xfrm>
          <a:prstGeom prst="rect">
            <a:avLst/>
          </a:prstGeom>
        </p:spPr>
      </p:pic>
      <p:pic>
        <p:nvPicPr>
          <p:cNvPr id="8" name="Obraz 7">
            <a:extLst>
              <a:ext uri="{FF2B5EF4-FFF2-40B4-BE49-F238E27FC236}">
                <a16:creationId xmlns:a16="http://schemas.microsoft.com/office/drawing/2014/main" id="{BAC2FFD2-EC88-37FB-A7E1-BF4FB2477BE5}"/>
              </a:ext>
            </a:extLst>
          </p:cNvPr>
          <p:cNvPicPr>
            <a:picLocks noChangeAspect="1"/>
          </p:cNvPicPr>
          <p:nvPr/>
        </p:nvPicPr>
        <p:blipFill rotWithShape="1">
          <a:blip r:embed="rId5"/>
          <a:srcRect t="18398" r="6053" b="3337"/>
          <a:stretch/>
        </p:blipFill>
        <p:spPr>
          <a:xfrm>
            <a:off x="28433" y="6362700"/>
            <a:ext cx="5562131" cy="3276600"/>
          </a:xfrm>
          <a:prstGeom prst="rect">
            <a:avLst/>
          </a:prstGeom>
        </p:spPr>
      </p:pic>
    </p:spTree>
    <p:extLst>
      <p:ext uri="{BB962C8B-B14F-4D97-AF65-F5344CB8AC3E}">
        <p14:creationId xmlns:p14="http://schemas.microsoft.com/office/powerpoint/2010/main" val="22595859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ustom 1">
      <a:dk1>
        <a:srgbClr val="000000"/>
      </a:dk1>
      <a:lt1>
        <a:srgbClr val="FFFFFF"/>
      </a:lt1>
      <a:dk2>
        <a:srgbClr val="000000"/>
      </a:dk2>
      <a:lt2>
        <a:srgbClr val="95948A"/>
      </a:lt2>
      <a:accent1>
        <a:srgbClr val="01A884"/>
      </a:accent1>
      <a:accent2>
        <a:srgbClr val="95C11E"/>
      </a:accent2>
      <a:accent3>
        <a:srgbClr val="F39200"/>
      </a:accent3>
      <a:accent4>
        <a:srgbClr val="E21D44"/>
      </a:accent4>
      <a:accent5>
        <a:srgbClr val="009FE3"/>
      </a:accent5>
      <a:accent6>
        <a:srgbClr val="154193"/>
      </a:accent6>
      <a:hlink>
        <a:srgbClr val="FEFFFE"/>
      </a:hlink>
      <a:folHlink>
        <a:srgbClr val="D9D7C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200" b="1" dirty="0">
            <a:solidFill>
              <a:srgbClr val="95948B"/>
            </a:solidFill>
            <a:latin typeface="Open Sans" panose="020B0606030504020204" pitchFamily="34" charset="0"/>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Presentation1" id="{06E3B9CB-D344-C147-9C3E-36C884CF0AED}" vid="{737523F6-8BB6-244C-9D2D-8DA98AD55158}"/>
    </a:ext>
  </a:ext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675</TotalTime>
  <Words>1496</Words>
  <Application>Microsoft Office PowerPoint</Application>
  <PresentationFormat>Niestandardowy</PresentationFormat>
  <Paragraphs>219</Paragraphs>
  <Slides>27</Slides>
  <Notes>2</Notes>
  <HiddenSlides>0</HiddenSlides>
  <MMClips>0</MMClips>
  <ScaleCrop>false</ScaleCrop>
  <HeadingPairs>
    <vt:vector size="6" baseType="variant">
      <vt:variant>
        <vt:lpstr>Używane czcionki</vt:lpstr>
      </vt:variant>
      <vt:variant>
        <vt:i4>8</vt:i4>
      </vt:variant>
      <vt:variant>
        <vt:lpstr>Motyw</vt:lpstr>
      </vt:variant>
      <vt:variant>
        <vt:i4>2</vt:i4>
      </vt:variant>
      <vt:variant>
        <vt:lpstr>Tytuły slajdów</vt:lpstr>
      </vt:variant>
      <vt:variant>
        <vt:i4>27</vt:i4>
      </vt:variant>
    </vt:vector>
  </HeadingPairs>
  <TitlesOfParts>
    <vt:vector size="37" baseType="lpstr">
      <vt:lpstr>Open Sans</vt:lpstr>
      <vt:lpstr>Woodland</vt:lpstr>
      <vt:lpstr>Times New Roman</vt:lpstr>
      <vt:lpstr>Arial Unicode MS</vt:lpstr>
      <vt:lpstr>Arial</vt:lpstr>
      <vt:lpstr>Woodland Bold</vt:lpstr>
      <vt:lpstr>Calibri</vt:lpstr>
      <vt:lpstr>Wingdings</vt:lpstr>
      <vt:lpstr>Office Theme</vt:lpstr>
      <vt:lpstr>1_Office Theme</vt:lpstr>
      <vt:lpstr>Prezentacja programu PowerPoint</vt:lpstr>
      <vt:lpstr>Prezentacja programu PowerPoint</vt:lpstr>
      <vt:lpstr>Prezentacja programu PowerPoint</vt:lpstr>
      <vt:lpstr>Prezentacja programu PowerPoint</vt:lpstr>
      <vt:lpstr> </vt:lpstr>
      <vt:lpstr>Prezentacja programu PowerPoint</vt:lpstr>
      <vt:lpstr>Nouvell-Aquitaine - France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KUJAWSKO –POMORSKA TELECARE</dc:title>
  <dc:creator>dawidz</dc:creator>
  <cp:lastModifiedBy>b.skowronska</cp:lastModifiedBy>
  <cp:revision>28</cp:revision>
  <cp:lastPrinted>2023-06-19T09:59:48Z</cp:lastPrinted>
  <dcterms:created xsi:type="dcterms:W3CDTF">2006-08-16T00:00:00Z</dcterms:created>
  <dcterms:modified xsi:type="dcterms:W3CDTF">2023-06-23T08:29:00Z</dcterms:modified>
  <dc:identifier>DAFl3oFrcH0</dc:identifier>
</cp:coreProperties>
</file>