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6" r:id="rId4"/>
    <p:sldId id="270" r:id="rId5"/>
    <p:sldId id="268" r:id="rId6"/>
    <p:sldId id="260" r:id="rId7"/>
    <p:sldId id="261" r:id="rId8"/>
    <p:sldId id="262" r:id="rId9"/>
    <p:sldId id="277" r:id="rId10"/>
    <p:sldId id="265" r:id="rId11"/>
    <p:sldId id="264" r:id="rId12"/>
    <p:sldId id="273" r:id="rId13"/>
    <p:sldId id="271" r:id="rId14"/>
    <p:sldId id="278" r:id="rId15"/>
    <p:sldId id="274" r:id="rId16"/>
    <p:sldId id="279" r:id="rId17"/>
    <p:sldId id="275" r:id="rId18"/>
    <p:sldId id="276"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Απόστολος Ευκαρπίδης" initials="ΑΕ" lastIdx="1" clrIdx="0">
    <p:extLst>
      <p:ext uri="{19B8F6BF-5375-455C-9EA6-DF929625EA0E}">
        <p15:presenceInfo xmlns:p15="http://schemas.microsoft.com/office/powerpoint/2012/main" userId="644e94637dd597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Total health care expenditure.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it-IT"/>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8B-4A13-BD40-A396D98843D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8B-4A13-BD40-A396D98843D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8B-4A13-BD40-A396D98843D7}"/>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8B-4A13-BD40-A396D98843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Grecce</c:v>
                </c:pt>
                <c:pt idx="1">
                  <c:v>Italy</c:v>
                </c:pt>
                <c:pt idx="2">
                  <c:v>European Union (27)</c:v>
                </c:pt>
                <c:pt idx="3">
                  <c:v>Belgium</c:v>
                </c:pt>
                <c:pt idx="4">
                  <c:v>Sweden</c:v>
                </c:pt>
                <c:pt idx="5">
                  <c:v>Austria</c:v>
                </c:pt>
              </c:strCache>
            </c:strRef>
          </c:cat>
          <c:val>
            <c:numRef>
              <c:f>Φύλλο1!$B$2:$B$7</c:f>
              <c:numCache>
                <c:formatCode>General</c:formatCode>
                <c:ptCount val="6"/>
                <c:pt idx="0">
                  <c:v>9.51</c:v>
                </c:pt>
                <c:pt idx="1">
                  <c:v>9.6300000000000008</c:v>
                </c:pt>
                <c:pt idx="2">
                  <c:v>10.87</c:v>
                </c:pt>
                <c:pt idx="3">
                  <c:v>11.2</c:v>
                </c:pt>
                <c:pt idx="4">
                  <c:v>11.33</c:v>
                </c:pt>
                <c:pt idx="5">
                  <c:v>11.39</c:v>
                </c:pt>
              </c:numCache>
            </c:numRef>
          </c:val>
          <c:smooth val="0"/>
          <c:extLst>
            <c:ext xmlns:c16="http://schemas.microsoft.com/office/drawing/2014/chart" uri="{C3380CC4-5D6E-409C-BE32-E72D297353CC}">
              <c16:uniqueId val="{00000000-B18B-4A13-BD40-A396D98843D7}"/>
            </c:ext>
          </c:extLst>
        </c:ser>
        <c:ser>
          <c:idx val="1"/>
          <c:order val="1"/>
          <c:tx>
            <c:strRef>
              <c:f>Φύλλο1!$C$1</c:f>
              <c:strCache>
                <c:ptCount val="1"/>
                <c:pt idx="0">
                  <c:v>Long-term care (health) expenditure.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8-B18B-4A13-BD40-A396D98843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Grecce</c:v>
                </c:pt>
                <c:pt idx="1">
                  <c:v>Italy</c:v>
                </c:pt>
                <c:pt idx="2">
                  <c:v>European Union (27)</c:v>
                </c:pt>
                <c:pt idx="3">
                  <c:v>Belgium</c:v>
                </c:pt>
                <c:pt idx="4">
                  <c:v>Sweden</c:v>
                </c:pt>
                <c:pt idx="5">
                  <c:v>Austria</c:v>
                </c:pt>
              </c:strCache>
            </c:strRef>
          </c:cat>
          <c:val>
            <c:numRef>
              <c:f>Φύλλο1!$C$2:$C$7</c:f>
              <c:numCache>
                <c:formatCode>General</c:formatCode>
                <c:ptCount val="6"/>
                <c:pt idx="0">
                  <c:v>0.14000000000000001</c:v>
                </c:pt>
                <c:pt idx="1">
                  <c:v>0.98</c:v>
                </c:pt>
                <c:pt idx="2">
                  <c:v>1.8</c:v>
                </c:pt>
                <c:pt idx="3">
                  <c:v>2.4500000000000002</c:v>
                </c:pt>
                <c:pt idx="4">
                  <c:v>2.98</c:v>
                </c:pt>
                <c:pt idx="5">
                  <c:v>1.67</c:v>
                </c:pt>
              </c:numCache>
            </c:numRef>
          </c:val>
          <c:smooth val="0"/>
          <c:extLst>
            <c:ext xmlns:c16="http://schemas.microsoft.com/office/drawing/2014/chart" uri="{C3380CC4-5D6E-409C-BE32-E72D297353CC}">
              <c16:uniqueId val="{00000001-B18B-4A13-BD40-A396D98843D7}"/>
            </c:ext>
          </c:extLst>
        </c:ser>
        <c:ser>
          <c:idx val="2"/>
          <c:order val="2"/>
          <c:tx>
            <c:strRef>
              <c:f>Φύλλο1!$D$1</c:f>
              <c:strCache>
                <c:ptCount val="1"/>
                <c:pt idx="0">
                  <c:v>Out-of-pocket expenditure (% of current health expenditure)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it-IT"/>
                </a:p>
              </c:txPr>
              <c:dLblPos val="t"/>
              <c:showLegendKey val="0"/>
              <c:showVal val="1"/>
              <c:showCatName val="0"/>
              <c:showSerName val="0"/>
              <c:showPercent val="0"/>
              <c:showBubbleSize val="0"/>
              <c:extLst>
                <c:ext xmlns:c16="http://schemas.microsoft.com/office/drawing/2014/chart" uri="{C3380CC4-5D6E-409C-BE32-E72D297353CC}">
                  <c16:uniqueId val="{00000003-B18B-4A13-BD40-A396D98843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Grecce</c:v>
                </c:pt>
                <c:pt idx="1">
                  <c:v>Italy</c:v>
                </c:pt>
                <c:pt idx="2">
                  <c:v>European Union (27)</c:v>
                </c:pt>
                <c:pt idx="3">
                  <c:v>Belgium</c:v>
                </c:pt>
                <c:pt idx="4">
                  <c:v>Sweden</c:v>
                </c:pt>
                <c:pt idx="5">
                  <c:v>Austria</c:v>
                </c:pt>
              </c:strCache>
            </c:strRef>
          </c:cat>
          <c:val>
            <c:numRef>
              <c:f>Φύλλο1!$D$2:$D$7</c:f>
              <c:numCache>
                <c:formatCode>General</c:formatCode>
                <c:ptCount val="6"/>
                <c:pt idx="0">
                  <c:v>33.44</c:v>
                </c:pt>
                <c:pt idx="1">
                  <c:v>21.28</c:v>
                </c:pt>
                <c:pt idx="2">
                  <c:v>14.44</c:v>
                </c:pt>
                <c:pt idx="3">
                  <c:v>16.04</c:v>
                </c:pt>
                <c:pt idx="4">
                  <c:v>13.03</c:v>
                </c:pt>
                <c:pt idx="5">
                  <c:v>16.8</c:v>
                </c:pt>
              </c:numCache>
            </c:numRef>
          </c:val>
          <c:smooth val="0"/>
          <c:extLst>
            <c:ext xmlns:c16="http://schemas.microsoft.com/office/drawing/2014/chart" uri="{C3380CC4-5D6E-409C-BE32-E72D297353CC}">
              <c16:uniqueId val="{00000002-B18B-4A13-BD40-A396D98843D7}"/>
            </c:ext>
          </c:extLst>
        </c:ser>
        <c:dLbls>
          <c:showLegendKey val="0"/>
          <c:showVal val="0"/>
          <c:showCatName val="0"/>
          <c:showSerName val="0"/>
          <c:showPercent val="0"/>
          <c:showBubbleSize val="0"/>
        </c:dLbls>
        <c:marker val="1"/>
        <c:smooth val="0"/>
        <c:axId val="342291368"/>
        <c:axId val="342293168"/>
      </c:lineChart>
      <c:catAx>
        <c:axId val="34229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rgbClr val="002060"/>
                </a:solidFill>
                <a:latin typeface="+mn-lt"/>
                <a:ea typeface="+mn-ea"/>
                <a:cs typeface="+mn-cs"/>
              </a:defRPr>
            </a:pPr>
            <a:endParaRPr lang="it-IT"/>
          </a:p>
        </c:txPr>
        <c:crossAx val="342293168"/>
        <c:crosses val="autoZero"/>
        <c:auto val="1"/>
        <c:lblAlgn val="ctr"/>
        <c:lblOffset val="100"/>
        <c:noMultiLvlLbl val="0"/>
      </c:catAx>
      <c:valAx>
        <c:axId val="34229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it-IT"/>
          </a:p>
        </c:txPr>
        <c:crossAx val="342291368"/>
        <c:crosses val="autoZero"/>
        <c:crossBetween val="between"/>
      </c:valAx>
      <c:spPr>
        <a:noFill/>
        <a:ln>
          <a:noFill/>
        </a:ln>
        <a:effectLst/>
      </c:spPr>
    </c:plotArea>
    <c:legend>
      <c:legendPos val="b"/>
      <c:layout>
        <c:manualLayout>
          <c:xMode val="edge"/>
          <c:yMode val="edge"/>
          <c:x val="0"/>
          <c:y val="0.90077338573705978"/>
          <c:w val="1"/>
          <c:h val="8.3149330573794727E-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5A4B1-8BE1-4C74-A90B-F232C45295B3}" type="datetimeFigureOut">
              <a:rPr lang="el-GR" smtClean="0"/>
              <a:t>10/7/2023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1EF6C-2ECA-4F9A-AC5B-2EE519480840}" type="slidenum">
              <a:rPr lang="el-GR" smtClean="0"/>
              <a:t>‹N›</a:t>
            </a:fld>
            <a:endParaRPr lang="el-GR"/>
          </a:p>
        </p:txBody>
      </p:sp>
    </p:spTree>
    <p:extLst>
      <p:ext uri="{BB962C8B-B14F-4D97-AF65-F5344CB8AC3E}">
        <p14:creationId xmlns:p14="http://schemas.microsoft.com/office/powerpoint/2010/main" val="258326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DE6ADA-3AC7-7844-99B9-15A8060E066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D5A96D1-8C52-E569-3571-E7A81AAA3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B757829-C6D1-6634-4A84-44B52F1F3F91}"/>
              </a:ext>
            </a:extLst>
          </p:cNvPr>
          <p:cNvSpPr>
            <a:spLocks noGrp="1"/>
          </p:cNvSpPr>
          <p:nvPr>
            <p:ph type="dt" sz="half" idx="10"/>
          </p:nvPr>
        </p:nvSpPr>
        <p:spPr/>
        <p:txBody>
          <a:bodyPr/>
          <a:lstStyle/>
          <a:p>
            <a:fld id="{206423D0-7961-4DD3-9264-1AEB13D970A7}" type="datetime1">
              <a:rPr lang="el-GR" smtClean="0"/>
              <a:t>10/7/2023</a:t>
            </a:fld>
            <a:endParaRPr lang="el-GR"/>
          </a:p>
        </p:txBody>
      </p:sp>
      <p:sp>
        <p:nvSpPr>
          <p:cNvPr id="5" name="Θέση υποσέλιδου 4">
            <a:extLst>
              <a:ext uri="{FF2B5EF4-FFF2-40B4-BE49-F238E27FC236}">
                <a16:creationId xmlns:a16="http://schemas.microsoft.com/office/drawing/2014/main" id="{42AB67BB-0F72-DBAA-C756-DDD4A754DB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71F7059-CA51-956E-7478-77326792645E}"/>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401236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B56B48-A4A9-302C-6CAE-7730CECF88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A6FD365-BA62-7683-2773-D964C7A993A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0C1A291-80A0-8C36-D06B-68491EBB300B}"/>
              </a:ext>
            </a:extLst>
          </p:cNvPr>
          <p:cNvSpPr>
            <a:spLocks noGrp="1"/>
          </p:cNvSpPr>
          <p:nvPr>
            <p:ph type="dt" sz="half" idx="10"/>
          </p:nvPr>
        </p:nvSpPr>
        <p:spPr/>
        <p:txBody>
          <a:bodyPr/>
          <a:lstStyle/>
          <a:p>
            <a:fld id="{218F2616-6640-4C10-A156-B367039EC497}" type="datetime1">
              <a:rPr lang="el-GR" smtClean="0"/>
              <a:t>10/7/2023</a:t>
            </a:fld>
            <a:endParaRPr lang="el-GR"/>
          </a:p>
        </p:txBody>
      </p:sp>
      <p:sp>
        <p:nvSpPr>
          <p:cNvPr id="5" name="Θέση υποσέλιδου 4">
            <a:extLst>
              <a:ext uri="{FF2B5EF4-FFF2-40B4-BE49-F238E27FC236}">
                <a16:creationId xmlns:a16="http://schemas.microsoft.com/office/drawing/2014/main" id="{B9EFBAFF-B5AC-0AF6-2B71-E33FFC281A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8E550D-5866-7434-251F-77BB6A19F192}"/>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136047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369BCEB-524F-9F88-6F24-DE115C59150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E496284-387F-E0F9-346E-0178D9A056A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0BB60B2-12A4-28F8-A7C6-24A4873E8E7F}"/>
              </a:ext>
            </a:extLst>
          </p:cNvPr>
          <p:cNvSpPr>
            <a:spLocks noGrp="1"/>
          </p:cNvSpPr>
          <p:nvPr>
            <p:ph type="dt" sz="half" idx="10"/>
          </p:nvPr>
        </p:nvSpPr>
        <p:spPr/>
        <p:txBody>
          <a:bodyPr/>
          <a:lstStyle/>
          <a:p>
            <a:fld id="{C5B6E0CD-0038-465D-8884-280E373D04EC}" type="datetime1">
              <a:rPr lang="el-GR" smtClean="0"/>
              <a:t>10/7/2023</a:t>
            </a:fld>
            <a:endParaRPr lang="el-GR"/>
          </a:p>
        </p:txBody>
      </p:sp>
      <p:sp>
        <p:nvSpPr>
          <p:cNvPr id="5" name="Θέση υποσέλιδου 4">
            <a:extLst>
              <a:ext uri="{FF2B5EF4-FFF2-40B4-BE49-F238E27FC236}">
                <a16:creationId xmlns:a16="http://schemas.microsoft.com/office/drawing/2014/main" id="{1E2658E2-47ED-129E-A572-866B0C9324C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0723C0D-91A0-88FE-114B-E45365A1BDBE}"/>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237380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077B7E-5F20-5EF2-0B9D-17B6C85257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B83827-76B0-0CB6-08CF-8FC24FE09E8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DC7035-49BE-050E-C40A-42697161598C}"/>
              </a:ext>
            </a:extLst>
          </p:cNvPr>
          <p:cNvSpPr>
            <a:spLocks noGrp="1"/>
          </p:cNvSpPr>
          <p:nvPr>
            <p:ph type="dt" sz="half" idx="10"/>
          </p:nvPr>
        </p:nvSpPr>
        <p:spPr/>
        <p:txBody>
          <a:bodyPr/>
          <a:lstStyle/>
          <a:p>
            <a:fld id="{1801BD61-1948-47AC-9075-BA7605C1DCCD}" type="datetime1">
              <a:rPr lang="el-GR" smtClean="0"/>
              <a:t>10/7/2023</a:t>
            </a:fld>
            <a:endParaRPr lang="el-GR"/>
          </a:p>
        </p:txBody>
      </p:sp>
      <p:sp>
        <p:nvSpPr>
          <p:cNvPr id="5" name="Θέση υποσέλιδου 4">
            <a:extLst>
              <a:ext uri="{FF2B5EF4-FFF2-40B4-BE49-F238E27FC236}">
                <a16:creationId xmlns:a16="http://schemas.microsoft.com/office/drawing/2014/main" id="{DB792A39-8BD8-5D56-7BDB-28E9D30D4D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1B787F-426B-F229-BA72-DCDDD186978F}"/>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333659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A444E7-99BE-B57F-80ED-836160272F4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C16866-F325-B732-E96B-726FEDC18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8028FB9-1804-A081-1B5F-CAABDAE58E5F}"/>
              </a:ext>
            </a:extLst>
          </p:cNvPr>
          <p:cNvSpPr>
            <a:spLocks noGrp="1"/>
          </p:cNvSpPr>
          <p:nvPr>
            <p:ph type="dt" sz="half" idx="10"/>
          </p:nvPr>
        </p:nvSpPr>
        <p:spPr/>
        <p:txBody>
          <a:bodyPr/>
          <a:lstStyle/>
          <a:p>
            <a:fld id="{2ACE4E53-B878-40DC-9E2A-7D9A3B0B880D}" type="datetime1">
              <a:rPr lang="el-GR" smtClean="0"/>
              <a:t>10/7/2023</a:t>
            </a:fld>
            <a:endParaRPr lang="el-GR"/>
          </a:p>
        </p:txBody>
      </p:sp>
      <p:sp>
        <p:nvSpPr>
          <p:cNvPr id="5" name="Θέση υποσέλιδου 4">
            <a:extLst>
              <a:ext uri="{FF2B5EF4-FFF2-40B4-BE49-F238E27FC236}">
                <a16:creationId xmlns:a16="http://schemas.microsoft.com/office/drawing/2014/main" id="{B9A230AC-80E7-15AF-3BF9-58E68D0C88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945693-5B03-95F9-114D-3C4FA7882161}"/>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401800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6FF6F1-C41A-6FBA-A2D3-834F4BC5583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5D101E2-CC34-289C-9F0E-6B8214972B1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F5E8E66-C0C8-8BA0-1943-B54BE1A37DD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9A4FCBD-C21A-F815-B885-726F7D6C0067}"/>
              </a:ext>
            </a:extLst>
          </p:cNvPr>
          <p:cNvSpPr>
            <a:spLocks noGrp="1"/>
          </p:cNvSpPr>
          <p:nvPr>
            <p:ph type="dt" sz="half" idx="10"/>
          </p:nvPr>
        </p:nvSpPr>
        <p:spPr/>
        <p:txBody>
          <a:bodyPr/>
          <a:lstStyle/>
          <a:p>
            <a:fld id="{6D332C88-6767-48B5-A44A-8E39CFBBAE00}" type="datetime1">
              <a:rPr lang="el-GR" smtClean="0"/>
              <a:t>10/7/2023</a:t>
            </a:fld>
            <a:endParaRPr lang="el-GR"/>
          </a:p>
        </p:txBody>
      </p:sp>
      <p:sp>
        <p:nvSpPr>
          <p:cNvPr id="6" name="Θέση υποσέλιδου 5">
            <a:extLst>
              <a:ext uri="{FF2B5EF4-FFF2-40B4-BE49-F238E27FC236}">
                <a16:creationId xmlns:a16="http://schemas.microsoft.com/office/drawing/2014/main" id="{0D34C054-57B5-1584-97DC-D56BF128F55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92BDC3F-1738-2876-FC3D-0CA87B928ED6}"/>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26554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6AF8C9-0958-5DA8-0938-239768F4CC7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23EFD7E-1432-0D4F-CF1D-45D85F278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F6FA3FD-C18A-8667-25BF-86517FAEFAB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2464192-F17A-1AA5-9562-BF24A922C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BB48125-0B32-E3BC-5D53-72D426E2A5B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6AE4189-F4F0-4807-717F-D8E335CEF625}"/>
              </a:ext>
            </a:extLst>
          </p:cNvPr>
          <p:cNvSpPr>
            <a:spLocks noGrp="1"/>
          </p:cNvSpPr>
          <p:nvPr>
            <p:ph type="dt" sz="half" idx="10"/>
          </p:nvPr>
        </p:nvSpPr>
        <p:spPr/>
        <p:txBody>
          <a:bodyPr/>
          <a:lstStyle/>
          <a:p>
            <a:fld id="{E4FD0987-FFAB-4A09-9F59-E4A61CE0DF25}" type="datetime1">
              <a:rPr lang="el-GR" smtClean="0"/>
              <a:t>10/7/2023</a:t>
            </a:fld>
            <a:endParaRPr lang="el-GR"/>
          </a:p>
        </p:txBody>
      </p:sp>
      <p:sp>
        <p:nvSpPr>
          <p:cNvPr id="8" name="Θέση υποσέλιδου 7">
            <a:extLst>
              <a:ext uri="{FF2B5EF4-FFF2-40B4-BE49-F238E27FC236}">
                <a16:creationId xmlns:a16="http://schemas.microsoft.com/office/drawing/2014/main" id="{31D4E682-DAD0-FE48-FC22-36934561D4E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E2796AC-D44E-B856-8B69-6C1D0798E052}"/>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311186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C54C80-4E47-4BB7-545F-FEC7A8FA43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C65EEF1-9DA3-1657-7306-E83BFA667D80}"/>
              </a:ext>
            </a:extLst>
          </p:cNvPr>
          <p:cNvSpPr>
            <a:spLocks noGrp="1"/>
          </p:cNvSpPr>
          <p:nvPr>
            <p:ph type="dt" sz="half" idx="10"/>
          </p:nvPr>
        </p:nvSpPr>
        <p:spPr/>
        <p:txBody>
          <a:bodyPr/>
          <a:lstStyle/>
          <a:p>
            <a:fld id="{ABDDBC3C-FBFE-4FBD-BE26-736E84C45BF0}" type="datetime1">
              <a:rPr lang="el-GR" smtClean="0"/>
              <a:t>10/7/2023</a:t>
            </a:fld>
            <a:endParaRPr lang="el-GR"/>
          </a:p>
        </p:txBody>
      </p:sp>
      <p:sp>
        <p:nvSpPr>
          <p:cNvPr id="4" name="Θέση υποσέλιδου 3">
            <a:extLst>
              <a:ext uri="{FF2B5EF4-FFF2-40B4-BE49-F238E27FC236}">
                <a16:creationId xmlns:a16="http://schemas.microsoft.com/office/drawing/2014/main" id="{2728EC1A-0459-A4EC-834E-0C31A4D1F03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036BB02-319A-DFAE-A971-319636DCE039}"/>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226825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DA20A1B-4BD7-433D-A15A-DE4A270135AE}"/>
              </a:ext>
            </a:extLst>
          </p:cNvPr>
          <p:cNvSpPr>
            <a:spLocks noGrp="1"/>
          </p:cNvSpPr>
          <p:nvPr>
            <p:ph type="dt" sz="half" idx="10"/>
          </p:nvPr>
        </p:nvSpPr>
        <p:spPr/>
        <p:txBody>
          <a:bodyPr/>
          <a:lstStyle/>
          <a:p>
            <a:fld id="{5D8AD706-C557-4704-BFFB-83B796758039}" type="datetime1">
              <a:rPr lang="el-GR" smtClean="0"/>
              <a:t>10/7/2023</a:t>
            </a:fld>
            <a:endParaRPr lang="el-GR"/>
          </a:p>
        </p:txBody>
      </p:sp>
      <p:sp>
        <p:nvSpPr>
          <p:cNvPr id="3" name="Θέση υποσέλιδου 2">
            <a:extLst>
              <a:ext uri="{FF2B5EF4-FFF2-40B4-BE49-F238E27FC236}">
                <a16:creationId xmlns:a16="http://schemas.microsoft.com/office/drawing/2014/main" id="{35871B74-97DD-B356-3BFC-22720B64EAF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34BBFEB-A62E-F238-62D6-DDEBE94F0481}"/>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288759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5B4AFD-A2D8-E4EC-35CA-34BDCCC69B7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E1FB12D-5AC5-96EE-CB45-6B743E1BE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7B4BD46-CD4F-1D72-1117-613307A17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8CD2CE1-5EAF-A162-3784-30725312E537}"/>
              </a:ext>
            </a:extLst>
          </p:cNvPr>
          <p:cNvSpPr>
            <a:spLocks noGrp="1"/>
          </p:cNvSpPr>
          <p:nvPr>
            <p:ph type="dt" sz="half" idx="10"/>
          </p:nvPr>
        </p:nvSpPr>
        <p:spPr/>
        <p:txBody>
          <a:bodyPr/>
          <a:lstStyle/>
          <a:p>
            <a:fld id="{92AEE0F3-8B52-4CD4-B3CA-38890DAFC912}" type="datetime1">
              <a:rPr lang="el-GR" smtClean="0"/>
              <a:t>10/7/2023</a:t>
            </a:fld>
            <a:endParaRPr lang="el-GR"/>
          </a:p>
        </p:txBody>
      </p:sp>
      <p:sp>
        <p:nvSpPr>
          <p:cNvPr id="6" name="Θέση υποσέλιδου 5">
            <a:extLst>
              <a:ext uri="{FF2B5EF4-FFF2-40B4-BE49-F238E27FC236}">
                <a16:creationId xmlns:a16="http://schemas.microsoft.com/office/drawing/2014/main" id="{404AF40B-9202-2F32-E878-45143C1AE87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433B61D-A554-2E2D-21C6-6FED900F5535}"/>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344398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15848E-5055-5A02-951D-F94560A23E3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47AD7B4-D78C-77EE-D962-57F0146D4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8F40598-A1CD-417C-734A-9918662EF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E3ED2E6-6383-84E0-A88D-FA54D798D618}"/>
              </a:ext>
            </a:extLst>
          </p:cNvPr>
          <p:cNvSpPr>
            <a:spLocks noGrp="1"/>
          </p:cNvSpPr>
          <p:nvPr>
            <p:ph type="dt" sz="half" idx="10"/>
          </p:nvPr>
        </p:nvSpPr>
        <p:spPr/>
        <p:txBody>
          <a:bodyPr/>
          <a:lstStyle/>
          <a:p>
            <a:fld id="{70F2B435-F9F7-4925-8FD5-AA8A858B5B71}" type="datetime1">
              <a:rPr lang="el-GR" smtClean="0"/>
              <a:t>10/7/2023</a:t>
            </a:fld>
            <a:endParaRPr lang="el-GR"/>
          </a:p>
        </p:txBody>
      </p:sp>
      <p:sp>
        <p:nvSpPr>
          <p:cNvPr id="6" name="Θέση υποσέλιδου 5">
            <a:extLst>
              <a:ext uri="{FF2B5EF4-FFF2-40B4-BE49-F238E27FC236}">
                <a16:creationId xmlns:a16="http://schemas.microsoft.com/office/drawing/2014/main" id="{CAC272A2-03D7-04CD-EFAA-848BAE99AFC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0EBFE97-DB39-189A-DFCF-86184F75B831}"/>
              </a:ext>
            </a:extLst>
          </p:cNvPr>
          <p:cNvSpPr>
            <a:spLocks noGrp="1"/>
          </p:cNvSpPr>
          <p:nvPr>
            <p:ph type="sldNum" sz="quarter" idx="12"/>
          </p:nvPr>
        </p:nvSpPr>
        <p:spPr/>
        <p:txBody>
          <a:bodyPr/>
          <a:lstStyle/>
          <a:p>
            <a:fld id="{DD62D91A-FDB2-4EA9-8815-F80835D7DF37}" type="slidenum">
              <a:rPr lang="el-GR" smtClean="0"/>
              <a:t>‹N›</a:t>
            </a:fld>
            <a:endParaRPr lang="el-GR"/>
          </a:p>
        </p:txBody>
      </p:sp>
    </p:spTree>
    <p:extLst>
      <p:ext uri="{BB962C8B-B14F-4D97-AF65-F5344CB8AC3E}">
        <p14:creationId xmlns:p14="http://schemas.microsoft.com/office/powerpoint/2010/main" val="321429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5928C2E-8AFE-F1E3-2454-FAFE095D7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4C98D3-EB19-3090-608E-F6BC08FB7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94DBD9-3131-827B-168B-339442A39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B6A96-0970-4D43-9750-689C4708870E}" type="datetime1">
              <a:rPr lang="el-GR" smtClean="0"/>
              <a:t>10/7/2023</a:t>
            </a:fld>
            <a:endParaRPr lang="el-GR"/>
          </a:p>
        </p:txBody>
      </p:sp>
      <p:sp>
        <p:nvSpPr>
          <p:cNvPr id="5" name="Θέση υποσέλιδου 4">
            <a:extLst>
              <a:ext uri="{FF2B5EF4-FFF2-40B4-BE49-F238E27FC236}">
                <a16:creationId xmlns:a16="http://schemas.microsoft.com/office/drawing/2014/main" id="{93C3623D-DAE8-B13D-ECF3-184D667CC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43B71AA-749E-3D7E-3B8F-5AE37D834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2D91A-FDB2-4EA9-8815-F80835D7DF37}" type="slidenum">
              <a:rPr lang="el-GR" smtClean="0"/>
              <a:t>‹N›</a:t>
            </a:fld>
            <a:endParaRPr lang="el-GR"/>
          </a:p>
        </p:txBody>
      </p:sp>
    </p:spTree>
    <p:extLst>
      <p:ext uri="{BB962C8B-B14F-4D97-AF65-F5344CB8AC3E}">
        <p14:creationId xmlns:p14="http://schemas.microsoft.com/office/powerpoint/2010/main" val="21908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2E7FF-BCA5-FB40-B2D3-74B8AD448506}"/>
              </a:ext>
            </a:extLst>
          </p:cNvPr>
          <p:cNvSpPr>
            <a:spLocks noGrp="1"/>
          </p:cNvSpPr>
          <p:nvPr>
            <p:ph type="ctrTitle"/>
          </p:nvPr>
        </p:nvSpPr>
        <p:spPr>
          <a:xfrm>
            <a:off x="11281" y="102629"/>
            <a:ext cx="12099854" cy="2080713"/>
          </a:xfrm>
          <a:ln w="38100">
            <a:solidFill>
              <a:srgbClr val="00B050"/>
            </a:solidFill>
          </a:ln>
        </p:spPr>
        <p:txBody>
          <a:bodyPr>
            <a:noAutofit/>
          </a:bodyPr>
          <a:lstStyle/>
          <a:p>
            <a:pPr lvl="0" algn="ctr">
              <a:lnSpc>
                <a:spcPct val="115000"/>
              </a:lnSpc>
            </a:pPr>
            <a:r>
              <a:rPr lang="en-GB" sz="3000" b="1" dirty="0">
                <a:solidFill>
                  <a:srgbClr val="002060"/>
                </a:solidFill>
                <a:effectLst/>
                <a:latin typeface="Baskerville Old Face" panose="02020602080505020303" pitchFamily="18" charset="0"/>
                <a:ea typeface="Calibri" panose="020F0502020204030204" pitchFamily="34" charset="0"/>
                <a:cs typeface="Times New Roman" panose="02020603050405020304" pitchFamily="18" charset="0"/>
              </a:rPr>
              <a:t>ENSA Working group Older Adults and Disability </a:t>
            </a:r>
            <a:br>
              <a:rPr lang="el-GR"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GB" sz="3000" b="1" dirty="0">
                <a:solidFill>
                  <a:srgbClr val="002060"/>
                </a:solidFill>
                <a:effectLst/>
                <a:latin typeface="Baskerville Old Face" panose="02020602080505020303" pitchFamily="18" charset="0"/>
                <a:ea typeface="Calibri" panose="020F0502020204030204" pitchFamily="34" charset="0"/>
                <a:cs typeface="Times New Roman" panose="02020603050405020304" pitchFamily="18" charset="0"/>
              </a:rPr>
              <a:t>PANDA Conference</a:t>
            </a:r>
            <a:br>
              <a:rPr lang="el-GR"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GB" sz="3000" b="1" dirty="0">
                <a:solidFill>
                  <a:srgbClr val="002060"/>
                </a:solidFill>
                <a:effectLst/>
                <a:latin typeface="Baskerville Old Face" panose="02020602080505020303" pitchFamily="18" charset="0"/>
                <a:ea typeface="Calibri" panose="020F0502020204030204" pitchFamily="34" charset="0"/>
                <a:cs typeface="Times New Roman" panose="02020603050405020304" pitchFamily="18" charset="0"/>
              </a:rPr>
              <a:t>ENSA Working Group Youth, Child, and Family/Youth Care Platform</a:t>
            </a:r>
            <a:br>
              <a:rPr lang="el-GR" sz="3000" dirty="0">
                <a:effectLst/>
                <a:latin typeface="Calibri" panose="020F0502020204030204" pitchFamily="34" charset="0"/>
                <a:ea typeface="Calibri" panose="020F0502020204030204" pitchFamily="34" charset="0"/>
                <a:cs typeface="Times New Roman" panose="02020603050405020304" pitchFamily="18" charset="0"/>
              </a:rPr>
            </a:br>
            <a:r>
              <a:rPr lang="fr-FR" sz="3000" b="1" dirty="0">
                <a:solidFill>
                  <a:srgbClr val="FF0000"/>
                </a:solidFill>
                <a:effectLst/>
                <a:latin typeface="Baskerville Old Face" panose="02020602080505020303" pitchFamily="18" charset="0"/>
                <a:ea typeface="Calibri" panose="020F0502020204030204" pitchFamily="34" charset="0"/>
                <a:cs typeface="Times New Roman" panose="02020603050405020304" pitchFamily="18" charset="0"/>
              </a:rPr>
              <a:t>27, 28 &amp; 29 June 2023</a:t>
            </a:r>
            <a:r>
              <a:rPr lang="el-GR" sz="3000" b="1" dirty="0">
                <a:solidFill>
                  <a:srgbClr val="FF0000"/>
                </a:solidFill>
                <a:effectLst/>
                <a:latin typeface="Baskerville Old Face" panose="02020602080505020303" pitchFamily="18" charset="0"/>
                <a:ea typeface="Calibri" panose="020F0502020204030204" pitchFamily="34" charset="0"/>
                <a:cs typeface="Times New Roman" panose="02020603050405020304" pitchFamily="18" charset="0"/>
              </a:rPr>
              <a:t> </a:t>
            </a:r>
            <a:r>
              <a:rPr lang="fr-FR" sz="3000" b="1" dirty="0">
                <a:solidFill>
                  <a:srgbClr val="FF0000"/>
                </a:solidFill>
                <a:effectLst/>
                <a:latin typeface="Baskerville Old Face" panose="02020602080505020303" pitchFamily="18" charset="0"/>
                <a:ea typeface="Calibri" panose="020F0502020204030204" pitchFamily="34" charset="0"/>
                <a:cs typeface="Times New Roman" panose="02020603050405020304" pitchFamily="18" charset="0"/>
              </a:rPr>
              <a:t>- Brussels </a:t>
            </a:r>
            <a:endParaRPr lang="el-GR"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Εικόνα 16">
            <a:extLst>
              <a:ext uri="{FF2B5EF4-FFF2-40B4-BE49-F238E27FC236}">
                <a16:creationId xmlns:a16="http://schemas.microsoft.com/office/drawing/2014/main" id="{95561739-5FDB-0D3C-660B-A2BEF95C52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3819" y="2286692"/>
            <a:ext cx="8454778" cy="2882467"/>
          </a:xfrm>
          <a:prstGeom prst="rect">
            <a:avLst/>
          </a:prstGeom>
        </p:spPr>
      </p:pic>
      <p:sp>
        <p:nvSpPr>
          <p:cNvPr id="8" name="TextBox 7">
            <a:extLst>
              <a:ext uri="{FF2B5EF4-FFF2-40B4-BE49-F238E27FC236}">
                <a16:creationId xmlns:a16="http://schemas.microsoft.com/office/drawing/2014/main" id="{2C16C45C-0CB6-C7BB-48FC-2D0F36D61A17}"/>
              </a:ext>
            </a:extLst>
          </p:cNvPr>
          <p:cNvSpPr txBox="1"/>
          <p:nvPr/>
        </p:nvSpPr>
        <p:spPr>
          <a:xfrm>
            <a:off x="99526" y="5075115"/>
            <a:ext cx="11992948" cy="1699824"/>
          </a:xfrm>
          <a:prstGeom prst="rect">
            <a:avLst/>
          </a:prstGeom>
          <a:noFill/>
        </p:spPr>
        <p:txBody>
          <a:bodyPr wrap="square">
            <a:spAutoFit/>
          </a:bodyPr>
          <a:lstStyle/>
          <a:p>
            <a:pPr algn="ctr">
              <a:lnSpc>
                <a:spcPct val="150000"/>
              </a:lnSpc>
            </a:pPr>
            <a:r>
              <a:rPr lang="en-US" sz="2400" b="1" dirty="0" err="1">
                <a:solidFill>
                  <a:srgbClr val="002060"/>
                </a:solidFill>
                <a:latin typeface="Baskerville Old Face" panose="02020602080505020303" pitchFamily="18" charset="0"/>
                <a:ea typeface="Calibri" panose="020F0502020204030204" pitchFamily="34" charset="0"/>
                <a:cs typeface="Times New Roman" panose="02020603050405020304" pitchFamily="18" charset="0"/>
              </a:rPr>
              <a:t>Efkarpidis</a:t>
            </a:r>
            <a:r>
              <a:rPr lang="el-GR" sz="2400" b="1" dirty="0">
                <a:solidFill>
                  <a:srgbClr val="002060"/>
                </a:solidFill>
                <a:ea typeface="Calibri" panose="020F0502020204030204" pitchFamily="34" charset="0"/>
                <a:cs typeface="Times New Roman" panose="02020603050405020304" pitchFamily="18" charset="0"/>
              </a:rPr>
              <a:t> </a:t>
            </a:r>
            <a:r>
              <a:rPr lang="en-US" sz="2400" b="1" dirty="0">
                <a:solidFill>
                  <a:srgbClr val="002060"/>
                </a:solidFill>
                <a:latin typeface="Baskerville Old Face" panose="02020602080505020303" pitchFamily="18" charset="0"/>
                <a:ea typeface="Calibri" panose="020F0502020204030204" pitchFamily="34" charset="0"/>
                <a:cs typeface="Times New Roman" panose="02020603050405020304" pitchFamily="18" charset="0"/>
              </a:rPr>
              <a:t>Apostolos, R. Nurse, </a:t>
            </a:r>
            <a:endParaRPr lang="el-GR" sz="2400" b="1" dirty="0">
              <a:solidFill>
                <a:srgbClr val="002060"/>
              </a:solidFill>
              <a:latin typeface="Baskerville Old Face" panose="02020602080505020303" pitchFamily="18" charset="0"/>
              <a:ea typeface="Calibri" panose="020F0502020204030204" pitchFamily="34" charset="0"/>
              <a:cs typeface="Times New Roman" panose="02020603050405020304" pitchFamily="18" charset="0"/>
            </a:endParaRPr>
          </a:p>
          <a:p>
            <a:pPr algn="ctr">
              <a:lnSpc>
                <a:spcPct val="150000"/>
              </a:lnSpc>
            </a:pPr>
            <a:r>
              <a:rPr lang="en-US" sz="2400" b="1" dirty="0">
                <a:solidFill>
                  <a:srgbClr val="002060"/>
                </a:solidFill>
                <a:latin typeface="Baskerville Old Face" panose="02020602080505020303" pitchFamily="18" charset="0"/>
                <a:ea typeface="Calibri" panose="020F0502020204030204" pitchFamily="34" charset="0"/>
                <a:cs typeface="Times New Roman" panose="02020603050405020304" pitchFamily="18" charset="0"/>
              </a:rPr>
              <a:t>MSc Health Management, MSc</a:t>
            </a:r>
            <a:r>
              <a:rPr lang="el-GR" sz="2400" b="1" dirty="0">
                <a:solidFill>
                  <a:srgbClr val="002060"/>
                </a:solidFill>
                <a:ea typeface="Calibri" panose="020F0502020204030204" pitchFamily="34" charset="0"/>
                <a:cs typeface="Times New Roman" panose="02020603050405020304" pitchFamily="18" charset="0"/>
              </a:rPr>
              <a:t> </a:t>
            </a:r>
            <a:r>
              <a:rPr lang="en-US" sz="2400" b="1" dirty="0">
                <a:solidFill>
                  <a:srgbClr val="002060"/>
                </a:solidFill>
                <a:latin typeface="Baskerville Old Face" panose="02020602080505020303" pitchFamily="18" charset="0"/>
                <a:ea typeface="Calibri" panose="020F0502020204030204" pitchFamily="34" charset="0"/>
                <a:cs typeface="Times New Roman" panose="02020603050405020304" pitchFamily="18" charset="0"/>
              </a:rPr>
              <a:t>Public Health, PhD(c) Public Health Policies, </a:t>
            </a:r>
            <a:r>
              <a:rPr lang="el-GR" sz="2400" b="1" dirty="0">
                <a:solidFill>
                  <a:srgbClr val="002060"/>
                </a:solidFill>
                <a:latin typeface="Baskerville Old Face" panose="02020602080505020303" pitchFamily="18" charset="0"/>
                <a:ea typeface="Calibri" panose="020F0502020204030204" pitchFamily="34" charset="0"/>
                <a:cs typeface="Times New Roman" panose="02020603050405020304" pitchFamily="18" charset="0"/>
              </a:rPr>
              <a:t>                                   </a:t>
            </a:r>
            <a:r>
              <a:rPr lang="en-US" sz="2400" b="1" dirty="0">
                <a:solidFill>
                  <a:srgbClr val="002060"/>
                </a:solidFill>
                <a:latin typeface="Baskerville Old Face" panose="02020602080505020303" pitchFamily="18" charset="0"/>
                <a:ea typeface="Calibri" panose="020F0502020204030204" pitchFamily="34" charset="0"/>
                <a:cs typeface="Times New Roman" panose="02020603050405020304" pitchFamily="18" charset="0"/>
              </a:rPr>
              <a:t>Deputy Director in General Hospital of Syros, Partner of Altera Vita </a:t>
            </a:r>
          </a:p>
        </p:txBody>
      </p:sp>
      <p:sp>
        <p:nvSpPr>
          <p:cNvPr id="3" name="Θέση αριθμού διαφάνειας 2">
            <a:extLst>
              <a:ext uri="{FF2B5EF4-FFF2-40B4-BE49-F238E27FC236}">
                <a16:creationId xmlns:a16="http://schemas.microsoft.com/office/drawing/2014/main" id="{1C2AB45B-A359-7CEA-F8D6-2A5A3C50F4AE}"/>
              </a:ext>
            </a:extLst>
          </p:cNvPr>
          <p:cNvSpPr>
            <a:spLocks noGrp="1"/>
          </p:cNvSpPr>
          <p:nvPr>
            <p:ph type="sldNum" sz="quarter" idx="12"/>
          </p:nvPr>
        </p:nvSpPr>
        <p:spPr/>
        <p:txBody>
          <a:bodyPr/>
          <a:lstStyle/>
          <a:p>
            <a:fld id="{DD62D91A-FDB2-4EA9-8815-F80835D7DF37}" type="slidenum">
              <a:rPr lang="el-GR" smtClean="0"/>
              <a:t>1</a:t>
            </a:fld>
            <a:endParaRPr lang="el-GR"/>
          </a:p>
        </p:txBody>
      </p:sp>
    </p:spTree>
    <p:extLst>
      <p:ext uri="{BB962C8B-B14F-4D97-AF65-F5344CB8AC3E}">
        <p14:creationId xmlns:p14="http://schemas.microsoft.com/office/powerpoint/2010/main" val="237321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A255D7-D060-BD9B-43B5-C580D6B66314}"/>
              </a:ext>
            </a:extLst>
          </p:cNvPr>
          <p:cNvSpPr>
            <a:spLocks noGrp="1"/>
          </p:cNvSpPr>
          <p:nvPr>
            <p:ph type="title"/>
          </p:nvPr>
        </p:nvSpPr>
        <p:spPr>
          <a:xfrm>
            <a:off x="139148" y="325369"/>
            <a:ext cx="11907078" cy="1344405"/>
          </a:xfrm>
        </p:spPr>
        <p:txBody>
          <a:bodyPr>
            <a:noAutofit/>
          </a:bodyPr>
          <a:lstStyle/>
          <a:p>
            <a:pPr algn="ctr"/>
            <a:r>
              <a:rPr lang="en-US" sz="3600" dirty="0">
                <a:solidFill>
                  <a:srgbClr val="C00000"/>
                </a:solidFill>
              </a:rPr>
              <a:t>The existence of public Day Care Centers for patients with dementia is an existential need for both patients and their caregivers.</a:t>
            </a:r>
            <a:endParaRPr lang="el-GR" sz="3600" dirty="0"/>
          </a:p>
        </p:txBody>
      </p:sp>
      <p:sp>
        <p:nvSpPr>
          <p:cNvPr id="3" name="Θέση περιεχομένου 2">
            <a:extLst>
              <a:ext uri="{FF2B5EF4-FFF2-40B4-BE49-F238E27FC236}">
                <a16:creationId xmlns:a16="http://schemas.microsoft.com/office/drawing/2014/main" id="{EFC8D42F-1FE7-B4C2-2E28-93F8C8D3CF7E}"/>
              </a:ext>
            </a:extLst>
          </p:cNvPr>
          <p:cNvSpPr>
            <a:spLocks noGrp="1"/>
          </p:cNvSpPr>
          <p:nvPr>
            <p:ph idx="1"/>
          </p:nvPr>
        </p:nvSpPr>
        <p:spPr>
          <a:xfrm>
            <a:off x="248477" y="1898373"/>
            <a:ext cx="11678479" cy="4740963"/>
          </a:xfrm>
        </p:spPr>
        <p:txBody>
          <a:bodyPr>
            <a:normAutofit/>
          </a:bodyPr>
          <a:lstStyle/>
          <a:p>
            <a:r>
              <a:rPr lang="en-US" dirty="0"/>
              <a:t>The time spent by caregivers at home, in the dependent stage of the patient, has been estimated to be </a:t>
            </a:r>
            <a:r>
              <a:rPr lang="en-US" u="sng" dirty="0"/>
              <a:t>168 hours per month </a:t>
            </a:r>
            <a:r>
              <a:rPr lang="en-US" dirty="0"/>
              <a:t>by a family member and an additional </a:t>
            </a:r>
            <a:r>
              <a:rPr lang="en-US" u="sng" dirty="0"/>
              <a:t>72 hours per month </a:t>
            </a:r>
            <a:r>
              <a:rPr lang="en-US" dirty="0"/>
              <a:t>by a domestic helper.</a:t>
            </a:r>
            <a:r>
              <a:rPr lang="el-GR" dirty="0"/>
              <a:t> </a:t>
            </a:r>
          </a:p>
          <a:p>
            <a:endParaRPr lang="el-GR" sz="500" dirty="0">
              <a:solidFill>
                <a:srgbClr val="FF0000"/>
              </a:solidFill>
            </a:endParaRPr>
          </a:p>
          <a:p>
            <a:r>
              <a:rPr lang="en-US" u="sng" dirty="0">
                <a:solidFill>
                  <a:srgbClr val="FF0000"/>
                </a:solidFill>
              </a:rPr>
              <a:t>Totally 240 hours/month or 8 hours/day.</a:t>
            </a:r>
            <a:r>
              <a:rPr lang="el-GR" u="sng" dirty="0">
                <a:solidFill>
                  <a:srgbClr val="FF0000"/>
                </a:solidFill>
              </a:rPr>
              <a:t> </a:t>
            </a:r>
            <a:r>
              <a:rPr lang="el-GR" sz="1400" b="1" dirty="0"/>
              <a:t>(</a:t>
            </a:r>
            <a:r>
              <a:rPr lang="en-US" sz="1400" b="1" dirty="0"/>
              <a:t>National Dementia Action Plan, 2015-2020)</a:t>
            </a:r>
            <a:endParaRPr lang="el-GR" sz="1400" b="1" dirty="0"/>
          </a:p>
          <a:p>
            <a:r>
              <a:rPr lang="en-US" dirty="0"/>
              <a:t>This creates a great physical, mental, social and also financial burden for caregivers.</a:t>
            </a:r>
            <a:endParaRPr lang="el-GR" sz="500" dirty="0"/>
          </a:p>
          <a:p>
            <a:r>
              <a:rPr lang="en-US" dirty="0">
                <a:solidFill>
                  <a:srgbClr val="FF0000"/>
                </a:solidFill>
              </a:rPr>
              <a:t>In Syros, it is estimated that 250  people</a:t>
            </a:r>
            <a:r>
              <a:rPr lang="el-GR" dirty="0">
                <a:solidFill>
                  <a:srgbClr val="FF0000"/>
                </a:solidFill>
              </a:rPr>
              <a:t> </a:t>
            </a:r>
            <a:r>
              <a:rPr lang="en-US" dirty="0">
                <a:solidFill>
                  <a:srgbClr val="FF0000"/>
                </a:solidFill>
              </a:rPr>
              <a:t>are living with dementia, of which 96% are cared for at home, while the remaining percentage reside in nursing homes until death </a:t>
            </a:r>
            <a:r>
              <a:rPr lang="el-GR" sz="1600" b="1" dirty="0"/>
              <a:t>(</a:t>
            </a:r>
            <a:r>
              <a:rPr lang="en-US" sz="1600" b="1" dirty="0"/>
              <a:t>Bowen, et al, 2016).</a:t>
            </a:r>
            <a:endParaRPr lang="el-GR" sz="1600" b="1" dirty="0"/>
          </a:p>
        </p:txBody>
      </p:sp>
      <p:sp>
        <p:nvSpPr>
          <p:cNvPr id="5" name="Θέση αριθμού διαφάνειας 4">
            <a:extLst>
              <a:ext uri="{FF2B5EF4-FFF2-40B4-BE49-F238E27FC236}">
                <a16:creationId xmlns:a16="http://schemas.microsoft.com/office/drawing/2014/main" id="{3A1627CA-B3B9-471D-951C-B23B2728C135}"/>
              </a:ext>
            </a:extLst>
          </p:cNvPr>
          <p:cNvSpPr>
            <a:spLocks noGrp="1"/>
          </p:cNvSpPr>
          <p:nvPr>
            <p:ph type="sldNum" sz="quarter" idx="12"/>
          </p:nvPr>
        </p:nvSpPr>
        <p:spPr/>
        <p:txBody>
          <a:bodyPr/>
          <a:lstStyle/>
          <a:p>
            <a:fld id="{DD62D91A-FDB2-4EA9-8815-F80835D7DF37}" type="slidenum">
              <a:rPr lang="el-GR" smtClean="0"/>
              <a:t>10</a:t>
            </a:fld>
            <a:endParaRPr lang="el-GR"/>
          </a:p>
        </p:txBody>
      </p:sp>
    </p:spTree>
    <p:extLst>
      <p:ext uri="{BB962C8B-B14F-4D97-AF65-F5344CB8AC3E}">
        <p14:creationId xmlns:p14="http://schemas.microsoft.com/office/powerpoint/2010/main" val="119241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7AF50F-618F-02DE-31F3-2A07865DD371}"/>
              </a:ext>
            </a:extLst>
          </p:cNvPr>
          <p:cNvSpPr>
            <a:spLocks noGrp="1"/>
          </p:cNvSpPr>
          <p:nvPr>
            <p:ph type="title"/>
          </p:nvPr>
        </p:nvSpPr>
        <p:spPr>
          <a:xfrm>
            <a:off x="838200" y="245379"/>
            <a:ext cx="10515600" cy="1325563"/>
          </a:xfrm>
        </p:spPr>
        <p:txBody>
          <a:bodyPr/>
          <a:lstStyle/>
          <a:p>
            <a:pPr algn="ctr"/>
            <a:r>
              <a:rPr lang="en-US" dirty="0">
                <a:solidFill>
                  <a:srgbClr val="FF0000"/>
                </a:solidFill>
              </a:rPr>
              <a:t>What do Dementia Day Care Centers offer?</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880B29BC-D0EF-DAAF-5E8B-D3FE70A3728B}"/>
              </a:ext>
            </a:extLst>
          </p:cNvPr>
          <p:cNvSpPr>
            <a:spLocks noGrp="1"/>
          </p:cNvSpPr>
          <p:nvPr>
            <p:ph idx="1"/>
          </p:nvPr>
        </p:nvSpPr>
        <p:spPr>
          <a:xfrm>
            <a:off x="261257" y="1545771"/>
            <a:ext cx="11680372" cy="5159829"/>
          </a:xfrm>
        </p:spPr>
        <p:txBody>
          <a:bodyPr>
            <a:normAutofit/>
          </a:bodyPr>
          <a:lstStyle/>
          <a:p>
            <a:pPr marL="0" indent="0">
              <a:lnSpc>
                <a:spcPct val="150000"/>
              </a:lnSpc>
              <a:buNone/>
            </a:pPr>
            <a:r>
              <a:rPr lang="en-US" kern="100" dirty="0">
                <a:effectLst/>
                <a:latin typeface="Calibri" panose="020F0502020204030204" pitchFamily="34" charset="0"/>
                <a:ea typeface="Yu Mincho" panose="02020400000000000000" pitchFamily="18" charset="-128"/>
                <a:cs typeface="Times New Roman" panose="02020603050405020304" pitchFamily="18" charset="0"/>
              </a:rPr>
              <a:t>Dementia Day Care Centers are open approximately 8 hours a day. During these hours, patients are offered:</a:t>
            </a:r>
            <a:endParaRPr lang="el-GR" kern="100" dirty="0">
              <a:effectLst/>
              <a:latin typeface="Calibri" panose="020F0502020204030204" pitchFamily="34" charset="0"/>
              <a:ea typeface="Yu Mincho" panose="02020400000000000000" pitchFamily="18" charset="-128"/>
              <a:cs typeface="Times New Roman" panose="02020603050405020304" pitchFamily="18" charset="0"/>
            </a:endParaRPr>
          </a:p>
          <a:p>
            <a:pPr marL="514350" indent="-514350">
              <a:lnSpc>
                <a:spcPct val="150000"/>
              </a:lnSpc>
              <a:buAutoNum type="alphaLcParenR"/>
            </a:pPr>
            <a:r>
              <a:rPr lang="en-US" kern="100" dirty="0">
                <a:effectLst/>
                <a:latin typeface="Calibri" panose="020F0502020204030204" pitchFamily="34" charset="0"/>
                <a:ea typeface="Yu Mincho" panose="02020400000000000000" pitchFamily="18" charset="-128"/>
                <a:cs typeface="Times New Roman" panose="02020603050405020304" pitchFamily="18" charset="0"/>
              </a:rPr>
              <a:t>Neuropsychological and functional assessment – Memory Test</a:t>
            </a:r>
            <a:endParaRPr lang="el-GR" kern="100" dirty="0">
              <a:effectLst/>
              <a:latin typeface="Calibri" panose="020F0502020204030204" pitchFamily="34" charset="0"/>
              <a:ea typeface="Yu Mincho" panose="02020400000000000000" pitchFamily="18" charset="-128"/>
              <a:cs typeface="Times New Roman" panose="02020603050405020304" pitchFamily="18" charset="0"/>
            </a:endParaRPr>
          </a:p>
          <a:p>
            <a:pPr marL="514350" indent="-514350">
              <a:lnSpc>
                <a:spcPct val="150000"/>
              </a:lnSpc>
              <a:buAutoNum type="alphaLcParenR"/>
            </a:pPr>
            <a:r>
              <a:rPr lang="en-US" kern="100" dirty="0">
                <a:effectLst/>
                <a:latin typeface="Calibri" panose="020F0502020204030204" pitchFamily="34" charset="0"/>
                <a:ea typeface="Yu Mincho" panose="02020400000000000000" pitchFamily="18" charset="-128"/>
                <a:cs typeface="Times New Roman" panose="02020603050405020304" pitchFamily="18" charset="0"/>
              </a:rPr>
              <a:t>Non-pharmacological therapeutic interventions for people with dementia </a:t>
            </a:r>
            <a:endParaRPr lang="el-GR" kern="100" dirty="0">
              <a:effectLst/>
              <a:latin typeface="Calibri" panose="020F0502020204030204" pitchFamily="34" charset="0"/>
              <a:ea typeface="Yu Mincho" panose="02020400000000000000" pitchFamily="18" charset="-128"/>
              <a:cs typeface="Times New Roman" panose="02020603050405020304" pitchFamily="18" charset="0"/>
            </a:endParaRPr>
          </a:p>
          <a:p>
            <a:pPr marL="514350" indent="-514350">
              <a:lnSpc>
                <a:spcPct val="150000"/>
              </a:lnSpc>
              <a:buAutoNum type="alphaLcParenR"/>
            </a:pPr>
            <a:r>
              <a:rPr lang="en-US" kern="100" dirty="0">
                <a:effectLst/>
                <a:latin typeface="Calibri" panose="020F0502020204030204" pitchFamily="34" charset="0"/>
                <a:ea typeface="Yu Mincho" panose="02020400000000000000" pitchFamily="18" charset="-128"/>
                <a:cs typeface="Times New Roman" panose="02020603050405020304" pitchFamily="18" charset="0"/>
              </a:rPr>
              <a:t>Creative occupation, creative play and exercise </a:t>
            </a:r>
            <a:endParaRPr lang="el-GR" kern="100" dirty="0">
              <a:effectLst/>
              <a:latin typeface="Calibri" panose="020F0502020204030204" pitchFamily="34" charset="0"/>
              <a:ea typeface="Yu Mincho" panose="02020400000000000000" pitchFamily="18" charset="-128"/>
              <a:cs typeface="Times New Roman" panose="02020603050405020304" pitchFamily="18" charset="0"/>
            </a:endParaRPr>
          </a:p>
          <a:p>
            <a:pPr marL="514350" indent="-514350">
              <a:lnSpc>
                <a:spcPct val="150000"/>
              </a:lnSpc>
              <a:buAutoNum type="alphaLcParenR"/>
            </a:pPr>
            <a:r>
              <a:rPr lang="en-US" kern="100" dirty="0">
                <a:effectLst/>
                <a:latin typeface="Calibri" panose="020F0502020204030204" pitchFamily="34" charset="0"/>
                <a:ea typeface="Yu Mincho" panose="02020400000000000000" pitchFamily="18" charset="-128"/>
                <a:cs typeface="Times New Roman" panose="02020603050405020304" pitchFamily="18" charset="0"/>
              </a:rPr>
              <a:t>Education, information and psychosocial support for caregivers</a:t>
            </a:r>
            <a:endParaRPr lang="el-GR" kern="100" dirty="0">
              <a:effectLst/>
              <a:latin typeface="Calibri" panose="020F0502020204030204" pitchFamily="34" charset="0"/>
              <a:ea typeface="Yu Mincho" panose="02020400000000000000" pitchFamily="18" charset="-128"/>
              <a:cs typeface="Times New Roman" panose="02020603050405020304" pitchFamily="18" charset="0"/>
            </a:endParaRPr>
          </a:p>
          <a:p>
            <a:pPr marL="514350" indent="-514350">
              <a:lnSpc>
                <a:spcPct val="150000"/>
              </a:lnSpc>
              <a:buAutoNum type="alphaLcParenR"/>
            </a:pPr>
            <a:r>
              <a:rPr lang="en-US" dirty="0"/>
              <a:t>Free time for caregivers</a:t>
            </a:r>
            <a:endParaRPr lang="el-GR" dirty="0"/>
          </a:p>
        </p:txBody>
      </p:sp>
      <p:sp>
        <p:nvSpPr>
          <p:cNvPr id="5" name="Θέση αριθμού διαφάνειας 4">
            <a:extLst>
              <a:ext uri="{FF2B5EF4-FFF2-40B4-BE49-F238E27FC236}">
                <a16:creationId xmlns:a16="http://schemas.microsoft.com/office/drawing/2014/main" id="{2A4C4E90-7F21-F154-E3E8-68F2C0A3FAA0}"/>
              </a:ext>
            </a:extLst>
          </p:cNvPr>
          <p:cNvSpPr>
            <a:spLocks noGrp="1"/>
          </p:cNvSpPr>
          <p:nvPr>
            <p:ph type="sldNum" sz="quarter" idx="12"/>
          </p:nvPr>
        </p:nvSpPr>
        <p:spPr/>
        <p:txBody>
          <a:bodyPr/>
          <a:lstStyle/>
          <a:p>
            <a:fld id="{DD62D91A-FDB2-4EA9-8815-F80835D7DF37}" type="slidenum">
              <a:rPr lang="el-GR" smtClean="0"/>
              <a:t>11</a:t>
            </a:fld>
            <a:endParaRPr lang="el-GR"/>
          </a:p>
        </p:txBody>
      </p:sp>
    </p:spTree>
    <p:extLst>
      <p:ext uri="{BB962C8B-B14F-4D97-AF65-F5344CB8AC3E}">
        <p14:creationId xmlns:p14="http://schemas.microsoft.com/office/powerpoint/2010/main" val="172513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BA099E-6A34-3917-6FD9-D4FF928A45F2}"/>
              </a:ext>
            </a:extLst>
          </p:cNvPr>
          <p:cNvSpPr>
            <a:spLocks noGrp="1"/>
          </p:cNvSpPr>
          <p:nvPr>
            <p:ph type="title"/>
          </p:nvPr>
        </p:nvSpPr>
        <p:spPr>
          <a:xfrm>
            <a:off x="615814" y="-59426"/>
            <a:ext cx="10560698" cy="1325563"/>
          </a:xfrm>
        </p:spPr>
        <p:txBody>
          <a:bodyPr/>
          <a:lstStyle/>
          <a:p>
            <a:pPr algn="ctr"/>
            <a:r>
              <a:rPr lang="el-GR" sz="4400" dirty="0">
                <a:solidFill>
                  <a:srgbClr val="FF0000"/>
                </a:solidFill>
                <a:highlight>
                  <a:srgbClr val="00FF00"/>
                </a:highlight>
                <a:latin typeface="Calibri Light" panose="020F0302020204030204"/>
              </a:rPr>
              <a:t>(3)</a:t>
            </a:r>
            <a:r>
              <a:rPr lang="el-GR" sz="4400" dirty="0">
                <a:solidFill>
                  <a:srgbClr val="FF0000"/>
                </a:solidFill>
                <a:latin typeface="Calibri Light" panose="020F0302020204030204"/>
              </a:rPr>
              <a:t>  </a:t>
            </a:r>
            <a:r>
              <a:rPr lang="el-GR" dirty="0">
                <a:solidFill>
                  <a:srgbClr val="FF0000"/>
                </a:solidFill>
              </a:rPr>
              <a:t>Τ</a:t>
            </a:r>
            <a:r>
              <a:rPr lang="it-IT" dirty="0">
                <a:solidFill>
                  <a:srgbClr val="FF0000"/>
                </a:solidFill>
              </a:rPr>
              <a:t>he INTRINSIC </a:t>
            </a:r>
            <a:r>
              <a:rPr lang="en-US" dirty="0">
                <a:solidFill>
                  <a:srgbClr val="FF0000"/>
                </a:solidFill>
              </a:rPr>
              <a:t>program</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FB18B222-0BC5-CF07-1B9B-4CBDA2091F3D}"/>
              </a:ext>
            </a:extLst>
          </p:cNvPr>
          <p:cNvSpPr>
            <a:spLocks noGrp="1"/>
          </p:cNvSpPr>
          <p:nvPr>
            <p:ph idx="1"/>
          </p:nvPr>
        </p:nvSpPr>
        <p:spPr>
          <a:xfrm>
            <a:off x="293914" y="1041858"/>
            <a:ext cx="11756572" cy="5832027"/>
          </a:xfrm>
        </p:spPr>
        <p:txBody>
          <a:bodyPr>
            <a:noAutofit/>
          </a:bodyPr>
          <a:lstStyle/>
          <a:p>
            <a:pPr marL="0" indent="0">
              <a:lnSpc>
                <a:spcPct val="107000"/>
              </a:lnSpc>
              <a:spcAft>
                <a:spcPts val="800"/>
              </a:spcAft>
              <a:buNone/>
            </a:pP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INTEGRATED INTERVENTION PSYCHOGERIATRIC CARE (INTRINSIC) services are collaborative mental health telehealth services in primary and secondary health care centers in low-resource areas of Greece.</a:t>
            </a:r>
            <a:endParaRPr lang="el-GR" sz="22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07000"/>
              </a:lnSpc>
              <a:spcAft>
                <a:spcPts val="800"/>
              </a:spcAft>
              <a:buNone/>
            </a:pP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These are services supported by the country's Ministry of Health and its implementation began in the spring of 2022.</a:t>
            </a:r>
            <a:endParaRPr lang="el-GR" sz="22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07000"/>
              </a:lnSpc>
              <a:spcAft>
                <a:spcPts val="800"/>
              </a:spcAft>
              <a:buNone/>
            </a:pP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Uses a digital platform, called HERMES to register the psychogeriatric health data of the beneficiary citizen</a:t>
            </a:r>
            <a:r>
              <a:rPr lang="en-US" sz="2200" kern="100" dirty="0">
                <a:latin typeface="Calibri" panose="020F0502020204030204" pitchFamily="34" charset="0"/>
                <a:ea typeface="Yu Mincho" panose="02020400000000000000" pitchFamily="18" charset="-128"/>
                <a:cs typeface="Times New Roman" panose="02020603050405020304" pitchFamily="18" charset="0"/>
              </a:rPr>
              <a:t>s</a:t>
            </a:r>
            <a:r>
              <a:rPr lang="el-GR" sz="2200" kern="100" dirty="0">
                <a:effectLst/>
                <a:latin typeface="Calibri" panose="020F0502020204030204" pitchFamily="34" charset="0"/>
                <a:ea typeface="Yu Mincho" panose="02020400000000000000" pitchFamily="18" charset="-128"/>
                <a:cs typeface="Times New Roman" panose="02020603050405020304" pitchFamily="18" charset="0"/>
              </a:rPr>
              <a:t>.</a:t>
            </a: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 </a:t>
            </a:r>
            <a:endParaRPr lang="el-GR" sz="22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07000"/>
              </a:lnSpc>
              <a:spcAft>
                <a:spcPts val="800"/>
              </a:spcAft>
              <a:buNone/>
            </a:pP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The goals are twofold</a:t>
            </a:r>
            <a:r>
              <a:rPr lang="el-GR" sz="22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a</a:t>
            </a:r>
            <a:r>
              <a:rPr lang="el-GR" sz="2200" kern="100" dirty="0">
                <a:effectLst/>
                <a:latin typeface="Calibri" panose="020F0502020204030204" pitchFamily="34" charset="0"/>
                <a:ea typeface="Yu Mincho" panose="02020400000000000000" pitchFamily="18" charset="-128"/>
                <a:cs typeface="Times New Roman" panose="02020603050405020304" pitchFamily="18" charset="0"/>
              </a:rPr>
              <a:t>)</a:t>
            </a:r>
            <a:r>
              <a:rPr lang="en-US" sz="2200" kern="100" dirty="0">
                <a:effectLst/>
                <a:latin typeface="Calibri" panose="020F0502020204030204" pitchFamily="34" charset="0"/>
                <a:ea typeface="Yu Mincho" panose="02020400000000000000" pitchFamily="18" charset="-128"/>
                <a:cs typeface="Times New Roman" panose="02020603050405020304" pitchFamily="18" charset="0"/>
              </a:rPr>
              <a:t> To offer modern care services facilitating early detection, monitoring and symptom management of people over 65 with memory problems, depression and other psychogeriatric syndromes, who live in remote or inaccessible areas.</a:t>
            </a:r>
            <a:endParaRPr lang="el-GR" sz="22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200" dirty="0">
                <a:effectLst/>
                <a:latin typeface="Calibri" panose="020F0502020204030204" pitchFamily="34" charset="0"/>
                <a:ea typeface="Yu Mincho" panose="02020400000000000000" pitchFamily="18" charset="-128"/>
                <a:cs typeface="Times New Roman" panose="02020603050405020304" pitchFamily="18" charset="0"/>
              </a:rPr>
              <a:t>(b) To provide training, support and service development opportunities for primary and secondary health care professionals serving in hard-to-reach areas of Greece.</a:t>
            </a:r>
            <a:endParaRPr lang="el-GR" sz="2200" dirty="0"/>
          </a:p>
        </p:txBody>
      </p:sp>
      <p:sp>
        <p:nvSpPr>
          <p:cNvPr id="5" name="Θέση αριθμού διαφάνειας 4">
            <a:extLst>
              <a:ext uri="{FF2B5EF4-FFF2-40B4-BE49-F238E27FC236}">
                <a16:creationId xmlns:a16="http://schemas.microsoft.com/office/drawing/2014/main" id="{844E989C-1CBD-28CB-1950-E68CC20C0C45}"/>
              </a:ext>
            </a:extLst>
          </p:cNvPr>
          <p:cNvSpPr>
            <a:spLocks noGrp="1"/>
          </p:cNvSpPr>
          <p:nvPr>
            <p:ph type="sldNum" sz="quarter" idx="12"/>
          </p:nvPr>
        </p:nvSpPr>
        <p:spPr/>
        <p:txBody>
          <a:bodyPr/>
          <a:lstStyle/>
          <a:p>
            <a:fld id="{DD62D91A-FDB2-4EA9-8815-F80835D7DF37}" type="slidenum">
              <a:rPr lang="el-GR" smtClean="0"/>
              <a:t>12</a:t>
            </a:fld>
            <a:endParaRPr lang="el-GR"/>
          </a:p>
        </p:txBody>
      </p:sp>
    </p:spTree>
    <p:extLst>
      <p:ext uri="{BB962C8B-B14F-4D97-AF65-F5344CB8AC3E}">
        <p14:creationId xmlns:p14="http://schemas.microsoft.com/office/powerpoint/2010/main" val="17501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06C245-183D-BEBC-1609-938F0FF53D62}"/>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828F10E-5E38-048B-3845-7E6E4A2A86C6}"/>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id="{55A9E3FC-5AA7-FE47-C80B-0F13D90EBD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9018"/>
          <a:stretch/>
        </p:blipFill>
        <p:spPr>
          <a:xfrm>
            <a:off x="0" y="384360"/>
            <a:ext cx="7608632" cy="6161619"/>
          </a:xfrm>
          <a:prstGeom prst="rect">
            <a:avLst/>
          </a:prstGeom>
        </p:spPr>
      </p:pic>
      <p:sp>
        <p:nvSpPr>
          <p:cNvPr id="6" name="Θέση αριθμού διαφάνειας 5">
            <a:extLst>
              <a:ext uri="{FF2B5EF4-FFF2-40B4-BE49-F238E27FC236}">
                <a16:creationId xmlns:a16="http://schemas.microsoft.com/office/drawing/2014/main" id="{27E9AF73-A88D-8683-D3F8-2068B336A3CF}"/>
              </a:ext>
            </a:extLst>
          </p:cNvPr>
          <p:cNvSpPr>
            <a:spLocks noGrp="1"/>
          </p:cNvSpPr>
          <p:nvPr>
            <p:ph type="sldNum" sz="quarter" idx="12"/>
          </p:nvPr>
        </p:nvSpPr>
        <p:spPr/>
        <p:txBody>
          <a:bodyPr/>
          <a:lstStyle/>
          <a:p>
            <a:fld id="{DD62D91A-FDB2-4EA9-8815-F80835D7DF37}" type="slidenum">
              <a:rPr lang="el-GR" smtClean="0"/>
              <a:t>13</a:t>
            </a:fld>
            <a:endParaRPr lang="el-GR"/>
          </a:p>
        </p:txBody>
      </p:sp>
      <p:pic>
        <p:nvPicPr>
          <p:cNvPr id="8" name="Εικόνα 7">
            <a:extLst>
              <a:ext uri="{FF2B5EF4-FFF2-40B4-BE49-F238E27FC236}">
                <a16:creationId xmlns:a16="http://schemas.microsoft.com/office/drawing/2014/main" id="{5D1E44DA-6864-5868-2354-0127B2623044}"/>
              </a:ext>
            </a:extLst>
          </p:cNvPr>
          <p:cNvPicPr>
            <a:picLocks noChangeAspect="1"/>
          </p:cNvPicPr>
          <p:nvPr/>
        </p:nvPicPr>
        <p:blipFill rotWithShape="1">
          <a:blip r:embed="rId3"/>
          <a:srcRect l="26556" t="18095" r="30510" b="37551"/>
          <a:stretch/>
        </p:blipFill>
        <p:spPr>
          <a:xfrm>
            <a:off x="7660431" y="1908581"/>
            <a:ext cx="4494246" cy="2617052"/>
          </a:xfrm>
          <a:prstGeom prst="rect">
            <a:avLst/>
          </a:prstGeom>
        </p:spPr>
      </p:pic>
    </p:spTree>
    <p:extLst>
      <p:ext uri="{BB962C8B-B14F-4D97-AF65-F5344CB8AC3E}">
        <p14:creationId xmlns:p14="http://schemas.microsoft.com/office/powerpoint/2010/main" val="15933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a:extLst>
              <a:ext uri="{FF2B5EF4-FFF2-40B4-BE49-F238E27FC236}">
                <a16:creationId xmlns:a16="http://schemas.microsoft.com/office/drawing/2014/main" id="{8FAAFC34-1D0A-93AC-942A-96CABA7C23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44" y="0"/>
            <a:ext cx="4684451" cy="3808621"/>
          </a:xfrm>
          <a:prstGeom prst="rect">
            <a:avLst/>
          </a:prstGeom>
        </p:spPr>
      </p:pic>
      <p:pic>
        <p:nvPicPr>
          <p:cNvPr id="5" name="Εικόνα 4">
            <a:extLst>
              <a:ext uri="{FF2B5EF4-FFF2-40B4-BE49-F238E27FC236}">
                <a16:creationId xmlns:a16="http://schemas.microsoft.com/office/drawing/2014/main" id="{145DB1E0-DD21-EFE9-E495-206667EFFC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0198" y="0"/>
            <a:ext cx="4836787" cy="3808621"/>
          </a:xfrm>
          <a:prstGeom prst="rect">
            <a:avLst/>
          </a:prstGeom>
        </p:spPr>
      </p:pic>
      <p:pic>
        <p:nvPicPr>
          <p:cNvPr id="6" name="Θέση περιεχομένου 4">
            <a:extLst>
              <a:ext uri="{FF2B5EF4-FFF2-40B4-BE49-F238E27FC236}">
                <a16:creationId xmlns:a16="http://schemas.microsoft.com/office/drawing/2014/main" id="{8B7E3F04-D0C3-96F7-2917-59D337708F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7485" y="3348469"/>
            <a:ext cx="5617030" cy="3475266"/>
          </a:xfrm>
          <a:prstGeom prst="rect">
            <a:avLst/>
          </a:prstGeom>
        </p:spPr>
      </p:pic>
      <p:sp>
        <p:nvSpPr>
          <p:cNvPr id="3" name="Θέση αριθμού διαφάνειας 2">
            <a:extLst>
              <a:ext uri="{FF2B5EF4-FFF2-40B4-BE49-F238E27FC236}">
                <a16:creationId xmlns:a16="http://schemas.microsoft.com/office/drawing/2014/main" id="{CAB0FA5B-A5F5-674C-CF7D-6C3CBE427483}"/>
              </a:ext>
            </a:extLst>
          </p:cNvPr>
          <p:cNvSpPr>
            <a:spLocks noGrp="1"/>
          </p:cNvSpPr>
          <p:nvPr>
            <p:ph type="sldNum" sz="quarter" idx="12"/>
          </p:nvPr>
        </p:nvSpPr>
        <p:spPr/>
        <p:txBody>
          <a:bodyPr/>
          <a:lstStyle/>
          <a:p>
            <a:fld id="{DD62D91A-FDB2-4EA9-8815-F80835D7DF37}" type="slidenum">
              <a:rPr lang="el-GR" smtClean="0"/>
              <a:t>14</a:t>
            </a:fld>
            <a:endParaRPr lang="el-GR"/>
          </a:p>
        </p:txBody>
      </p:sp>
    </p:spTree>
    <p:extLst>
      <p:ext uri="{BB962C8B-B14F-4D97-AF65-F5344CB8AC3E}">
        <p14:creationId xmlns:p14="http://schemas.microsoft.com/office/powerpoint/2010/main" val="71870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1B09DD-203B-E617-5E6B-D0A2CD6D8A7C}"/>
              </a:ext>
            </a:extLst>
          </p:cNvPr>
          <p:cNvSpPr>
            <a:spLocks noGrp="1"/>
          </p:cNvSpPr>
          <p:nvPr>
            <p:ph type="title"/>
          </p:nvPr>
        </p:nvSpPr>
        <p:spPr>
          <a:xfrm>
            <a:off x="838200" y="114754"/>
            <a:ext cx="10515600" cy="1325563"/>
          </a:xfrm>
        </p:spPr>
        <p:txBody>
          <a:bodyPr/>
          <a:lstStyle/>
          <a:p>
            <a:pPr algn="ctr"/>
            <a:r>
              <a:rPr lang="it-IT" dirty="0">
                <a:solidFill>
                  <a:srgbClr val="FF0000"/>
                </a:solidFill>
              </a:rPr>
              <a:t>Results from INTRINSIC services</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E8402594-4818-7B61-B3B0-A33F66156B41}"/>
              </a:ext>
            </a:extLst>
          </p:cNvPr>
          <p:cNvSpPr>
            <a:spLocks noGrp="1"/>
          </p:cNvSpPr>
          <p:nvPr>
            <p:ph idx="1"/>
          </p:nvPr>
        </p:nvSpPr>
        <p:spPr>
          <a:xfrm>
            <a:off x="261257" y="1349834"/>
            <a:ext cx="11700588" cy="5338989"/>
          </a:xfrm>
        </p:spPr>
        <p:txBody>
          <a:bodyPr>
            <a:normAutofit/>
          </a:bodyPr>
          <a:lstStyle/>
          <a:p>
            <a:pPr marL="0" indent="0">
              <a:buNone/>
            </a:pPr>
            <a:r>
              <a:rPr lang="en-US" dirty="0">
                <a:latin typeface="+mj-lt"/>
              </a:rPr>
              <a:t>So far more than 500 people have received INTRINSIC services in the places where they are offered. </a:t>
            </a:r>
          </a:p>
          <a:p>
            <a:r>
              <a:rPr lang="en-US" dirty="0">
                <a:latin typeface="+mj-lt"/>
              </a:rPr>
              <a:t>These people have had a psychogeriatric evaluation, </a:t>
            </a:r>
          </a:p>
          <a:p>
            <a:r>
              <a:rPr lang="en-US" dirty="0">
                <a:latin typeface="+mj-lt"/>
              </a:rPr>
              <a:t>Their medication has been adjusted where necessary</a:t>
            </a:r>
            <a:r>
              <a:rPr lang="el-GR" dirty="0">
                <a:latin typeface="+mj-lt"/>
              </a:rPr>
              <a:t>, </a:t>
            </a:r>
            <a:r>
              <a:rPr lang="en-US" dirty="0">
                <a:latin typeface="+mj-lt"/>
              </a:rPr>
              <a:t>and</a:t>
            </a:r>
            <a:endParaRPr lang="el-GR" dirty="0">
              <a:latin typeface="+mj-lt"/>
            </a:endParaRPr>
          </a:p>
          <a:p>
            <a:r>
              <a:rPr lang="en-US" dirty="0">
                <a:latin typeface="+mj-lt"/>
              </a:rPr>
              <a:t>They are being systematically monitored.</a:t>
            </a:r>
            <a:endParaRPr lang="el-GR" dirty="0">
              <a:latin typeface="+mj-lt"/>
            </a:endParaRPr>
          </a:p>
          <a:p>
            <a:r>
              <a:rPr lang="en-US" dirty="0">
                <a:latin typeface="+mj-lt"/>
              </a:rPr>
              <a:t>The use of INTRINSIC services reduced barriers to old-age mental healthcare, since</a:t>
            </a:r>
            <a:r>
              <a:rPr lang="el-GR" dirty="0">
                <a:latin typeface="+mj-lt"/>
              </a:rPr>
              <a:t> </a:t>
            </a:r>
            <a:r>
              <a:rPr lang="en-US" dirty="0">
                <a:latin typeface="+mj-lt"/>
              </a:rPr>
              <a:t>it contributed to the reduction of time and costs for seeking old-age cognitive-and</a:t>
            </a:r>
            <a:r>
              <a:rPr lang="el-GR" dirty="0">
                <a:latin typeface="+mj-lt"/>
              </a:rPr>
              <a:t> </a:t>
            </a:r>
            <a:r>
              <a:rPr lang="en-US" dirty="0">
                <a:latin typeface="+mj-lt"/>
              </a:rPr>
              <a:t>mental healthcare. It resulted in a significant reduction in the distance (in km) older</a:t>
            </a:r>
            <a:r>
              <a:rPr lang="el-GR" dirty="0">
                <a:latin typeface="+mj-lt"/>
              </a:rPr>
              <a:t> </a:t>
            </a:r>
            <a:r>
              <a:rPr lang="en-US" dirty="0">
                <a:latin typeface="+mj-lt"/>
              </a:rPr>
              <a:t>adults annually travelled to visit health care services and in</a:t>
            </a:r>
            <a:r>
              <a:rPr lang="el-GR" dirty="0">
                <a:latin typeface="+mj-lt"/>
              </a:rPr>
              <a:t> </a:t>
            </a:r>
            <a:r>
              <a:rPr lang="en-US" dirty="0">
                <a:latin typeface="+mj-lt"/>
              </a:rPr>
              <a:t>time (hours) annually spent for travelling and accessing healthcare services due to</a:t>
            </a:r>
            <a:r>
              <a:rPr lang="el-GR" dirty="0">
                <a:latin typeface="+mj-lt"/>
              </a:rPr>
              <a:t> </a:t>
            </a:r>
            <a:r>
              <a:rPr lang="en-US" dirty="0">
                <a:latin typeface="+mj-lt"/>
              </a:rPr>
              <a:t>their old-age mental or neurocognitive disorder and returning home</a:t>
            </a:r>
            <a:r>
              <a:rPr lang="el-GR" dirty="0">
                <a:latin typeface="+mj-lt"/>
              </a:rPr>
              <a:t>.</a:t>
            </a:r>
            <a:r>
              <a:rPr lang="en-US" dirty="0">
                <a:latin typeface="+mj-lt"/>
              </a:rPr>
              <a:t> </a:t>
            </a:r>
          </a:p>
          <a:p>
            <a:endParaRPr lang="en-US" dirty="0">
              <a:latin typeface="+mj-lt"/>
            </a:endParaRPr>
          </a:p>
          <a:p>
            <a:endParaRPr lang="el-GR" dirty="0"/>
          </a:p>
        </p:txBody>
      </p:sp>
      <p:sp>
        <p:nvSpPr>
          <p:cNvPr id="5" name="Θέση αριθμού διαφάνειας 4">
            <a:extLst>
              <a:ext uri="{FF2B5EF4-FFF2-40B4-BE49-F238E27FC236}">
                <a16:creationId xmlns:a16="http://schemas.microsoft.com/office/drawing/2014/main" id="{4342224F-1EB2-9044-76D6-D3B38F7D9D07}"/>
              </a:ext>
            </a:extLst>
          </p:cNvPr>
          <p:cNvSpPr>
            <a:spLocks noGrp="1"/>
          </p:cNvSpPr>
          <p:nvPr>
            <p:ph type="sldNum" sz="quarter" idx="12"/>
          </p:nvPr>
        </p:nvSpPr>
        <p:spPr/>
        <p:txBody>
          <a:bodyPr/>
          <a:lstStyle/>
          <a:p>
            <a:fld id="{DD62D91A-FDB2-4EA9-8815-F80835D7DF37}" type="slidenum">
              <a:rPr lang="el-GR" smtClean="0"/>
              <a:t>15</a:t>
            </a:fld>
            <a:endParaRPr lang="el-GR"/>
          </a:p>
        </p:txBody>
      </p:sp>
    </p:spTree>
    <p:extLst>
      <p:ext uri="{BB962C8B-B14F-4D97-AF65-F5344CB8AC3E}">
        <p14:creationId xmlns:p14="http://schemas.microsoft.com/office/powerpoint/2010/main" val="41157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420647-64F4-0818-1BC9-987F34CBC31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F313184-E2D9-BCA4-5039-D13288826F05}"/>
              </a:ext>
            </a:extLst>
          </p:cNvPr>
          <p:cNvSpPr>
            <a:spLocks noGrp="1"/>
          </p:cNvSpPr>
          <p:nvPr>
            <p:ph idx="1"/>
          </p:nvPr>
        </p:nvSpPr>
        <p:spPr/>
        <p:txBody>
          <a:bodyPr/>
          <a:lstStyle/>
          <a:p>
            <a:pPr marL="0" indent="0">
              <a:buNone/>
            </a:pPr>
            <a:r>
              <a:rPr lang="en-US" dirty="0">
                <a:latin typeface="+mj-lt"/>
              </a:rPr>
              <a:t>The services also include:</a:t>
            </a:r>
          </a:p>
          <a:p>
            <a:r>
              <a:rPr lang="en-US" dirty="0">
                <a:latin typeface="+mj-lt"/>
              </a:rPr>
              <a:t>Memory booster groups</a:t>
            </a:r>
          </a:p>
          <a:p>
            <a:r>
              <a:rPr lang="en-US" dirty="0">
                <a:latin typeface="+mj-lt"/>
              </a:rPr>
              <a:t>Caregiver training in the neuropsychiatric symptoms of dementia</a:t>
            </a:r>
          </a:p>
          <a:p>
            <a:r>
              <a:rPr lang="en-US" dirty="0">
                <a:latin typeface="+mj-lt"/>
              </a:rPr>
              <a:t>Counseling for caregivers </a:t>
            </a:r>
          </a:p>
          <a:p>
            <a:r>
              <a:rPr lang="en-US" dirty="0">
                <a:latin typeface="+mj-lt"/>
              </a:rPr>
              <a:t>PATH (Problem Adaptation Therapy) a non-pharmacological intervention for citizens suffering from depression.</a:t>
            </a:r>
            <a:endParaRPr lang="el-GR" dirty="0">
              <a:latin typeface="+mj-lt"/>
            </a:endParaRPr>
          </a:p>
          <a:p>
            <a:endParaRPr lang="el-GR" dirty="0"/>
          </a:p>
        </p:txBody>
      </p:sp>
      <p:sp>
        <p:nvSpPr>
          <p:cNvPr id="4" name="Θέση αριθμού διαφάνειας 3">
            <a:extLst>
              <a:ext uri="{FF2B5EF4-FFF2-40B4-BE49-F238E27FC236}">
                <a16:creationId xmlns:a16="http://schemas.microsoft.com/office/drawing/2014/main" id="{7EB58323-5C12-A6B1-36DE-CF88A1E2D819}"/>
              </a:ext>
            </a:extLst>
          </p:cNvPr>
          <p:cNvSpPr>
            <a:spLocks noGrp="1"/>
          </p:cNvSpPr>
          <p:nvPr>
            <p:ph type="sldNum" sz="quarter" idx="12"/>
          </p:nvPr>
        </p:nvSpPr>
        <p:spPr/>
        <p:txBody>
          <a:bodyPr/>
          <a:lstStyle/>
          <a:p>
            <a:fld id="{DD62D91A-FDB2-4EA9-8815-F80835D7DF37}" type="slidenum">
              <a:rPr lang="el-GR" smtClean="0"/>
              <a:t>16</a:t>
            </a:fld>
            <a:endParaRPr lang="el-GR"/>
          </a:p>
        </p:txBody>
      </p:sp>
    </p:spTree>
    <p:extLst>
      <p:ext uri="{BB962C8B-B14F-4D97-AF65-F5344CB8AC3E}">
        <p14:creationId xmlns:p14="http://schemas.microsoft.com/office/powerpoint/2010/main" val="18943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9EA67-A0C1-E487-2E8A-692ED5FBA7FB}"/>
              </a:ext>
            </a:extLst>
          </p:cNvPr>
          <p:cNvSpPr>
            <a:spLocks noGrp="1"/>
          </p:cNvSpPr>
          <p:nvPr>
            <p:ph type="title"/>
          </p:nvPr>
        </p:nvSpPr>
        <p:spPr>
          <a:xfrm>
            <a:off x="838200" y="49431"/>
            <a:ext cx="10515600" cy="1325563"/>
          </a:xfrm>
        </p:spPr>
        <p:txBody>
          <a:bodyPr/>
          <a:lstStyle/>
          <a:p>
            <a:pPr algn="ctr"/>
            <a:r>
              <a:rPr lang="en-US" dirty="0">
                <a:solidFill>
                  <a:srgbClr val="FF0000"/>
                </a:solidFill>
              </a:rPr>
              <a:t>In conclusion</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2FB3357E-459A-26E3-5CB8-8C03254DEDC0}"/>
              </a:ext>
            </a:extLst>
          </p:cNvPr>
          <p:cNvSpPr>
            <a:spLocks noGrp="1"/>
          </p:cNvSpPr>
          <p:nvPr>
            <p:ph idx="1"/>
          </p:nvPr>
        </p:nvSpPr>
        <p:spPr>
          <a:xfrm>
            <a:off x="177282" y="1040860"/>
            <a:ext cx="11818775" cy="5767709"/>
          </a:xfrm>
        </p:spPr>
        <p:txBody>
          <a:bodyPr>
            <a:normAutofit fontScale="85000" lnSpcReduction="20000"/>
          </a:bodyPr>
          <a:lstStyle/>
          <a:p>
            <a:pPr marL="342900" lvl="0" indent="-342900">
              <a:lnSpc>
                <a:spcPct val="107000"/>
              </a:lnSpc>
              <a:spcAft>
                <a:spcPts val="800"/>
              </a:spcAft>
              <a:buFont typeface="Arial" panose="020B0604020202020204" pitchFamily="34" charset="0"/>
              <a:buChar char="•"/>
              <a:tabLst>
                <a:tab pos="457200" algn="l"/>
              </a:tabLst>
            </a:pPr>
            <a:r>
              <a:rPr lang="en-US" sz="2800" kern="1200" dirty="0">
                <a:effectLst/>
                <a:latin typeface="Calibri Light" panose="020F0302020204030204" pitchFamily="34" charset="0"/>
                <a:ea typeface="Yu Gothic Light" panose="020B0300000000000000" pitchFamily="34" charset="-128"/>
                <a:cs typeface="Times New Roman" panose="02020603050405020304" pitchFamily="18" charset="0"/>
              </a:rPr>
              <a:t>Greece seems to be finding ways for people with psychogeriatric problems to access health care services.</a:t>
            </a:r>
            <a:endParaRPr lang="el-GR" sz="2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800" kern="1200" dirty="0">
                <a:effectLst/>
                <a:latin typeface="Calibri Light" panose="020F0302020204030204" pitchFamily="34" charset="0"/>
                <a:ea typeface="Yu Gothic Light" panose="020B0300000000000000" pitchFamily="34" charset="-128"/>
                <a:cs typeface="Times New Roman" panose="02020603050405020304" pitchFamily="18" charset="0"/>
              </a:rPr>
              <a:t>These services are still at a very early stage and in no way cover the needs of the population.</a:t>
            </a:r>
          </a:p>
          <a:p>
            <a:pPr marL="342900" lvl="0" indent="-342900">
              <a:lnSpc>
                <a:spcPct val="107000"/>
              </a:lnSpc>
              <a:spcAft>
                <a:spcPts val="800"/>
              </a:spcAft>
              <a:buFont typeface="Arial" panose="020B0604020202020204" pitchFamily="34" charset="0"/>
              <a:buChar char="•"/>
              <a:tabLst>
                <a:tab pos="457200" algn="l"/>
              </a:tabLs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The Day Care Centers for Dementia and the INTRINSIC program it is necessary to extend in all country because can </a:t>
            </a:r>
            <a:r>
              <a:rPr lang="en-US" kern="100" dirty="0">
                <a:latin typeface="Calibri" panose="020F0502020204030204" pitchFamily="34" charset="0"/>
                <a:ea typeface="Yu Mincho" panose="02020400000000000000" pitchFamily="18" charset="-128"/>
                <a:cs typeface="Times New Roman" panose="02020603050405020304" pitchFamily="18" charset="0"/>
              </a:rPr>
              <a:t>really improve the access to care for these special category of citizens</a:t>
            </a: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 </a:t>
            </a:r>
            <a:endParaRPr lang="el-GR" sz="2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800" kern="1200" dirty="0">
                <a:effectLst/>
                <a:latin typeface="Calibri Light" panose="020F0302020204030204" pitchFamily="34" charset="0"/>
                <a:ea typeface="Yu Gothic Light" panose="020B0300000000000000" pitchFamily="34" charset="-128"/>
                <a:cs typeface="Times New Roman" panose="02020603050405020304" pitchFamily="18" charset="0"/>
              </a:rPr>
              <a:t>Strengthening this effort, both through national resources and through programs of European organizations and networks, is vital and very useful for facilitating the access of people with psychogeriatric problems who </a:t>
            </a:r>
            <a:r>
              <a:rPr lang="en-US">
                <a:latin typeface="Calibri Light" panose="020F0302020204030204" pitchFamily="34" charset="0"/>
                <a:ea typeface="Yu Gothic Light" panose="020B0300000000000000" pitchFamily="34" charset="-128"/>
                <a:cs typeface="Times New Roman" panose="02020603050405020304" pitchFamily="18" charset="0"/>
              </a:rPr>
              <a:t>are living</a:t>
            </a:r>
            <a:r>
              <a:rPr lang="en-US" sz="2800" kern="1200">
                <a:effectLst/>
                <a:latin typeface="Calibri Light" panose="020F0302020204030204" pitchFamily="34" charset="0"/>
                <a:ea typeface="Yu Gothic Light" panose="020B0300000000000000" pitchFamily="34" charset="-128"/>
                <a:cs typeface="Times New Roman" panose="02020603050405020304" pitchFamily="18" charset="0"/>
              </a:rPr>
              <a:t> </a:t>
            </a:r>
            <a:r>
              <a:rPr lang="en-US" sz="2800" kern="1200" dirty="0">
                <a:effectLst/>
                <a:latin typeface="Calibri Light" panose="020F0302020204030204" pitchFamily="34" charset="0"/>
                <a:ea typeface="Yu Gothic Light" panose="020B0300000000000000" pitchFamily="34" charset="-128"/>
                <a:cs typeface="Times New Roman" panose="02020603050405020304" pitchFamily="18" charset="0"/>
              </a:rPr>
              <a:t>in remote and inaccessible areas of Greece.</a:t>
            </a:r>
            <a:endParaRPr lang="el-GR" sz="2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gn="ctr">
              <a:lnSpc>
                <a:spcPct val="107000"/>
              </a:lnSpc>
              <a:spcAft>
                <a:spcPts val="800"/>
              </a:spcAft>
              <a:buNone/>
            </a:pPr>
            <a:r>
              <a:rPr lang="el-GR" altLang="el-GR" sz="2600" dirty="0">
                <a:solidFill>
                  <a:srgbClr val="FF0000"/>
                </a:solidFill>
                <a:latin typeface="Arial Unicode MS"/>
                <a:ea typeface="inherit"/>
              </a:rPr>
              <a:t>The </a:t>
            </a:r>
            <a:r>
              <a:rPr lang="el-GR" altLang="el-GR" sz="2600" dirty="0" err="1">
                <a:solidFill>
                  <a:srgbClr val="FF0000"/>
                </a:solidFill>
                <a:latin typeface="Arial Unicode MS"/>
                <a:ea typeface="inherit"/>
              </a:rPr>
              <a:t>heads</a:t>
            </a:r>
            <a:r>
              <a:rPr lang="el-GR" altLang="el-GR" sz="2600" dirty="0">
                <a:solidFill>
                  <a:srgbClr val="FF0000"/>
                </a:solidFill>
                <a:latin typeface="Arial Unicode MS"/>
                <a:ea typeface="inherit"/>
              </a:rPr>
              <a:t> of the </a:t>
            </a:r>
            <a:r>
              <a:rPr lang="el-GR" altLang="el-GR" sz="2600" dirty="0" err="1">
                <a:solidFill>
                  <a:srgbClr val="FF0000"/>
                </a:solidFill>
                <a:latin typeface="Arial Unicode MS"/>
                <a:ea typeface="inherit"/>
              </a:rPr>
              <a:t>Universities</a:t>
            </a:r>
            <a:r>
              <a:rPr lang="el-GR" altLang="el-GR" sz="2600" dirty="0">
                <a:solidFill>
                  <a:srgbClr val="FF0000"/>
                </a:solidFill>
                <a:latin typeface="Arial Unicode MS"/>
                <a:ea typeface="inherit"/>
              </a:rPr>
              <a:t>, </a:t>
            </a:r>
            <a:r>
              <a:rPr lang="en-US" altLang="el-GR" sz="2600" dirty="0">
                <a:solidFill>
                  <a:srgbClr val="FF0000"/>
                </a:solidFill>
                <a:latin typeface="Arial Unicode MS"/>
                <a:ea typeface="inherit"/>
              </a:rPr>
              <a:t>                                                                                                           The teamwork of our </a:t>
            </a:r>
            <a:r>
              <a:rPr lang="el-GR" altLang="el-GR" sz="2600" dirty="0">
                <a:solidFill>
                  <a:srgbClr val="FF0000"/>
                </a:solidFill>
                <a:latin typeface="Arial Unicode MS"/>
                <a:ea typeface="inherit"/>
              </a:rPr>
              <a:t>General </a:t>
            </a:r>
            <a:r>
              <a:rPr lang="el-GR" altLang="el-GR" sz="2600" dirty="0" err="1">
                <a:solidFill>
                  <a:srgbClr val="FF0000"/>
                </a:solidFill>
                <a:latin typeface="Arial Unicode MS"/>
                <a:ea typeface="inherit"/>
              </a:rPr>
              <a:t>Hospital</a:t>
            </a:r>
            <a:r>
              <a:rPr lang="en-US" altLang="el-GR" sz="2600" dirty="0">
                <a:solidFill>
                  <a:srgbClr val="FF0000"/>
                </a:solidFill>
                <a:latin typeface="Arial Unicode MS"/>
                <a:ea typeface="inherit"/>
              </a:rPr>
              <a:t> of Syros,</a:t>
            </a:r>
            <a:r>
              <a:rPr lang="el-GR" altLang="el-GR" sz="2600" dirty="0">
                <a:solidFill>
                  <a:srgbClr val="FF0000"/>
                </a:solidFill>
                <a:latin typeface="Arial Unicode MS"/>
                <a:ea typeface="inherit"/>
              </a:rPr>
              <a:t> </a:t>
            </a:r>
            <a:r>
              <a:rPr lang="en-US" altLang="el-GR" sz="2600" dirty="0">
                <a:solidFill>
                  <a:srgbClr val="FF0000"/>
                </a:solidFill>
                <a:latin typeface="Arial Unicode MS"/>
                <a:ea typeface="inherit"/>
              </a:rPr>
              <a:t>and </a:t>
            </a:r>
            <a:r>
              <a:rPr lang="el-GR" altLang="el-GR" sz="2600" dirty="0">
                <a:solidFill>
                  <a:srgbClr val="FF0000"/>
                </a:solidFill>
                <a:latin typeface="Arial Unicode MS"/>
                <a:ea typeface="inherit"/>
              </a:rPr>
              <a:t>τ</a:t>
            </a:r>
            <a:r>
              <a:rPr lang="en-US" altLang="el-GR" sz="2600" dirty="0">
                <a:solidFill>
                  <a:srgbClr val="FF0000"/>
                </a:solidFill>
                <a:latin typeface="Arial Unicode MS"/>
                <a:ea typeface="inherit"/>
              </a:rPr>
              <a:t>he Health Centers of Andros and Tinos,                                                                                                        </a:t>
            </a:r>
            <a:r>
              <a:rPr lang="el-GR" altLang="el-GR" sz="2600" dirty="0">
                <a:solidFill>
                  <a:srgbClr val="FF0000"/>
                </a:solidFill>
                <a:latin typeface="Arial Unicode MS"/>
                <a:ea typeface="inherit"/>
              </a:rPr>
              <a:t>and </a:t>
            </a:r>
            <a:r>
              <a:rPr lang="el-GR" altLang="el-GR" sz="2600" dirty="0" err="1">
                <a:solidFill>
                  <a:srgbClr val="FF0000"/>
                </a:solidFill>
                <a:latin typeface="Arial Unicode MS"/>
                <a:ea typeface="inherit"/>
              </a:rPr>
              <a:t>Altera</a:t>
            </a:r>
            <a:r>
              <a:rPr lang="el-GR" altLang="el-GR" sz="2600" dirty="0">
                <a:solidFill>
                  <a:srgbClr val="FF0000"/>
                </a:solidFill>
                <a:latin typeface="Arial Unicode MS"/>
                <a:ea typeface="inherit"/>
              </a:rPr>
              <a:t> Vita </a:t>
            </a:r>
            <a:r>
              <a:rPr lang="en-US" altLang="el-GR" sz="2600" dirty="0">
                <a:solidFill>
                  <a:srgbClr val="FF0000"/>
                </a:solidFill>
                <a:latin typeface="Arial Unicode MS"/>
                <a:ea typeface="inherit"/>
              </a:rPr>
              <a:t>                                                                                                                                 </a:t>
            </a:r>
            <a:r>
              <a:rPr lang="en-US" altLang="el-GR" sz="2600" u="sng" dirty="0">
                <a:solidFill>
                  <a:srgbClr val="FF0000"/>
                </a:solidFill>
                <a:latin typeface="Arial Unicode MS"/>
                <a:ea typeface="inherit"/>
              </a:rPr>
              <a:t>we </a:t>
            </a:r>
            <a:r>
              <a:rPr lang="el-GR" altLang="el-GR" sz="2600" u="sng" dirty="0" err="1">
                <a:solidFill>
                  <a:srgbClr val="FF0000"/>
                </a:solidFill>
                <a:latin typeface="Arial Unicode MS"/>
                <a:ea typeface="inherit"/>
              </a:rPr>
              <a:t>are</a:t>
            </a:r>
            <a:r>
              <a:rPr lang="el-GR" altLang="el-GR" sz="2600" u="sng" dirty="0">
                <a:solidFill>
                  <a:srgbClr val="FF0000"/>
                </a:solidFill>
                <a:latin typeface="Arial Unicode MS"/>
                <a:ea typeface="inherit"/>
              </a:rPr>
              <a:t> </a:t>
            </a:r>
            <a:r>
              <a:rPr lang="el-GR" altLang="el-GR" sz="2600" u="sng" dirty="0" err="1">
                <a:solidFill>
                  <a:srgbClr val="FF0000"/>
                </a:solidFill>
                <a:latin typeface="Arial Unicode MS"/>
                <a:ea typeface="inherit"/>
              </a:rPr>
              <a:t>working</a:t>
            </a:r>
            <a:r>
              <a:rPr lang="el-GR" altLang="el-GR" sz="2600" u="sng" dirty="0">
                <a:solidFill>
                  <a:srgbClr val="FF0000"/>
                </a:solidFill>
                <a:latin typeface="Arial Unicode MS"/>
                <a:ea typeface="inherit"/>
              </a:rPr>
              <a:t> </a:t>
            </a:r>
            <a:r>
              <a:rPr lang="el-GR" altLang="el-GR" sz="2600" u="sng" dirty="0" err="1">
                <a:solidFill>
                  <a:srgbClr val="FF0000"/>
                </a:solidFill>
                <a:latin typeface="Arial Unicode MS"/>
                <a:ea typeface="inherit"/>
              </a:rPr>
              <a:t>intensively</a:t>
            </a:r>
            <a:r>
              <a:rPr lang="el-GR" altLang="el-GR" sz="2600" u="sng" dirty="0">
                <a:solidFill>
                  <a:srgbClr val="FF0000"/>
                </a:solidFill>
                <a:latin typeface="Arial Unicode MS"/>
                <a:ea typeface="inherit"/>
              </a:rPr>
              <a:t> on </a:t>
            </a:r>
            <a:r>
              <a:rPr lang="el-GR" altLang="el-GR" sz="2600" u="sng" dirty="0" err="1">
                <a:solidFill>
                  <a:srgbClr val="FF0000"/>
                </a:solidFill>
                <a:latin typeface="Arial Unicode MS"/>
                <a:ea typeface="inherit"/>
              </a:rPr>
              <a:t>this</a:t>
            </a:r>
            <a:r>
              <a:rPr lang="en-US" altLang="el-GR" sz="2600" u="sng" dirty="0">
                <a:solidFill>
                  <a:srgbClr val="FF0000"/>
                </a:solidFill>
                <a:latin typeface="Arial Unicode MS"/>
                <a:ea typeface="inherit"/>
              </a:rPr>
              <a:t>.</a:t>
            </a:r>
            <a:endParaRPr lang="el-GR" sz="2600" u="sng" kern="1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50000"/>
              </a:lnSpc>
            </a:pPr>
            <a:endParaRPr lang="el-GR" dirty="0"/>
          </a:p>
        </p:txBody>
      </p:sp>
      <p:sp>
        <p:nvSpPr>
          <p:cNvPr id="6" name="Rectangle 3">
            <a:extLst>
              <a:ext uri="{FF2B5EF4-FFF2-40B4-BE49-F238E27FC236}">
                <a16:creationId xmlns:a16="http://schemas.microsoft.com/office/drawing/2014/main" id="{0ADC54B0-64FD-9010-CF1D-770472E8C33C}"/>
              </a:ext>
            </a:extLst>
          </p:cNvPr>
          <p:cNvSpPr>
            <a:spLocks noChangeArrowheads="1"/>
          </p:cNvSpPr>
          <p:nvPr/>
        </p:nvSpPr>
        <p:spPr bwMode="auto">
          <a:xfrm>
            <a:off x="0" y="79837"/>
            <a:ext cx="97784"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100" b="0" i="0" u="none" strike="noStrike" cap="none" normalizeH="0" baseline="0" dirty="0">
                <a:ln>
                  <a:noFill/>
                </a:ln>
                <a:solidFill>
                  <a:srgbClr val="202124"/>
                </a:solidFill>
                <a:effectLst/>
                <a:latin typeface="Arial Unicode MS"/>
                <a:ea typeface="inherit"/>
              </a:rPr>
              <a:t>.</a:t>
            </a:r>
            <a:r>
              <a:rPr kumimoji="0" lang="el-GR" altLang="el-GR" sz="8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Θέση αριθμού διαφάνειας 4">
            <a:extLst>
              <a:ext uri="{FF2B5EF4-FFF2-40B4-BE49-F238E27FC236}">
                <a16:creationId xmlns:a16="http://schemas.microsoft.com/office/drawing/2014/main" id="{9CB6824E-2998-276E-7D21-CD44C755FD3A}"/>
              </a:ext>
            </a:extLst>
          </p:cNvPr>
          <p:cNvSpPr>
            <a:spLocks noGrp="1"/>
          </p:cNvSpPr>
          <p:nvPr>
            <p:ph type="sldNum" sz="quarter" idx="12"/>
          </p:nvPr>
        </p:nvSpPr>
        <p:spPr/>
        <p:txBody>
          <a:bodyPr/>
          <a:lstStyle/>
          <a:p>
            <a:fld id="{DD62D91A-FDB2-4EA9-8815-F80835D7DF37}" type="slidenum">
              <a:rPr lang="el-GR" smtClean="0"/>
              <a:t>17</a:t>
            </a:fld>
            <a:endParaRPr lang="el-GR"/>
          </a:p>
        </p:txBody>
      </p:sp>
    </p:spTree>
    <p:extLst>
      <p:ext uri="{BB962C8B-B14F-4D97-AF65-F5344CB8AC3E}">
        <p14:creationId xmlns:p14="http://schemas.microsoft.com/office/powerpoint/2010/main" val="118379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24F4FEB-9772-1868-3D46-A83F8118E1F4}"/>
              </a:ext>
            </a:extLst>
          </p:cNvPr>
          <p:cNvSpPr>
            <a:spLocks noGrp="1"/>
          </p:cNvSpPr>
          <p:nvPr>
            <p:ph idx="1"/>
          </p:nvPr>
        </p:nvSpPr>
        <p:spPr>
          <a:xfrm>
            <a:off x="236375" y="2208180"/>
            <a:ext cx="11691257" cy="4351338"/>
          </a:xfrm>
        </p:spPr>
        <p:txBody>
          <a:bodyPr>
            <a:normAutofit/>
          </a:bodyPr>
          <a:lstStyle/>
          <a:p>
            <a:pPr marL="0" indent="0" algn="ctr">
              <a:lnSpc>
                <a:spcPct val="150000"/>
              </a:lnSpc>
              <a:buNone/>
            </a:pPr>
            <a:r>
              <a:rPr lang="en-US" sz="3600" dirty="0">
                <a:solidFill>
                  <a:srgbClr val="FF0000"/>
                </a:solidFill>
                <a:effectLst>
                  <a:outerShdw blurRad="38100" dist="38100" dir="2700000" algn="tl">
                    <a:srgbClr val="000000">
                      <a:alpha val="43137"/>
                    </a:srgbClr>
                  </a:outerShdw>
                </a:effectLst>
              </a:rPr>
              <a:t>Thank you again for your kind invitation </a:t>
            </a:r>
          </a:p>
          <a:p>
            <a:pPr marL="0" indent="0" algn="ctr">
              <a:lnSpc>
                <a:spcPct val="150000"/>
              </a:lnSpc>
              <a:buNone/>
            </a:pPr>
            <a:r>
              <a:rPr lang="en-US" sz="3600" dirty="0">
                <a:solidFill>
                  <a:srgbClr val="FF0000"/>
                </a:solidFill>
                <a:effectLst>
                  <a:outerShdw blurRad="38100" dist="38100" dir="2700000" algn="tl">
                    <a:srgbClr val="000000">
                      <a:alpha val="43137"/>
                    </a:srgbClr>
                  </a:outerShdw>
                </a:effectLst>
              </a:rPr>
              <a:t>And for your attention</a:t>
            </a:r>
            <a:endParaRPr lang="el-GR" sz="3600" dirty="0">
              <a:solidFill>
                <a:srgbClr val="FF0000"/>
              </a:solidFill>
              <a:effectLst>
                <a:outerShdw blurRad="38100" dist="38100" dir="2700000" algn="tl">
                  <a:srgbClr val="000000">
                    <a:alpha val="43137"/>
                  </a:srgbClr>
                </a:outerShdw>
              </a:effectLst>
            </a:endParaRPr>
          </a:p>
        </p:txBody>
      </p:sp>
      <p:sp>
        <p:nvSpPr>
          <p:cNvPr id="4" name="Θέση αριθμού διαφάνειας 3">
            <a:extLst>
              <a:ext uri="{FF2B5EF4-FFF2-40B4-BE49-F238E27FC236}">
                <a16:creationId xmlns:a16="http://schemas.microsoft.com/office/drawing/2014/main" id="{DA33FD60-3A08-252F-5EE0-DDDE9166F72B}"/>
              </a:ext>
            </a:extLst>
          </p:cNvPr>
          <p:cNvSpPr>
            <a:spLocks noGrp="1"/>
          </p:cNvSpPr>
          <p:nvPr>
            <p:ph type="sldNum" sz="quarter" idx="12"/>
          </p:nvPr>
        </p:nvSpPr>
        <p:spPr/>
        <p:txBody>
          <a:bodyPr/>
          <a:lstStyle/>
          <a:p>
            <a:fld id="{DD62D91A-FDB2-4EA9-8815-F80835D7DF37}" type="slidenum">
              <a:rPr lang="el-GR" smtClean="0"/>
              <a:t>18</a:t>
            </a:fld>
            <a:endParaRPr lang="el-GR"/>
          </a:p>
        </p:txBody>
      </p:sp>
    </p:spTree>
    <p:extLst>
      <p:ext uri="{BB962C8B-B14F-4D97-AF65-F5344CB8AC3E}">
        <p14:creationId xmlns:p14="http://schemas.microsoft.com/office/powerpoint/2010/main" val="401298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Υπότιτλος 2">
            <a:extLst>
              <a:ext uri="{FF2B5EF4-FFF2-40B4-BE49-F238E27FC236}">
                <a16:creationId xmlns:a16="http://schemas.microsoft.com/office/drawing/2014/main" id="{10F13BCF-B163-452C-0A68-DCC228368944}"/>
              </a:ext>
            </a:extLst>
          </p:cNvPr>
          <p:cNvSpPr>
            <a:spLocks noGrp="1"/>
          </p:cNvSpPr>
          <p:nvPr>
            <p:ph type="ctrTitle"/>
          </p:nvPr>
        </p:nvSpPr>
        <p:spPr>
          <a:xfrm>
            <a:off x="98323" y="304796"/>
            <a:ext cx="12005187" cy="1602307"/>
          </a:xfrm>
          <a:ln w="38100">
            <a:solidFill>
              <a:schemeClr val="accent3"/>
            </a:solidFill>
          </a:ln>
        </p:spPr>
        <p:txBody>
          <a:bodyPr>
            <a:noAutofit/>
          </a:bodyPr>
          <a:lstStyle/>
          <a:p>
            <a:r>
              <a:rPr lang="en-US" sz="3400" b="1" dirty="0">
                <a:solidFill>
                  <a:srgbClr val="002060"/>
                </a:solidFill>
                <a:ea typeface="Calibri" panose="020F0502020204030204" pitchFamily="34" charset="0"/>
                <a:cs typeface="Times New Roman" panose="02020603050405020304" pitchFamily="18" charset="0"/>
              </a:rPr>
              <a:t>Day Care Centers for patients with dementia and Integrated Psychogeriatric Care (INTRINSIC), as good practices of health care services in Greece</a:t>
            </a:r>
            <a:endParaRPr lang="el-GR" sz="3400" b="1" dirty="0">
              <a:solidFill>
                <a:srgbClr val="00206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380833A-B05B-844F-E68E-198C92DFD556}"/>
              </a:ext>
            </a:extLst>
          </p:cNvPr>
          <p:cNvSpPr txBox="1"/>
          <p:nvPr/>
        </p:nvSpPr>
        <p:spPr>
          <a:xfrm>
            <a:off x="98323" y="2104798"/>
            <a:ext cx="12005187" cy="4955203"/>
          </a:xfrm>
          <a:prstGeom prst="rect">
            <a:avLst/>
          </a:prstGeom>
          <a:noFill/>
        </p:spPr>
        <p:txBody>
          <a:bodyPr wrap="square" rtlCol="0">
            <a:spAutoFit/>
          </a:bodyPr>
          <a:lstStyle/>
          <a:p>
            <a:r>
              <a:rPr lang="en-US" sz="2200" b="1" dirty="0">
                <a:solidFill>
                  <a:srgbClr val="FF0000"/>
                </a:solidFill>
                <a:latin typeface="Times New Roman" panose="02020603050405020304" pitchFamily="18" charset="0"/>
                <a:cs typeface="Times New Roman" panose="02020603050405020304" pitchFamily="18" charset="0"/>
              </a:rPr>
              <a:t>TEAM OF AUTHORS</a:t>
            </a:r>
          </a:p>
          <a:p>
            <a:pPr>
              <a:lnSpc>
                <a:spcPct val="150000"/>
              </a:lnSpc>
            </a:pPr>
            <a:r>
              <a:rPr lang="en-US" sz="2300" dirty="0" err="1">
                <a:latin typeface="Times New Roman" panose="02020603050405020304" pitchFamily="18" charset="0"/>
                <a:cs typeface="Times New Roman" panose="02020603050405020304" pitchFamily="18" charset="0"/>
              </a:rPr>
              <a:t>Politis</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Antonios</a:t>
            </a:r>
            <a:r>
              <a:rPr lang="en-US" sz="2300" dirty="0">
                <a:latin typeface="Times New Roman" panose="02020603050405020304" pitchFamily="18" charset="0"/>
                <a:cs typeface="Times New Roman" panose="02020603050405020304" pitchFamily="18" charset="0"/>
              </a:rPr>
              <a:t>, Professor</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of Psychiatry,  University of Athens</a:t>
            </a:r>
            <a:endParaRPr lang="en-US" sz="2300" u="sng" dirty="0">
              <a:latin typeface="Times New Roman" panose="02020603050405020304" pitchFamily="18" charset="0"/>
              <a:cs typeface="Times New Roman" panose="02020603050405020304" pitchFamily="18" charset="0"/>
            </a:endParaRPr>
          </a:p>
          <a:p>
            <a:pPr>
              <a:lnSpc>
                <a:spcPct val="150000"/>
              </a:lnSpc>
            </a:pPr>
            <a:r>
              <a:rPr lang="en-US" sz="2300" dirty="0" err="1">
                <a:latin typeface="Times New Roman" panose="02020603050405020304" pitchFamily="18" charset="0"/>
                <a:cs typeface="Times New Roman" panose="02020603050405020304" pitchFamily="18" charset="0"/>
              </a:rPr>
              <a:t>Efkarpidis</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Apostolos, R. Nurse, MSc</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Public Health, PhD</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(c) Public Health Policies, General Hospital of Syros, Partner of Altera Vita </a:t>
            </a:r>
          </a:p>
          <a:p>
            <a:pPr>
              <a:lnSpc>
                <a:spcPct val="150000"/>
              </a:lnSpc>
            </a:pPr>
            <a:r>
              <a:rPr lang="en-US" sz="2300" dirty="0" err="1">
                <a:latin typeface="Times New Roman" panose="02020603050405020304" pitchFamily="18" charset="0"/>
                <a:cs typeface="Times New Roman" panose="02020603050405020304" pitchFamily="18" charset="0"/>
              </a:rPr>
              <a:t>Petrou</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Anna, R. Nurse, General Hospital of Syros, MSc.</a:t>
            </a:r>
            <a:endParaRPr lang="el-GR" sz="2300" dirty="0">
              <a:latin typeface="Times New Roman" panose="02020603050405020304" pitchFamily="18" charset="0"/>
              <a:cs typeface="Times New Roman" panose="02020603050405020304" pitchFamily="18" charset="0"/>
            </a:endParaRPr>
          </a:p>
          <a:p>
            <a:pPr>
              <a:lnSpc>
                <a:spcPct val="150000"/>
              </a:lnSpc>
            </a:pPr>
            <a:r>
              <a:rPr lang="en-US" sz="2300" dirty="0" err="1">
                <a:latin typeface="Times New Roman" panose="02020603050405020304" pitchFamily="18" charset="0"/>
                <a:cs typeface="Times New Roman" panose="02020603050405020304" pitchFamily="18" charset="0"/>
              </a:rPr>
              <a:t>Aggeletaki</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Eleftheria , R. Nurse, Physical and Medical Rehabilitation Center</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General Hospital of Syros</a:t>
            </a:r>
            <a:endParaRPr lang="en-US" sz="23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300" dirty="0" err="1">
                <a:latin typeface="Times New Roman" panose="02020603050405020304" pitchFamily="18" charset="0"/>
                <a:cs typeface="Times New Roman" panose="02020603050405020304" pitchFamily="18" charset="0"/>
              </a:rPr>
              <a:t>Sakellariou</a:t>
            </a:r>
            <a:r>
              <a:rPr lang="el-GR"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Miltos</a:t>
            </a:r>
            <a:r>
              <a:rPr lang="en-US" sz="2300" dirty="0">
                <a:latin typeface="Times New Roman" panose="02020603050405020304" pitchFamily="18" charset="0"/>
                <a:cs typeface="Times New Roman" panose="02020603050405020304" pitchFamily="18" charset="0"/>
              </a:rPr>
              <a:t>, Biologist, MSc Counseling Psychology, Director of Altera Vita, Syros</a:t>
            </a:r>
            <a:endParaRPr lang="el-GR" sz="2300" dirty="0">
              <a:latin typeface="Times New Roman" panose="02020603050405020304" pitchFamily="18" charset="0"/>
              <a:cs typeface="Times New Roman" panose="02020603050405020304" pitchFamily="18" charset="0"/>
            </a:endParaRPr>
          </a:p>
          <a:p>
            <a:pPr>
              <a:lnSpc>
                <a:spcPct val="150000"/>
              </a:lnSpc>
            </a:pPr>
            <a:r>
              <a:rPr lang="en-US" sz="2300" dirty="0" err="1">
                <a:latin typeface="Times New Roman" panose="02020603050405020304" pitchFamily="18" charset="0"/>
                <a:cs typeface="Times New Roman" panose="02020603050405020304" pitchFamily="18" charset="0"/>
              </a:rPr>
              <a:t>Daskou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Miranta</a:t>
            </a:r>
            <a:r>
              <a:rPr lang="en-US" sz="2300" dirty="0">
                <a:latin typeface="Times New Roman" panose="02020603050405020304" pitchFamily="18" charset="0"/>
                <a:cs typeface="Times New Roman" panose="02020603050405020304" pitchFamily="18" charset="0"/>
              </a:rPr>
              <a:t>, Biologist, Member of Altera Vita</a:t>
            </a:r>
            <a:r>
              <a:rPr lang="el-G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Syros</a:t>
            </a:r>
          </a:p>
          <a:p>
            <a:endParaRPr lang="el-GR" dirty="0"/>
          </a:p>
        </p:txBody>
      </p:sp>
      <p:sp>
        <p:nvSpPr>
          <p:cNvPr id="2" name="Θέση αριθμού διαφάνειας 1">
            <a:extLst>
              <a:ext uri="{FF2B5EF4-FFF2-40B4-BE49-F238E27FC236}">
                <a16:creationId xmlns:a16="http://schemas.microsoft.com/office/drawing/2014/main" id="{E663F533-6C0A-B61D-A658-C8100FDF34E1}"/>
              </a:ext>
            </a:extLst>
          </p:cNvPr>
          <p:cNvSpPr>
            <a:spLocks noGrp="1"/>
          </p:cNvSpPr>
          <p:nvPr>
            <p:ph type="sldNum" sz="quarter" idx="12"/>
          </p:nvPr>
        </p:nvSpPr>
        <p:spPr/>
        <p:txBody>
          <a:bodyPr/>
          <a:lstStyle/>
          <a:p>
            <a:fld id="{DD62D91A-FDB2-4EA9-8815-F80835D7DF37}" type="slidenum">
              <a:rPr lang="el-GR" smtClean="0"/>
              <a:t>2</a:t>
            </a:fld>
            <a:endParaRPr lang="el-GR"/>
          </a:p>
        </p:txBody>
      </p:sp>
    </p:spTree>
    <p:extLst>
      <p:ext uri="{BB962C8B-B14F-4D97-AF65-F5344CB8AC3E}">
        <p14:creationId xmlns:p14="http://schemas.microsoft.com/office/powerpoint/2010/main" val="365005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9B222-BE26-5673-8864-CB8BB8920486}"/>
              </a:ext>
            </a:extLst>
          </p:cNvPr>
          <p:cNvSpPr>
            <a:spLocks noGrp="1"/>
          </p:cNvSpPr>
          <p:nvPr>
            <p:ph type="title"/>
          </p:nvPr>
        </p:nvSpPr>
        <p:spPr>
          <a:xfrm>
            <a:off x="1276741" y="421109"/>
            <a:ext cx="3696478" cy="1325563"/>
          </a:xfrm>
          <a:ln>
            <a:solidFill>
              <a:srgbClr val="0070C0"/>
            </a:solidFill>
          </a:ln>
        </p:spPr>
        <p:txBody>
          <a:bodyPr/>
          <a:lstStyle/>
          <a:p>
            <a:pPr algn="ctr"/>
            <a:r>
              <a:rPr lang="it-IT" dirty="0">
                <a:solidFill>
                  <a:srgbClr val="FF0000"/>
                </a:solidFill>
              </a:rPr>
              <a:t>Purpose of the presentation</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B63D3CCE-958D-C964-30EC-5530CE0DD4C6}"/>
              </a:ext>
            </a:extLst>
          </p:cNvPr>
          <p:cNvSpPr>
            <a:spLocks noGrp="1"/>
          </p:cNvSpPr>
          <p:nvPr>
            <p:ph idx="1"/>
          </p:nvPr>
        </p:nvSpPr>
        <p:spPr>
          <a:xfrm>
            <a:off x="93304" y="1796421"/>
            <a:ext cx="5946710" cy="4930944"/>
          </a:xfrm>
          <a:ln>
            <a:solidFill>
              <a:srgbClr val="C00000"/>
            </a:solidFill>
          </a:ln>
        </p:spPr>
        <p:txBody>
          <a:bodyPr>
            <a:normAutofit/>
          </a:bodyPr>
          <a:lstStyle/>
          <a:p>
            <a:pPr marL="0" indent="0">
              <a:lnSpc>
                <a:spcPct val="150000"/>
              </a:lnSpc>
              <a:buNone/>
            </a:pPr>
            <a:r>
              <a:rPr lang="en-US" dirty="0"/>
              <a:t>To describe the problems of the National Health System in Greece that create barriers to citizens' access to health care services, especially for people suffering from dementia, and to mention the good practices applied for these patients in Greece.</a:t>
            </a:r>
            <a:endParaRPr lang="el-GR" dirty="0"/>
          </a:p>
        </p:txBody>
      </p:sp>
      <p:sp>
        <p:nvSpPr>
          <p:cNvPr id="5" name="Θέση αριθμού διαφάνειας 4">
            <a:extLst>
              <a:ext uri="{FF2B5EF4-FFF2-40B4-BE49-F238E27FC236}">
                <a16:creationId xmlns:a16="http://schemas.microsoft.com/office/drawing/2014/main" id="{1EBCE070-B015-E3E8-1FD8-8FEA125ECAAA}"/>
              </a:ext>
            </a:extLst>
          </p:cNvPr>
          <p:cNvSpPr>
            <a:spLocks noGrp="1"/>
          </p:cNvSpPr>
          <p:nvPr>
            <p:ph type="sldNum" sz="quarter" idx="12"/>
          </p:nvPr>
        </p:nvSpPr>
        <p:spPr/>
        <p:txBody>
          <a:bodyPr/>
          <a:lstStyle/>
          <a:p>
            <a:fld id="{DD62D91A-FDB2-4EA9-8815-F80835D7DF37}" type="slidenum">
              <a:rPr lang="el-GR" smtClean="0"/>
              <a:t>3</a:t>
            </a:fld>
            <a:endParaRPr lang="el-GR"/>
          </a:p>
        </p:txBody>
      </p:sp>
      <p:sp>
        <p:nvSpPr>
          <p:cNvPr id="4" name="Τίτλος 1">
            <a:extLst>
              <a:ext uri="{FF2B5EF4-FFF2-40B4-BE49-F238E27FC236}">
                <a16:creationId xmlns:a16="http://schemas.microsoft.com/office/drawing/2014/main" id="{4C29E419-9A5F-0B20-BFB5-BC07D69DEC92}"/>
              </a:ext>
            </a:extLst>
          </p:cNvPr>
          <p:cNvSpPr txBox="1">
            <a:spLocks/>
          </p:cNvSpPr>
          <p:nvPr/>
        </p:nvSpPr>
        <p:spPr>
          <a:xfrm>
            <a:off x="6867334" y="405541"/>
            <a:ext cx="4191000" cy="1325563"/>
          </a:xfrm>
          <a:prstGeom prst="rect">
            <a:avLst/>
          </a:prstGeom>
          <a:ln>
            <a:solidFill>
              <a:schemeClr val="accent1"/>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solidFill>
                  <a:srgbClr val="FF0000"/>
                </a:solidFill>
              </a:rPr>
              <a:t>The agenda</a:t>
            </a:r>
            <a:r>
              <a:rPr lang="el-GR" dirty="0">
                <a:solidFill>
                  <a:srgbClr val="FF0000"/>
                </a:solidFill>
              </a:rPr>
              <a:t> </a:t>
            </a:r>
            <a:r>
              <a:rPr lang="en-US" dirty="0">
                <a:solidFill>
                  <a:srgbClr val="FF0000"/>
                </a:solidFill>
              </a:rPr>
              <a:t>of the presentation includes</a:t>
            </a:r>
            <a:endParaRPr lang="el-GR" dirty="0">
              <a:solidFill>
                <a:srgbClr val="FF0000"/>
              </a:solidFill>
            </a:endParaRPr>
          </a:p>
        </p:txBody>
      </p:sp>
      <p:sp>
        <p:nvSpPr>
          <p:cNvPr id="6" name="Θέση περιεχομένου 2">
            <a:extLst>
              <a:ext uri="{FF2B5EF4-FFF2-40B4-BE49-F238E27FC236}">
                <a16:creationId xmlns:a16="http://schemas.microsoft.com/office/drawing/2014/main" id="{6E14791C-B53F-AF02-4520-25FB98B48F27}"/>
              </a:ext>
            </a:extLst>
          </p:cNvPr>
          <p:cNvSpPr txBox="1">
            <a:spLocks/>
          </p:cNvSpPr>
          <p:nvPr/>
        </p:nvSpPr>
        <p:spPr>
          <a:xfrm>
            <a:off x="6096000" y="1790264"/>
            <a:ext cx="5993365" cy="4930944"/>
          </a:xfrm>
          <a:prstGeom prst="rect">
            <a:avLst/>
          </a:prstGeom>
          <a:ln>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988">
              <a:lnSpc>
                <a:spcPct val="150000"/>
              </a:lnSpc>
              <a:buAutoNum type="arabicParenR"/>
            </a:pPr>
            <a:r>
              <a:rPr lang="en-US" sz="2700" dirty="0"/>
              <a:t> Some dementia-oriented national health data to understand the big picture</a:t>
            </a:r>
          </a:p>
          <a:p>
            <a:pPr marL="0" indent="0">
              <a:lnSpc>
                <a:spcPct val="150000"/>
              </a:lnSpc>
              <a:buNone/>
            </a:pPr>
            <a:endParaRPr lang="el-GR" sz="300" dirty="0"/>
          </a:p>
          <a:p>
            <a:pPr marL="0" indent="0">
              <a:lnSpc>
                <a:spcPct val="150000"/>
              </a:lnSpc>
              <a:buNone/>
            </a:pPr>
            <a:r>
              <a:rPr lang="en-US" sz="2700" dirty="0"/>
              <a:t>2) Information about Day Care Centers for patients with dementia and </a:t>
            </a:r>
          </a:p>
          <a:p>
            <a:pPr marL="0" indent="0">
              <a:lnSpc>
                <a:spcPct val="150000"/>
              </a:lnSpc>
              <a:buNone/>
            </a:pPr>
            <a:endParaRPr lang="en-US" sz="300" dirty="0"/>
          </a:p>
          <a:p>
            <a:pPr marL="0" indent="0">
              <a:lnSpc>
                <a:spcPct val="150000"/>
              </a:lnSpc>
              <a:buNone/>
            </a:pPr>
            <a:r>
              <a:rPr lang="en-US" sz="2700" dirty="0"/>
              <a:t>3) Some information about the INTRINSIC program</a:t>
            </a:r>
            <a:endParaRPr lang="el-GR" sz="2700" dirty="0"/>
          </a:p>
        </p:txBody>
      </p:sp>
    </p:spTree>
    <p:extLst>
      <p:ext uri="{BB962C8B-B14F-4D97-AF65-F5344CB8AC3E}">
        <p14:creationId xmlns:p14="http://schemas.microsoft.com/office/powerpoint/2010/main" val="137903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65C19-00A8-4FFE-A4BA-DE5C81BF8BD1}"/>
              </a:ext>
            </a:extLst>
          </p:cNvPr>
          <p:cNvSpPr>
            <a:spLocks noGrp="1"/>
          </p:cNvSpPr>
          <p:nvPr>
            <p:ph type="title"/>
          </p:nvPr>
        </p:nvSpPr>
        <p:spPr>
          <a:xfrm>
            <a:off x="513183" y="271815"/>
            <a:ext cx="11140751" cy="1325563"/>
          </a:xfrm>
        </p:spPr>
        <p:txBody>
          <a:bodyPr>
            <a:normAutofit fontScale="90000"/>
          </a:bodyPr>
          <a:lstStyle/>
          <a:p>
            <a:pPr algn="ctr"/>
            <a:r>
              <a:rPr lang="el-GR" sz="3600" dirty="0">
                <a:solidFill>
                  <a:srgbClr val="FF0000"/>
                </a:solidFill>
                <a:highlight>
                  <a:srgbClr val="00FF00"/>
                </a:highlight>
                <a:latin typeface="Calibri Light" panose="020F0302020204030204"/>
              </a:rPr>
              <a:t>(1) </a:t>
            </a:r>
            <a:br>
              <a:rPr lang="el-GR" sz="3600" dirty="0">
                <a:solidFill>
                  <a:srgbClr val="FF0000"/>
                </a:solidFill>
                <a:latin typeface="Calibri Light" panose="020F0302020204030204"/>
              </a:rPr>
            </a:br>
            <a:r>
              <a:rPr lang="en-US" sz="3600" b="1" dirty="0">
                <a:solidFill>
                  <a:srgbClr val="FF0000"/>
                </a:solidFill>
                <a:latin typeface="Calibri Light" panose="020F0302020204030204"/>
              </a:rPr>
              <a:t>Problems of the National Health System that pose barriers to citizens' access to health services</a:t>
            </a:r>
            <a:endParaRPr lang="el-GR" sz="3600" b="1" dirty="0">
              <a:solidFill>
                <a:srgbClr val="FF0000"/>
              </a:solidFill>
              <a:latin typeface="Calibri Light" panose="020F0302020204030204"/>
            </a:endParaRPr>
          </a:p>
        </p:txBody>
      </p:sp>
      <p:sp>
        <p:nvSpPr>
          <p:cNvPr id="3" name="Θέση περιεχομένου 2">
            <a:extLst>
              <a:ext uri="{FF2B5EF4-FFF2-40B4-BE49-F238E27FC236}">
                <a16:creationId xmlns:a16="http://schemas.microsoft.com/office/drawing/2014/main" id="{4B0A1C1A-1B81-A317-8CDF-ABBDCF3AAB12}"/>
              </a:ext>
            </a:extLst>
          </p:cNvPr>
          <p:cNvSpPr>
            <a:spLocks noGrp="1"/>
          </p:cNvSpPr>
          <p:nvPr>
            <p:ph idx="1"/>
          </p:nvPr>
        </p:nvSpPr>
        <p:spPr>
          <a:xfrm>
            <a:off x="250371" y="1817914"/>
            <a:ext cx="11713029" cy="4881563"/>
          </a:xfrm>
        </p:spPr>
        <p:txBody>
          <a:bodyPr>
            <a:normAutofit/>
          </a:bodyPr>
          <a:lstStyle/>
          <a:p>
            <a:pPr>
              <a:lnSpc>
                <a:spcPct val="107000"/>
              </a:lnSpc>
              <a:spcAft>
                <a:spcPts val="800"/>
              </a:spcAf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The public underfunding of health</a:t>
            </a:r>
          </a:p>
          <a:p>
            <a:pPr>
              <a:lnSpc>
                <a:spcPct val="107000"/>
              </a:lnSpc>
              <a:spcAft>
                <a:spcPts val="800"/>
              </a:spcAf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The increased burden of out-of-pocket payments (due to the decrease in household income)</a:t>
            </a:r>
          </a:p>
          <a:p>
            <a:pPr>
              <a:lnSpc>
                <a:spcPct val="107000"/>
              </a:lnSpc>
              <a:spcAft>
                <a:spcPts val="800"/>
              </a:spcAf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Staff shortages</a:t>
            </a:r>
          </a:p>
          <a:p>
            <a:pPr>
              <a:lnSpc>
                <a:spcPct val="107000"/>
              </a:lnSpc>
              <a:spcAft>
                <a:spcPts val="800"/>
              </a:spcAf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The poor quality of services in the public health sector</a:t>
            </a:r>
          </a:p>
          <a:p>
            <a:pPr>
              <a:lnSpc>
                <a:spcPct val="107000"/>
              </a:lnSpc>
              <a:spcAft>
                <a:spcPts val="800"/>
              </a:spcAf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The geomorphology of the country and the </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rPr>
              <a:t>unequal</a:t>
            </a: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 geographical distribution of health care facilities</a:t>
            </a:r>
          </a:p>
          <a:p>
            <a:pPr>
              <a:lnSpc>
                <a:spcPct val="107000"/>
              </a:lnSpc>
              <a:spcAft>
                <a:spcPts val="800"/>
              </a:spcAft>
            </a:pPr>
            <a:r>
              <a:rPr lang="en-US" sz="2800" kern="100" dirty="0">
                <a:effectLst/>
                <a:latin typeface="Calibri" panose="020F0502020204030204" pitchFamily="34" charset="0"/>
                <a:ea typeface="Yu Mincho" panose="02020400000000000000" pitchFamily="18" charset="-128"/>
                <a:cs typeface="Times New Roman" panose="02020603050405020304" pitchFamily="18" charset="0"/>
              </a:rPr>
              <a:t>The unequal geographical distribution of medical and nursing staff</a:t>
            </a:r>
            <a:endParaRPr lang="el-GR" dirty="0"/>
          </a:p>
        </p:txBody>
      </p:sp>
      <p:sp>
        <p:nvSpPr>
          <p:cNvPr id="5" name="Θέση αριθμού διαφάνειας 4">
            <a:extLst>
              <a:ext uri="{FF2B5EF4-FFF2-40B4-BE49-F238E27FC236}">
                <a16:creationId xmlns:a16="http://schemas.microsoft.com/office/drawing/2014/main" id="{2B2834C1-7D9C-FF77-16B0-4D5FA512D082}"/>
              </a:ext>
            </a:extLst>
          </p:cNvPr>
          <p:cNvSpPr>
            <a:spLocks noGrp="1"/>
          </p:cNvSpPr>
          <p:nvPr>
            <p:ph type="sldNum" sz="quarter" idx="12"/>
          </p:nvPr>
        </p:nvSpPr>
        <p:spPr/>
        <p:txBody>
          <a:bodyPr/>
          <a:lstStyle/>
          <a:p>
            <a:fld id="{DD62D91A-FDB2-4EA9-8815-F80835D7DF37}" type="slidenum">
              <a:rPr lang="el-GR" smtClean="0"/>
              <a:t>4</a:t>
            </a:fld>
            <a:endParaRPr lang="el-GR"/>
          </a:p>
        </p:txBody>
      </p:sp>
    </p:spTree>
    <p:extLst>
      <p:ext uri="{BB962C8B-B14F-4D97-AF65-F5344CB8AC3E}">
        <p14:creationId xmlns:p14="http://schemas.microsoft.com/office/powerpoint/2010/main" val="271806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4F3C4A-1F44-B707-7FDB-793B5AE946DA}"/>
              </a:ext>
            </a:extLst>
          </p:cNvPr>
          <p:cNvSpPr>
            <a:spLocks noGrp="1"/>
          </p:cNvSpPr>
          <p:nvPr>
            <p:ph type="title"/>
          </p:nvPr>
        </p:nvSpPr>
        <p:spPr>
          <a:xfrm>
            <a:off x="0" y="201835"/>
            <a:ext cx="12028714" cy="1325563"/>
          </a:xfrm>
        </p:spPr>
        <p:txBody>
          <a:bodyPr>
            <a:noAutofit/>
          </a:bodyPr>
          <a:lstStyle/>
          <a:p>
            <a:pPr algn="ctr"/>
            <a:r>
              <a:rPr lang="en-US" sz="3600" dirty="0">
                <a:solidFill>
                  <a:srgbClr val="FF0000"/>
                </a:solidFill>
                <a:latin typeface="Calibri Light" panose="020F0302020204030204"/>
              </a:rPr>
              <a:t>Total health care expenditure. Expenditure on long-term care services. Out of pocket expenditure in indicative countries of the European Union</a:t>
            </a:r>
            <a:r>
              <a:rPr lang="el-GR" sz="3600" dirty="0">
                <a:solidFill>
                  <a:srgbClr val="FF0000"/>
                </a:solidFill>
                <a:latin typeface="Calibri Light" panose="020F0302020204030204"/>
              </a:rPr>
              <a:t>. </a:t>
            </a:r>
            <a:r>
              <a:rPr lang="en-US" sz="3600" dirty="0">
                <a:solidFill>
                  <a:srgbClr val="FF0000"/>
                </a:solidFill>
                <a:latin typeface="Calibri Light" panose="020F0302020204030204"/>
              </a:rPr>
              <a:t>Percentage of GDP. </a:t>
            </a:r>
            <a:endParaRPr lang="el-GR" sz="3600" dirty="0"/>
          </a:p>
        </p:txBody>
      </p:sp>
      <p:graphicFrame>
        <p:nvGraphicFramePr>
          <p:cNvPr id="12" name="Γράφημα 11">
            <a:extLst>
              <a:ext uri="{FF2B5EF4-FFF2-40B4-BE49-F238E27FC236}">
                <a16:creationId xmlns:a16="http://schemas.microsoft.com/office/drawing/2014/main" id="{F69F69A4-3D29-626E-4145-23A6AA21B1DC}"/>
              </a:ext>
            </a:extLst>
          </p:cNvPr>
          <p:cNvGraphicFramePr>
            <a:graphicFrameLocks/>
          </p:cNvGraphicFramePr>
          <p:nvPr>
            <p:extLst>
              <p:ext uri="{D42A27DB-BD31-4B8C-83A1-F6EECF244321}">
                <p14:modId xmlns:p14="http://schemas.microsoft.com/office/powerpoint/2010/main" val="3764612074"/>
              </p:ext>
            </p:extLst>
          </p:nvPr>
        </p:nvGraphicFramePr>
        <p:xfrm>
          <a:off x="152400" y="1774373"/>
          <a:ext cx="11876314" cy="513805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E2FB598D-4C4A-54C0-2B4D-5AC1DA8CFD50}"/>
              </a:ext>
            </a:extLst>
          </p:cNvPr>
          <p:cNvSpPr txBox="1"/>
          <p:nvPr/>
        </p:nvSpPr>
        <p:spPr>
          <a:xfrm>
            <a:off x="10210802" y="1458684"/>
            <a:ext cx="1578428" cy="369332"/>
          </a:xfrm>
          <a:prstGeom prst="rect">
            <a:avLst/>
          </a:prstGeom>
          <a:noFill/>
        </p:spPr>
        <p:txBody>
          <a:bodyPr wrap="square" rtlCol="0">
            <a:spAutoFit/>
          </a:bodyPr>
          <a:lstStyle/>
          <a:p>
            <a:r>
              <a:rPr lang="en-US" dirty="0">
                <a:highlight>
                  <a:srgbClr val="FFFF00"/>
                </a:highlight>
              </a:rPr>
              <a:t>Eurostat, 202</a:t>
            </a:r>
            <a:r>
              <a:rPr lang="el-GR" dirty="0">
                <a:highlight>
                  <a:srgbClr val="FFFF00"/>
                </a:highlight>
              </a:rPr>
              <a:t>2</a:t>
            </a:r>
          </a:p>
        </p:txBody>
      </p:sp>
      <p:sp>
        <p:nvSpPr>
          <p:cNvPr id="4" name="Θέση αριθμού διαφάνειας 3">
            <a:extLst>
              <a:ext uri="{FF2B5EF4-FFF2-40B4-BE49-F238E27FC236}">
                <a16:creationId xmlns:a16="http://schemas.microsoft.com/office/drawing/2014/main" id="{128A264C-58FA-7895-BC53-35B49CEEC469}"/>
              </a:ext>
            </a:extLst>
          </p:cNvPr>
          <p:cNvSpPr>
            <a:spLocks noGrp="1"/>
          </p:cNvSpPr>
          <p:nvPr>
            <p:ph type="sldNum" sz="quarter" idx="12"/>
          </p:nvPr>
        </p:nvSpPr>
        <p:spPr/>
        <p:txBody>
          <a:bodyPr/>
          <a:lstStyle/>
          <a:p>
            <a:fld id="{DD62D91A-FDB2-4EA9-8815-F80835D7DF37}" type="slidenum">
              <a:rPr lang="el-GR" smtClean="0"/>
              <a:t>5</a:t>
            </a:fld>
            <a:endParaRPr lang="el-GR"/>
          </a:p>
        </p:txBody>
      </p:sp>
    </p:spTree>
    <p:extLst>
      <p:ext uri="{BB962C8B-B14F-4D97-AF65-F5344CB8AC3E}">
        <p14:creationId xmlns:p14="http://schemas.microsoft.com/office/powerpoint/2010/main" val="22518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978AE8-DBFC-B16E-774F-9DCDE8960BB5}"/>
              </a:ext>
            </a:extLst>
          </p:cNvPr>
          <p:cNvSpPr>
            <a:spLocks noGrp="1"/>
          </p:cNvSpPr>
          <p:nvPr>
            <p:ph type="title"/>
          </p:nvPr>
        </p:nvSpPr>
        <p:spPr>
          <a:xfrm>
            <a:off x="152399" y="-46659"/>
            <a:ext cx="11854543" cy="1336124"/>
          </a:xfrm>
        </p:spPr>
        <p:txBody>
          <a:bodyPr/>
          <a:lstStyle/>
          <a:p>
            <a:pPr algn="ctr"/>
            <a:r>
              <a:rPr lang="en-US" dirty="0">
                <a:solidFill>
                  <a:srgbClr val="FF0000"/>
                </a:solidFill>
              </a:rPr>
              <a:t>What is happening globally specifically for dementia</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820A47E5-152D-1B2D-FA18-17D051C741B3}"/>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7B571024-9F53-E4B0-C4C3-2E85378CC1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682" y="1295108"/>
            <a:ext cx="3912636" cy="3912636"/>
          </a:xfrm>
          <a:prstGeom prst="rect">
            <a:avLst/>
          </a:prstGeom>
        </p:spPr>
      </p:pic>
      <p:pic>
        <p:nvPicPr>
          <p:cNvPr id="7" name="Εικόνα 6">
            <a:extLst>
              <a:ext uri="{FF2B5EF4-FFF2-40B4-BE49-F238E27FC236}">
                <a16:creationId xmlns:a16="http://schemas.microsoft.com/office/drawing/2014/main" id="{FC6122B6-DA0E-8A5A-2FDA-22761C29F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14" y="3051111"/>
            <a:ext cx="3966843" cy="3806889"/>
          </a:xfrm>
          <a:prstGeom prst="rect">
            <a:avLst/>
          </a:prstGeom>
        </p:spPr>
      </p:pic>
      <p:pic>
        <p:nvPicPr>
          <p:cNvPr id="9" name="Εικόνα 8">
            <a:extLst>
              <a:ext uri="{FF2B5EF4-FFF2-40B4-BE49-F238E27FC236}">
                <a16:creationId xmlns:a16="http://schemas.microsoft.com/office/drawing/2014/main" id="{CE5D15B9-90DE-B377-3046-08B1040260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9843" y="3051111"/>
            <a:ext cx="3966843" cy="3805335"/>
          </a:xfrm>
          <a:prstGeom prst="rect">
            <a:avLst/>
          </a:prstGeom>
        </p:spPr>
      </p:pic>
      <p:sp>
        <p:nvSpPr>
          <p:cNvPr id="6" name="Θέση αριθμού διαφάνειας 5">
            <a:extLst>
              <a:ext uri="{FF2B5EF4-FFF2-40B4-BE49-F238E27FC236}">
                <a16:creationId xmlns:a16="http://schemas.microsoft.com/office/drawing/2014/main" id="{321E8F00-0FB3-A536-DC4E-99E307401DB7}"/>
              </a:ext>
            </a:extLst>
          </p:cNvPr>
          <p:cNvSpPr>
            <a:spLocks noGrp="1"/>
          </p:cNvSpPr>
          <p:nvPr>
            <p:ph type="sldNum" sz="quarter" idx="12"/>
          </p:nvPr>
        </p:nvSpPr>
        <p:spPr/>
        <p:txBody>
          <a:bodyPr/>
          <a:lstStyle/>
          <a:p>
            <a:fld id="{DD62D91A-FDB2-4EA9-8815-F80835D7DF37}" type="slidenum">
              <a:rPr lang="el-GR" smtClean="0"/>
              <a:t>6</a:t>
            </a:fld>
            <a:endParaRPr lang="el-GR"/>
          </a:p>
        </p:txBody>
      </p:sp>
    </p:spTree>
    <p:extLst>
      <p:ext uri="{BB962C8B-B14F-4D97-AF65-F5344CB8AC3E}">
        <p14:creationId xmlns:p14="http://schemas.microsoft.com/office/powerpoint/2010/main" val="199235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18769-A7F4-6348-FC61-DD22ABE19B99}"/>
              </a:ext>
            </a:extLst>
          </p:cNvPr>
          <p:cNvSpPr>
            <a:spLocks noGrp="1"/>
          </p:cNvSpPr>
          <p:nvPr>
            <p:ph type="title"/>
          </p:nvPr>
        </p:nvSpPr>
        <p:spPr>
          <a:xfrm>
            <a:off x="363894" y="19884"/>
            <a:ext cx="11560628" cy="1325563"/>
          </a:xfrm>
        </p:spPr>
        <p:txBody>
          <a:bodyPr>
            <a:normAutofit/>
          </a:bodyPr>
          <a:lstStyle/>
          <a:p>
            <a:pPr algn="ctr"/>
            <a:r>
              <a:rPr lang="en-US" dirty="0">
                <a:solidFill>
                  <a:srgbClr val="FF0000"/>
                </a:solidFill>
              </a:rPr>
              <a:t>Prevalence of dementia in Europe</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C3785655-1292-68FA-87F9-74BE020466ED}"/>
              </a:ext>
            </a:extLst>
          </p:cNvPr>
          <p:cNvSpPr>
            <a:spLocks noGrp="1"/>
          </p:cNvSpPr>
          <p:nvPr>
            <p:ph idx="1"/>
          </p:nvPr>
        </p:nvSpPr>
        <p:spPr>
          <a:xfrm>
            <a:off x="838200" y="1265783"/>
            <a:ext cx="10515600" cy="4351338"/>
          </a:xfrm>
        </p:spPr>
        <p:txBody>
          <a:bodyPr/>
          <a:lstStyle/>
          <a:p>
            <a:r>
              <a:rPr lang="en-US" dirty="0"/>
              <a:t>In Europe it is estimated that 9.78 million people are living with dementia today.</a:t>
            </a:r>
          </a:p>
          <a:p>
            <a:r>
              <a:rPr lang="en-US" dirty="0"/>
              <a:t>In the European Union 7.85 million people</a:t>
            </a:r>
            <a:r>
              <a:rPr lang="el-GR" dirty="0"/>
              <a:t>.</a:t>
            </a:r>
          </a:p>
        </p:txBody>
      </p:sp>
      <p:pic>
        <p:nvPicPr>
          <p:cNvPr id="5" name="Εικόνα 4">
            <a:extLst>
              <a:ext uri="{FF2B5EF4-FFF2-40B4-BE49-F238E27FC236}">
                <a16:creationId xmlns:a16="http://schemas.microsoft.com/office/drawing/2014/main" id="{812011BD-87C3-2226-D589-2345DBCFD5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70989" y="2736890"/>
            <a:ext cx="4506686" cy="3771749"/>
          </a:xfrm>
          <a:prstGeom prst="rect">
            <a:avLst/>
          </a:prstGeom>
        </p:spPr>
      </p:pic>
      <p:sp>
        <p:nvSpPr>
          <p:cNvPr id="7" name="TextBox 6">
            <a:extLst>
              <a:ext uri="{FF2B5EF4-FFF2-40B4-BE49-F238E27FC236}">
                <a16:creationId xmlns:a16="http://schemas.microsoft.com/office/drawing/2014/main" id="{F3DBF228-6FFC-791D-5D08-400EA2609C19}"/>
              </a:ext>
            </a:extLst>
          </p:cNvPr>
          <p:cNvSpPr txBox="1"/>
          <p:nvPr/>
        </p:nvSpPr>
        <p:spPr>
          <a:xfrm>
            <a:off x="3900190" y="6491389"/>
            <a:ext cx="4077479" cy="338554"/>
          </a:xfrm>
          <a:prstGeom prst="rect">
            <a:avLst/>
          </a:prstGeom>
          <a:noFill/>
        </p:spPr>
        <p:txBody>
          <a:bodyPr wrap="square">
            <a:spAutoFit/>
          </a:bodyPr>
          <a:lstStyle/>
          <a:p>
            <a:r>
              <a:rPr lang="it-IT" sz="1600" dirty="0">
                <a:solidFill>
                  <a:srgbClr val="FF0000"/>
                </a:solidFill>
              </a:rPr>
              <a:t>Alzheimer Europe Dementia Yearbook 2019.</a:t>
            </a:r>
            <a:endParaRPr lang="el-GR" sz="1600" dirty="0">
              <a:solidFill>
                <a:srgbClr val="FF0000"/>
              </a:solidFill>
            </a:endParaRPr>
          </a:p>
        </p:txBody>
      </p:sp>
      <p:sp>
        <p:nvSpPr>
          <p:cNvPr id="6" name="Θέση αριθμού διαφάνειας 5">
            <a:extLst>
              <a:ext uri="{FF2B5EF4-FFF2-40B4-BE49-F238E27FC236}">
                <a16:creationId xmlns:a16="http://schemas.microsoft.com/office/drawing/2014/main" id="{02FDE3B8-8351-3840-9C08-AE9D99F9F98D}"/>
              </a:ext>
            </a:extLst>
          </p:cNvPr>
          <p:cNvSpPr>
            <a:spLocks noGrp="1"/>
          </p:cNvSpPr>
          <p:nvPr>
            <p:ph type="sldNum" sz="quarter" idx="12"/>
          </p:nvPr>
        </p:nvSpPr>
        <p:spPr/>
        <p:txBody>
          <a:bodyPr/>
          <a:lstStyle/>
          <a:p>
            <a:fld id="{DD62D91A-FDB2-4EA9-8815-F80835D7DF37}" type="slidenum">
              <a:rPr lang="el-GR" smtClean="0"/>
              <a:t>7</a:t>
            </a:fld>
            <a:endParaRPr lang="el-GR"/>
          </a:p>
        </p:txBody>
      </p:sp>
    </p:spTree>
    <p:extLst>
      <p:ext uri="{BB962C8B-B14F-4D97-AF65-F5344CB8AC3E}">
        <p14:creationId xmlns:p14="http://schemas.microsoft.com/office/powerpoint/2010/main" val="224836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CED565-1BF6-817B-A251-EA83AFF5024D}"/>
              </a:ext>
            </a:extLst>
          </p:cNvPr>
          <p:cNvSpPr>
            <a:spLocks noGrp="1"/>
          </p:cNvSpPr>
          <p:nvPr>
            <p:ph type="title"/>
          </p:nvPr>
        </p:nvSpPr>
        <p:spPr>
          <a:xfrm>
            <a:off x="108856" y="211172"/>
            <a:ext cx="4974771" cy="1325563"/>
          </a:xfrm>
        </p:spPr>
        <p:txBody>
          <a:bodyPr/>
          <a:lstStyle/>
          <a:p>
            <a:pPr algn="ctr"/>
            <a:r>
              <a:rPr lang="el-GR" sz="4200" dirty="0">
                <a:solidFill>
                  <a:srgbClr val="FF0000"/>
                </a:solidFill>
                <a:highlight>
                  <a:srgbClr val="00FF00"/>
                </a:highlight>
                <a:latin typeface="Calibri Light" panose="020F0302020204030204"/>
              </a:rPr>
              <a:t>(2)</a:t>
            </a:r>
            <a:br>
              <a:rPr lang="el-GR" dirty="0">
                <a:solidFill>
                  <a:srgbClr val="FF0000"/>
                </a:solidFill>
              </a:rPr>
            </a:br>
            <a:r>
              <a:rPr lang="it-IT" dirty="0">
                <a:solidFill>
                  <a:srgbClr val="FF0000"/>
                </a:solidFill>
              </a:rPr>
              <a:t>Dementia in Greece</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AF7DC0AA-6A40-12B8-2FED-5B41BC495EE1}"/>
              </a:ext>
            </a:extLst>
          </p:cNvPr>
          <p:cNvSpPr>
            <a:spLocks noGrp="1"/>
          </p:cNvSpPr>
          <p:nvPr>
            <p:ph idx="1"/>
          </p:nvPr>
        </p:nvSpPr>
        <p:spPr>
          <a:xfrm>
            <a:off x="82421" y="1950099"/>
            <a:ext cx="4974771" cy="3965510"/>
          </a:xfrm>
        </p:spPr>
        <p:txBody>
          <a:bodyPr/>
          <a:lstStyle/>
          <a:p>
            <a:r>
              <a:rPr lang="en-US" dirty="0"/>
              <a:t>In Greece it is estimated that around 240 thousand people are living with dementia</a:t>
            </a:r>
            <a:r>
              <a:rPr lang="el-GR" dirty="0"/>
              <a:t>.</a:t>
            </a:r>
          </a:p>
          <a:p>
            <a:endParaRPr lang="el-GR" dirty="0"/>
          </a:p>
          <a:p>
            <a:r>
              <a:rPr lang="en-US" dirty="0"/>
              <a:t>Greece has the highest prevalence in the European Union for dementia</a:t>
            </a:r>
            <a:r>
              <a:rPr lang="el-GR" dirty="0"/>
              <a:t> (2.37% </a:t>
            </a:r>
            <a:r>
              <a:rPr lang="en-US" dirty="0"/>
              <a:t>of the population) right after Italy (2</a:t>
            </a:r>
            <a:r>
              <a:rPr lang="el-GR" dirty="0"/>
              <a:t>.</a:t>
            </a:r>
            <a:r>
              <a:rPr lang="en-US" dirty="0"/>
              <a:t>44% of the population).</a:t>
            </a:r>
          </a:p>
          <a:p>
            <a:endParaRPr lang="el-GR" dirty="0"/>
          </a:p>
        </p:txBody>
      </p:sp>
      <p:pic>
        <p:nvPicPr>
          <p:cNvPr id="5" name="Εικόνα 4">
            <a:extLst>
              <a:ext uri="{FF2B5EF4-FFF2-40B4-BE49-F238E27FC236}">
                <a16:creationId xmlns:a16="http://schemas.microsoft.com/office/drawing/2014/main" id="{AF1E750F-0748-B895-8145-396B9514D6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0401" y="73151"/>
            <a:ext cx="5969479" cy="6418238"/>
          </a:xfrm>
          <a:prstGeom prst="rect">
            <a:avLst/>
          </a:prstGeom>
        </p:spPr>
      </p:pic>
      <p:sp>
        <p:nvSpPr>
          <p:cNvPr id="4" name="TextBox 3">
            <a:extLst>
              <a:ext uri="{FF2B5EF4-FFF2-40B4-BE49-F238E27FC236}">
                <a16:creationId xmlns:a16="http://schemas.microsoft.com/office/drawing/2014/main" id="{3A811CB9-4466-15CE-40FD-35EF2E1CFE55}"/>
              </a:ext>
            </a:extLst>
          </p:cNvPr>
          <p:cNvSpPr txBox="1"/>
          <p:nvPr/>
        </p:nvSpPr>
        <p:spPr>
          <a:xfrm>
            <a:off x="6951293" y="6491389"/>
            <a:ext cx="4077479" cy="338554"/>
          </a:xfrm>
          <a:prstGeom prst="rect">
            <a:avLst/>
          </a:prstGeom>
          <a:noFill/>
        </p:spPr>
        <p:txBody>
          <a:bodyPr wrap="square">
            <a:spAutoFit/>
          </a:bodyPr>
          <a:lstStyle/>
          <a:p>
            <a:r>
              <a:rPr lang="it-IT" sz="1600" dirty="0">
                <a:solidFill>
                  <a:srgbClr val="FF0000"/>
                </a:solidFill>
              </a:rPr>
              <a:t>Alzheimer Europe Dementia Yearbook 2019.</a:t>
            </a:r>
            <a:endParaRPr lang="el-GR" sz="1600" dirty="0">
              <a:solidFill>
                <a:srgbClr val="FF0000"/>
              </a:solidFill>
            </a:endParaRPr>
          </a:p>
        </p:txBody>
      </p:sp>
      <p:sp>
        <p:nvSpPr>
          <p:cNvPr id="7" name="Θέση αριθμού διαφάνειας 6">
            <a:extLst>
              <a:ext uri="{FF2B5EF4-FFF2-40B4-BE49-F238E27FC236}">
                <a16:creationId xmlns:a16="http://schemas.microsoft.com/office/drawing/2014/main" id="{AA57908B-FD72-E73E-5B6B-AEEF7B31A9A7}"/>
              </a:ext>
            </a:extLst>
          </p:cNvPr>
          <p:cNvSpPr>
            <a:spLocks noGrp="1"/>
          </p:cNvSpPr>
          <p:nvPr>
            <p:ph type="sldNum" sz="quarter" idx="12"/>
          </p:nvPr>
        </p:nvSpPr>
        <p:spPr/>
        <p:txBody>
          <a:bodyPr/>
          <a:lstStyle/>
          <a:p>
            <a:fld id="{DD62D91A-FDB2-4EA9-8815-F80835D7DF37}" type="slidenum">
              <a:rPr lang="el-GR" smtClean="0"/>
              <a:t>8</a:t>
            </a:fld>
            <a:endParaRPr lang="el-GR"/>
          </a:p>
        </p:txBody>
      </p:sp>
    </p:spTree>
    <p:extLst>
      <p:ext uri="{BB962C8B-B14F-4D97-AF65-F5344CB8AC3E}">
        <p14:creationId xmlns:p14="http://schemas.microsoft.com/office/powerpoint/2010/main" val="403539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F0C9B6-B1D3-85BA-6A96-9AAF0D2ECA8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6240507-1813-F36C-3738-45EFBBC26FC5}"/>
              </a:ext>
            </a:extLst>
          </p:cNvPr>
          <p:cNvSpPr>
            <a:spLocks noGrp="1"/>
          </p:cNvSpPr>
          <p:nvPr>
            <p:ph idx="1"/>
          </p:nvPr>
        </p:nvSpPr>
        <p:spPr/>
        <p:txBody>
          <a:bodyPr/>
          <a:lstStyle/>
          <a:p>
            <a:endParaRPr lang="el-GR"/>
          </a:p>
        </p:txBody>
      </p:sp>
      <p:grpSp>
        <p:nvGrpSpPr>
          <p:cNvPr id="7" name="Ομάδα 6">
            <a:extLst>
              <a:ext uri="{FF2B5EF4-FFF2-40B4-BE49-F238E27FC236}">
                <a16:creationId xmlns:a16="http://schemas.microsoft.com/office/drawing/2014/main" id="{1493568B-CC59-0152-783E-8E5621BBCB98}"/>
              </a:ext>
            </a:extLst>
          </p:cNvPr>
          <p:cNvGrpSpPr/>
          <p:nvPr/>
        </p:nvGrpSpPr>
        <p:grpSpPr>
          <a:xfrm>
            <a:off x="1" y="0"/>
            <a:ext cx="12191999" cy="6858000"/>
            <a:chOff x="-9330" y="0"/>
            <a:chExt cx="12191999" cy="6858000"/>
          </a:xfrm>
        </p:grpSpPr>
        <p:pic>
          <p:nvPicPr>
            <p:cNvPr id="5" name="Εικόνα 4">
              <a:extLst>
                <a:ext uri="{FF2B5EF4-FFF2-40B4-BE49-F238E27FC236}">
                  <a16:creationId xmlns:a16="http://schemas.microsoft.com/office/drawing/2014/main" id="{791D7BBA-27D9-CC40-090C-EB5B0449C7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0" y="0"/>
              <a:ext cx="12191999" cy="6858000"/>
            </a:xfrm>
            <a:prstGeom prst="rect">
              <a:avLst/>
            </a:prstGeom>
          </p:spPr>
        </p:pic>
        <p:sp>
          <p:nvSpPr>
            <p:cNvPr id="6" name="TextBox 5">
              <a:extLst>
                <a:ext uri="{FF2B5EF4-FFF2-40B4-BE49-F238E27FC236}">
                  <a16:creationId xmlns:a16="http://schemas.microsoft.com/office/drawing/2014/main" id="{D6515343-57BD-A398-3094-03D491497CD3}"/>
                </a:ext>
              </a:extLst>
            </p:cNvPr>
            <p:cNvSpPr txBox="1"/>
            <p:nvPr/>
          </p:nvSpPr>
          <p:spPr>
            <a:xfrm>
              <a:off x="541177" y="1614196"/>
              <a:ext cx="326570" cy="653143"/>
            </a:xfrm>
            <a:prstGeom prst="rect">
              <a:avLst/>
            </a:prstGeom>
            <a:noFill/>
          </p:spPr>
          <p:txBody>
            <a:bodyPr wrap="square" rtlCol="0">
              <a:spAutoFit/>
            </a:bodyPr>
            <a:lstStyle/>
            <a:p>
              <a:r>
                <a:rPr lang="el-GR" sz="3500" dirty="0"/>
                <a:t>2</a:t>
              </a:r>
            </a:p>
          </p:txBody>
        </p:sp>
      </p:grpSp>
      <p:sp>
        <p:nvSpPr>
          <p:cNvPr id="8" name="Θέση αριθμού διαφάνειας 7">
            <a:extLst>
              <a:ext uri="{FF2B5EF4-FFF2-40B4-BE49-F238E27FC236}">
                <a16:creationId xmlns:a16="http://schemas.microsoft.com/office/drawing/2014/main" id="{46BB9A86-7199-3A0C-B78B-DFD9760F607D}"/>
              </a:ext>
            </a:extLst>
          </p:cNvPr>
          <p:cNvSpPr>
            <a:spLocks noGrp="1"/>
          </p:cNvSpPr>
          <p:nvPr>
            <p:ph type="sldNum" sz="quarter" idx="12"/>
          </p:nvPr>
        </p:nvSpPr>
        <p:spPr/>
        <p:txBody>
          <a:bodyPr/>
          <a:lstStyle/>
          <a:p>
            <a:fld id="{DD62D91A-FDB2-4EA9-8815-F80835D7DF37}" type="slidenum">
              <a:rPr lang="el-GR" smtClean="0"/>
              <a:t>9</a:t>
            </a:fld>
            <a:endParaRPr lang="el-GR"/>
          </a:p>
        </p:txBody>
      </p:sp>
    </p:spTree>
    <p:extLst>
      <p:ext uri="{BB962C8B-B14F-4D97-AF65-F5344CB8AC3E}">
        <p14:creationId xmlns:p14="http://schemas.microsoft.com/office/powerpoint/2010/main" val="56384885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4824</TotalTime>
  <Words>1156</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18</vt:i4>
      </vt:variant>
    </vt:vector>
  </HeadingPairs>
  <TitlesOfParts>
    <vt:vector size="28" baseType="lpstr">
      <vt:lpstr>Yu Gothic Light</vt:lpstr>
      <vt:lpstr>Yu Mincho</vt:lpstr>
      <vt:lpstr>Arial</vt:lpstr>
      <vt:lpstr>Arial Unicode MS</vt:lpstr>
      <vt:lpstr>Baskerville Old Face</vt:lpstr>
      <vt:lpstr>Calibri</vt:lpstr>
      <vt:lpstr>Calibri Light</vt:lpstr>
      <vt:lpstr>inherit</vt:lpstr>
      <vt:lpstr>Times New Roman</vt:lpstr>
      <vt:lpstr>Θέμα του Office</vt:lpstr>
      <vt:lpstr>ENSA Working group Older Adults and Disability  PANDA Conference ENSA Working Group Youth, Child, and Family/Youth Care Platform 27, 28 &amp; 29 June 2023 - Brussels </vt:lpstr>
      <vt:lpstr>Day Care Centers for patients with dementia and Integrated Psychogeriatric Care (INTRINSIC), as good practices of health care services in Greece</vt:lpstr>
      <vt:lpstr>Purpose of the presentation</vt:lpstr>
      <vt:lpstr>(1)  Problems of the National Health System that pose barriers to citizens' access to health services</vt:lpstr>
      <vt:lpstr>Total health care expenditure. Expenditure on long-term care services. Out of pocket expenditure in indicative countries of the European Union. Percentage of GDP. </vt:lpstr>
      <vt:lpstr>What is happening globally specifically for dementia</vt:lpstr>
      <vt:lpstr>Prevalence of dementia in Europe</vt:lpstr>
      <vt:lpstr>(2) Dementia in Greece</vt:lpstr>
      <vt:lpstr>Presentazione standard di PowerPoint</vt:lpstr>
      <vt:lpstr>The existence of public Day Care Centers for patients with dementia is an existential need for both patients and their caregivers.</vt:lpstr>
      <vt:lpstr>What do Dementia Day Care Centers offer?</vt:lpstr>
      <vt:lpstr>(3)  Τhe INTRINSIC program</vt:lpstr>
      <vt:lpstr>Presentazione standard di PowerPoint</vt:lpstr>
      <vt:lpstr>Presentazione standard di PowerPoint</vt:lpstr>
      <vt:lpstr>Results from INTRINSIC services</vt:lpstr>
      <vt:lpstr>Presentazione standard di PowerPoint</vt:lpstr>
      <vt:lpstr>In conclusion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ENSA Working group Older Adults and Disability  PANDA Conference ENSA Working Group Youth, Child, and Family/Youth Care Platform 27, 28 &amp; 29 June 2023 - Brussels</dc:title>
  <dc:creator>Απόστολος Ευκαρπίδης</dc:creator>
  <cp:lastModifiedBy>Sara Fornasier</cp:lastModifiedBy>
  <cp:revision>11</cp:revision>
  <dcterms:created xsi:type="dcterms:W3CDTF">2023-06-21T05:28:40Z</dcterms:created>
  <dcterms:modified xsi:type="dcterms:W3CDTF">2023-07-10T12:55:31Z</dcterms:modified>
</cp:coreProperties>
</file>