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BE24C3-F933-429D-BC71-822E885EB384}"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it-IT"/>
        </a:p>
      </dgm:t>
    </dgm:pt>
    <dgm:pt modelId="{69C75E1A-9384-4FCF-A2D6-05DF2A67F1F2}">
      <dgm:prSet phldrT="[Testo]"/>
      <dgm:spPr>
        <a:solidFill>
          <a:srgbClr val="FFC000">
            <a:alpha val="50000"/>
          </a:srgbClr>
        </a:solidFill>
      </dgm:spPr>
      <dgm:t>
        <a:bodyPr/>
        <a:lstStyle/>
        <a:p>
          <a:r>
            <a:rPr lang="it-IT" dirty="0"/>
            <a:t>1.</a:t>
          </a:r>
        </a:p>
        <a:p>
          <a:r>
            <a:rPr lang="it-IT" dirty="0"/>
            <a:t> Capability Approach- ICF </a:t>
          </a:r>
        </a:p>
      </dgm:t>
    </dgm:pt>
    <dgm:pt modelId="{4A863625-435A-4199-861D-8F68D868A8C2}" type="parTrans" cxnId="{3472A3D3-A7E6-49A7-B19D-C8D72EA9D137}">
      <dgm:prSet/>
      <dgm:spPr/>
      <dgm:t>
        <a:bodyPr/>
        <a:lstStyle/>
        <a:p>
          <a:endParaRPr lang="it-IT"/>
        </a:p>
      </dgm:t>
    </dgm:pt>
    <dgm:pt modelId="{900730C4-CAC2-4A08-83BB-F6AB7C7E12E9}" type="sibTrans" cxnId="{3472A3D3-A7E6-49A7-B19D-C8D72EA9D137}">
      <dgm:prSet/>
      <dgm:spPr/>
      <dgm:t>
        <a:bodyPr/>
        <a:lstStyle/>
        <a:p>
          <a:endParaRPr lang="it-IT"/>
        </a:p>
      </dgm:t>
    </dgm:pt>
    <dgm:pt modelId="{4EE264DA-A5CC-48A8-A351-5E0F73813955}">
      <dgm:prSet/>
      <dgm:spPr>
        <a:solidFill>
          <a:srgbClr val="92D050">
            <a:alpha val="50000"/>
          </a:srgbClr>
        </a:solidFill>
      </dgm:spPr>
      <dgm:t>
        <a:bodyPr/>
        <a:lstStyle/>
        <a:p>
          <a:r>
            <a:rPr lang="it-IT" dirty="0"/>
            <a:t>2.</a:t>
          </a:r>
        </a:p>
        <a:p>
          <a:r>
            <a:rPr lang="it-IT" dirty="0"/>
            <a:t> Life </a:t>
          </a:r>
          <a:r>
            <a:rPr lang="it-IT" dirty="0" err="1"/>
            <a:t>project</a:t>
          </a:r>
          <a:r>
            <a:rPr lang="it-IT" dirty="0"/>
            <a:t> </a:t>
          </a:r>
        </a:p>
      </dgm:t>
    </dgm:pt>
    <dgm:pt modelId="{084BD31A-07D8-44CB-9C6A-123C8B49C360}" type="parTrans" cxnId="{0448D7C6-C7A8-4AA9-8C7D-CE0CFB200F10}">
      <dgm:prSet/>
      <dgm:spPr/>
      <dgm:t>
        <a:bodyPr/>
        <a:lstStyle/>
        <a:p>
          <a:endParaRPr lang="it-IT"/>
        </a:p>
      </dgm:t>
    </dgm:pt>
    <dgm:pt modelId="{52CB3646-A46B-47ED-88EE-8E5BEDB32530}" type="sibTrans" cxnId="{0448D7C6-C7A8-4AA9-8C7D-CE0CFB200F10}">
      <dgm:prSet/>
      <dgm:spPr/>
      <dgm:t>
        <a:bodyPr/>
        <a:lstStyle/>
        <a:p>
          <a:endParaRPr lang="it-IT"/>
        </a:p>
      </dgm:t>
    </dgm:pt>
    <dgm:pt modelId="{A8194F6D-D687-4371-9445-7D2890E5235C}">
      <dgm:prSet/>
      <dgm:spPr>
        <a:solidFill>
          <a:srgbClr val="002060">
            <a:alpha val="50000"/>
          </a:srgbClr>
        </a:solidFill>
      </dgm:spPr>
      <dgm:t>
        <a:bodyPr/>
        <a:lstStyle/>
        <a:p>
          <a:r>
            <a:rPr lang="it-IT" dirty="0"/>
            <a:t> </a:t>
          </a:r>
        </a:p>
      </dgm:t>
    </dgm:pt>
    <dgm:pt modelId="{8678BFDA-7412-4015-9A3F-111DFCD0B5AD}" type="parTrans" cxnId="{C0F01B4E-BBA2-43A1-ABB9-511CDF6F6F4F}">
      <dgm:prSet/>
      <dgm:spPr/>
      <dgm:t>
        <a:bodyPr/>
        <a:lstStyle/>
        <a:p>
          <a:endParaRPr lang="it-IT"/>
        </a:p>
      </dgm:t>
    </dgm:pt>
    <dgm:pt modelId="{5ECE0141-399E-4021-B24C-2EB117D45DDB}" type="sibTrans" cxnId="{C0F01B4E-BBA2-43A1-ABB9-511CDF6F6F4F}">
      <dgm:prSet/>
      <dgm:spPr/>
      <dgm:t>
        <a:bodyPr/>
        <a:lstStyle/>
        <a:p>
          <a:endParaRPr lang="it-IT"/>
        </a:p>
      </dgm:t>
    </dgm:pt>
    <dgm:pt modelId="{698695C0-5F82-4D68-830A-29AF966C44CC}" type="pres">
      <dgm:prSet presAssocID="{FBBE24C3-F933-429D-BC71-822E885EB384}" presName="Name0" presStyleCnt="0">
        <dgm:presLayoutVars>
          <dgm:dir/>
          <dgm:resizeHandles val="exact"/>
        </dgm:presLayoutVars>
      </dgm:prSet>
      <dgm:spPr/>
    </dgm:pt>
    <dgm:pt modelId="{8CB2BB9C-7858-4513-9E59-84303F397C54}" type="pres">
      <dgm:prSet presAssocID="{69C75E1A-9384-4FCF-A2D6-05DF2A67F1F2}" presName="Name5" presStyleLbl="vennNode1" presStyleIdx="0" presStyleCnt="3" custLinFactX="-62345" custLinFactNeighborX="-100000" custLinFactNeighborY="0">
        <dgm:presLayoutVars>
          <dgm:bulletEnabled val="1"/>
        </dgm:presLayoutVars>
      </dgm:prSet>
      <dgm:spPr/>
    </dgm:pt>
    <dgm:pt modelId="{100DB65B-1AF5-473A-8465-651C1458F08A}" type="pres">
      <dgm:prSet presAssocID="{900730C4-CAC2-4A08-83BB-F6AB7C7E12E9}" presName="space" presStyleCnt="0"/>
      <dgm:spPr/>
    </dgm:pt>
    <dgm:pt modelId="{551A2747-ECB0-4B9A-98C2-5041F8C2FCD3}" type="pres">
      <dgm:prSet presAssocID="{4EE264DA-A5CC-48A8-A351-5E0F73813955}" presName="Name5" presStyleLbl="vennNode1" presStyleIdx="1" presStyleCnt="3" custLinFactNeighborX="499" custLinFactNeighborY="0">
        <dgm:presLayoutVars>
          <dgm:bulletEnabled val="1"/>
        </dgm:presLayoutVars>
      </dgm:prSet>
      <dgm:spPr/>
    </dgm:pt>
    <dgm:pt modelId="{CB5D835C-A6AE-412B-9632-C1110E345A71}" type="pres">
      <dgm:prSet presAssocID="{52CB3646-A46B-47ED-88EE-8E5BEDB32530}" presName="space" presStyleCnt="0"/>
      <dgm:spPr/>
    </dgm:pt>
    <dgm:pt modelId="{64DFA0AA-67EA-45A2-A2FE-9FD9AED789A8}" type="pres">
      <dgm:prSet presAssocID="{A8194F6D-D687-4371-9445-7D2890E5235C}" presName="Name5" presStyleLbl="vennNode1" presStyleIdx="2" presStyleCnt="3">
        <dgm:presLayoutVars>
          <dgm:bulletEnabled val="1"/>
        </dgm:presLayoutVars>
      </dgm:prSet>
      <dgm:spPr/>
    </dgm:pt>
  </dgm:ptLst>
  <dgm:cxnLst>
    <dgm:cxn modelId="{24FCBF15-0585-4607-9575-237ECD5F98F1}" type="presOf" srcId="{69C75E1A-9384-4FCF-A2D6-05DF2A67F1F2}" destId="{8CB2BB9C-7858-4513-9E59-84303F397C54}" srcOrd="0" destOrd="0" presId="urn:microsoft.com/office/officeart/2005/8/layout/venn3"/>
    <dgm:cxn modelId="{AEE20821-008A-4F5A-B48C-C430787D44E9}" type="presOf" srcId="{FBBE24C3-F933-429D-BC71-822E885EB384}" destId="{698695C0-5F82-4D68-830A-29AF966C44CC}" srcOrd="0" destOrd="0" presId="urn:microsoft.com/office/officeart/2005/8/layout/venn3"/>
    <dgm:cxn modelId="{C0F01B4E-BBA2-43A1-ABB9-511CDF6F6F4F}" srcId="{FBBE24C3-F933-429D-BC71-822E885EB384}" destId="{A8194F6D-D687-4371-9445-7D2890E5235C}" srcOrd="2" destOrd="0" parTransId="{8678BFDA-7412-4015-9A3F-111DFCD0B5AD}" sibTransId="{5ECE0141-399E-4021-B24C-2EB117D45DDB}"/>
    <dgm:cxn modelId="{47B84FA1-34BE-4852-878D-22CB493BBC68}" type="presOf" srcId="{4EE264DA-A5CC-48A8-A351-5E0F73813955}" destId="{551A2747-ECB0-4B9A-98C2-5041F8C2FCD3}" srcOrd="0" destOrd="0" presId="urn:microsoft.com/office/officeart/2005/8/layout/venn3"/>
    <dgm:cxn modelId="{0448D7C6-C7A8-4AA9-8C7D-CE0CFB200F10}" srcId="{FBBE24C3-F933-429D-BC71-822E885EB384}" destId="{4EE264DA-A5CC-48A8-A351-5E0F73813955}" srcOrd="1" destOrd="0" parTransId="{084BD31A-07D8-44CB-9C6A-123C8B49C360}" sibTransId="{52CB3646-A46B-47ED-88EE-8E5BEDB32530}"/>
    <dgm:cxn modelId="{3472A3D3-A7E6-49A7-B19D-C8D72EA9D137}" srcId="{FBBE24C3-F933-429D-BC71-822E885EB384}" destId="{69C75E1A-9384-4FCF-A2D6-05DF2A67F1F2}" srcOrd="0" destOrd="0" parTransId="{4A863625-435A-4199-861D-8F68D868A8C2}" sibTransId="{900730C4-CAC2-4A08-83BB-F6AB7C7E12E9}"/>
    <dgm:cxn modelId="{B26CC7FD-EEF3-46BC-A112-38AF4E18EC3D}" type="presOf" srcId="{A8194F6D-D687-4371-9445-7D2890E5235C}" destId="{64DFA0AA-67EA-45A2-A2FE-9FD9AED789A8}" srcOrd="0" destOrd="0" presId="urn:microsoft.com/office/officeart/2005/8/layout/venn3"/>
    <dgm:cxn modelId="{FD57390A-D49D-44BC-8CEB-3923E59ED7D5}" type="presParOf" srcId="{698695C0-5F82-4D68-830A-29AF966C44CC}" destId="{8CB2BB9C-7858-4513-9E59-84303F397C54}" srcOrd="0" destOrd="0" presId="urn:microsoft.com/office/officeart/2005/8/layout/venn3"/>
    <dgm:cxn modelId="{C66F67BF-24E6-4B16-A395-B300741DB464}" type="presParOf" srcId="{698695C0-5F82-4D68-830A-29AF966C44CC}" destId="{100DB65B-1AF5-473A-8465-651C1458F08A}" srcOrd="1" destOrd="0" presId="urn:microsoft.com/office/officeart/2005/8/layout/venn3"/>
    <dgm:cxn modelId="{DC31B05D-75A9-4858-8320-47CBC8B5424E}" type="presParOf" srcId="{698695C0-5F82-4D68-830A-29AF966C44CC}" destId="{551A2747-ECB0-4B9A-98C2-5041F8C2FCD3}" srcOrd="2" destOrd="0" presId="urn:microsoft.com/office/officeart/2005/8/layout/venn3"/>
    <dgm:cxn modelId="{97E08BA3-DFC4-4E4B-BD91-A3B9C059645C}" type="presParOf" srcId="{698695C0-5F82-4D68-830A-29AF966C44CC}" destId="{CB5D835C-A6AE-412B-9632-C1110E345A71}" srcOrd="3" destOrd="0" presId="urn:microsoft.com/office/officeart/2005/8/layout/venn3"/>
    <dgm:cxn modelId="{CD4D143F-88DD-4503-ADBD-EDCE79BB6AC1}" type="presParOf" srcId="{698695C0-5F82-4D68-830A-29AF966C44CC}" destId="{64DFA0AA-67EA-45A2-A2FE-9FD9AED789A8}"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B2BB9C-7858-4513-9E59-84303F397C54}">
      <dsp:nvSpPr>
        <dsp:cNvPr id="0" name=""/>
        <dsp:cNvSpPr/>
      </dsp:nvSpPr>
      <dsp:spPr>
        <a:xfrm>
          <a:off x="0" y="289034"/>
          <a:ext cx="3303367" cy="3303367"/>
        </a:xfrm>
        <a:prstGeom prst="ellipse">
          <a:avLst/>
        </a:prstGeom>
        <a:solidFill>
          <a:srgbClr val="FFC000">
            <a:alpha val="50000"/>
          </a:srgb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81795" tIns="40640" rIns="181795" bIns="40640" numCol="1" spcCol="1270" anchor="ctr" anchorCtr="0">
          <a:noAutofit/>
        </a:bodyPr>
        <a:lstStyle/>
        <a:p>
          <a:pPr marL="0" lvl="0" indent="0" algn="ctr" defTabSz="1422400">
            <a:lnSpc>
              <a:spcPct val="90000"/>
            </a:lnSpc>
            <a:spcBef>
              <a:spcPct val="0"/>
            </a:spcBef>
            <a:spcAft>
              <a:spcPct val="35000"/>
            </a:spcAft>
            <a:buNone/>
          </a:pPr>
          <a:r>
            <a:rPr lang="it-IT" sz="3200" kern="1200" dirty="0"/>
            <a:t>1.</a:t>
          </a:r>
        </a:p>
        <a:p>
          <a:pPr marL="0" lvl="0" indent="0" algn="ctr" defTabSz="1422400">
            <a:lnSpc>
              <a:spcPct val="90000"/>
            </a:lnSpc>
            <a:spcBef>
              <a:spcPct val="0"/>
            </a:spcBef>
            <a:spcAft>
              <a:spcPct val="35000"/>
            </a:spcAft>
            <a:buNone/>
          </a:pPr>
          <a:r>
            <a:rPr lang="it-IT" sz="3200" kern="1200" dirty="0"/>
            <a:t> Capability Approach- ICF </a:t>
          </a:r>
        </a:p>
      </dsp:txBody>
      <dsp:txXfrm>
        <a:off x="483767" y="772801"/>
        <a:ext cx="2335833" cy="2335833"/>
      </dsp:txXfrm>
    </dsp:sp>
    <dsp:sp modelId="{551A2747-ECB0-4B9A-98C2-5041F8C2FCD3}">
      <dsp:nvSpPr>
        <dsp:cNvPr id="0" name=""/>
        <dsp:cNvSpPr/>
      </dsp:nvSpPr>
      <dsp:spPr>
        <a:xfrm>
          <a:off x="2649768" y="289034"/>
          <a:ext cx="3303367" cy="3303367"/>
        </a:xfrm>
        <a:prstGeom prst="ellipse">
          <a:avLst/>
        </a:prstGeom>
        <a:solidFill>
          <a:srgbClr val="92D050">
            <a:alpha val="50000"/>
          </a:srgb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81795" tIns="40640" rIns="181795" bIns="40640" numCol="1" spcCol="1270" anchor="ctr" anchorCtr="0">
          <a:noAutofit/>
        </a:bodyPr>
        <a:lstStyle/>
        <a:p>
          <a:pPr marL="0" lvl="0" indent="0" algn="ctr" defTabSz="1422400">
            <a:lnSpc>
              <a:spcPct val="90000"/>
            </a:lnSpc>
            <a:spcBef>
              <a:spcPct val="0"/>
            </a:spcBef>
            <a:spcAft>
              <a:spcPct val="35000"/>
            </a:spcAft>
            <a:buNone/>
          </a:pPr>
          <a:r>
            <a:rPr lang="it-IT" sz="3200" kern="1200" dirty="0"/>
            <a:t>2.</a:t>
          </a:r>
        </a:p>
        <a:p>
          <a:pPr marL="0" lvl="0" indent="0" algn="ctr" defTabSz="1422400">
            <a:lnSpc>
              <a:spcPct val="90000"/>
            </a:lnSpc>
            <a:spcBef>
              <a:spcPct val="0"/>
            </a:spcBef>
            <a:spcAft>
              <a:spcPct val="35000"/>
            </a:spcAft>
            <a:buNone/>
          </a:pPr>
          <a:r>
            <a:rPr lang="it-IT" sz="3200" kern="1200" dirty="0"/>
            <a:t> Life </a:t>
          </a:r>
          <a:r>
            <a:rPr lang="it-IT" sz="3200" kern="1200" dirty="0" err="1"/>
            <a:t>project</a:t>
          </a:r>
          <a:r>
            <a:rPr lang="it-IT" sz="3200" kern="1200" dirty="0"/>
            <a:t> </a:t>
          </a:r>
        </a:p>
      </dsp:txBody>
      <dsp:txXfrm>
        <a:off x="3133535" y="772801"/>
        <a:ext cx="2335833" cy="2335833"/>
      </dsp:txXfrm>
    </dsp:sp>
    <dsp:sp modelId="{64DFA0AA-67EA-45A2-A2FE-9FD9AED789A8}">
      <dsp:nvSpPr>
        <dsp:cNvPr id="0" name=""/>
        <dsp:cNvSpPr/>
      </dsp:nvSpPr>
      <dsp:spPr>
        <a:xfrm>
          <a:off x="5289166" y="289034"/>
          <a:ext cx="3303367" cy="3303367"/>
        </a:xfrm>
        <a:prstGeom prst="ellipse">
          <a:avLst/>
        </a:prstGeom>
        <a:solidFill>
          <a:srgbClr val="002060">
            <a:alpha val="50000"/>
          </a:srgb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81795" tIns="40640" rIns="181795" bIns="40640" numCol="1" spcCol="1270" anchor="ctr" anchorCtr="0">
          <a:noAutofit/>
        </a:bodyPr>
        <a:lstStyle/>
        <a:p>
          <a:pPr marL="0" lvl="0" indent="0" algn="ctr" defTabSz="1422400">
            <a:lnSpc>
              <a:spcPct val="90000"/>
            </a:lnSpc>
            <a:spcBef>
              <a:spcPct val="0"/>
            </a:spcBef>
            <a:spcAft>
              <a:spcPct val="35000"/>
            </a:spcAft>
            <a:buNone/>
          </a:pPr>
          <a:r>
            <a:rPr lang="it-IT" sz="3200" kern="1200" dirty="0"/>
            <a:t> </a:t>
          </a:r>
        </a:p>
      </dsp:txBody>
      <dsp:txXfrm>
        <a:off x="5772933" y="772801"/>
        <a:ext cx="2335833" cy="2335833"/>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442A0AD-B976-4CF0-A00D-F12D518FEBF6}" type="datetimeFigureOut">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1966112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442A0AD-B976-4CF0-A00D-F12D518FEBF6}" type="datetimeFigureOut">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2578462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442A0AD-B976-4CF0-A00D-F12D518FEBF6}" type="datetimeFigureOut">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6AEEB1E-8B94-452F-8E62-96ADC1CDB581}"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84597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442A0AD-B976-4CF0-A00D-F12D518FEBF6}" type="datetimeFigureOut">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1435762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442A0AD-B976-4CF0-A00D-F12D518FEBF6}" type="datetimeFigureOut">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6AEEB1E-8B94-452F-8E62-96ADC1CDB581}"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7317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442A0AD-B976-4CF0-A00D-F12D518FEBF6}" type="datetimeFigureOut">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78211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442A0AD-B976-4CF0-A00D-F12D518FEBF6}" type="datetimeFigureOut">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3268372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442A0AD-B976-4CF0-A00D-F12D518FEBF6}" type="datetimeFigureOut">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1404126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442A0AD-B976-4CF0-A00D-F12D518FEBF6}" type="datetimeFigureOut">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3378709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442A0AD-B976-4CF0-A00D-F12D518FEBF6}" type="datetimeFigureOut">
              <a:rPr lang="it-IT" smtClean="0"/>
              <a:t>10/07/2023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2950307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442A0AD-B976-4CF0-A00D-F12D518FEBF6}" type="datetimeFigureOut">
              <a:rPr lang="it-IT" smtClean="0"/>
              <a:t>10/07/2023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270174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442A0AD-B976-4CF0-A00D-F12D518FEBF6}" type="datetimeFigureOut">
              <a:rPr lang="it-IT" smtClean="0"/>
              <a:t>10/07/2023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1511007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D442A0AD-B976-4CF0-A00D-F12D518FEBF6}" type="datetimeFigureOut">
              <a:rPr lang="it-IT" smtClean="0"/>
              <a:t>10/07/2023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15859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42A0AD-B976-4CF0-A00D-F12D518FEBF6}" type="datetimeFigureOut">
              <a:rPr lang="it-IT" smtClean="0"/>
              <a:t>10/07/2023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3834983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442A0AD-B976-4CF0-A00D-F12D518FEBF6}" type="datetimeFigureOut">
              <a:rPr lang="it-IT" smtClean="0"/>
              <a:t>10/07/2023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113930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442A0AD-B976-4CF0-A00D-F12D518FEBF6}" type="datetimeFigureOut">
              <a:rPr lang="it-IT" smtClean="0"/>
              <a:t>10/07/2023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6AEEB1E-8B94-452F-8E62-96ADC1CDB581}" type="slidenum">
              <a:rPr lang="it-IT" smtClean="0"/>
              <a:t>‹N›</a:t>
            </a:fld>
            <a:endParaRPr lang="it-IT"/>
          </a:p>
        </p:txBody>
      </p:sp>
    </p:spTree>
    <p:extLst>
      <p:ext uri="{BB962C8B-B14F-4D97-AF65-F5344CB8AC3E}">
        <p14:creationId xmlns:p14="http://schemas.microsoft.com/office/powerpoint/2010/main" val="1317359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442A0AD-B976-4CF0-A00D-F12D518FEBF6}" type="datetimeFigureOut">
              <a:rPr lang="it-IT" smtClean="0"/>
              <a:t>10/07/2023</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6AEEB1E-8B94-452F-8E62-96ADC1CDB581}" type="slidenum">
              <a:rPr lang="it-IT" smtClean="0"/>
              <a:t>‹N›</a:t>
            </a:fld>
            <a:endParaRPr lang="it-IT"/>
          </a:p>
        </p:txBody>
      </p:sp>
    </p:spTree>
    <p:extLst>
      <p:ext uri="{BB962C8B-B14F-4D97-AF65-F5344CB8AC3E}">
        <p14:creationId xmlns:p14="http://schemas.microsoft.com/office/powerpoint/2010/main" val="795755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500372" y="508095"/>
            <a:ext cx="8388823" cy="5468586"/>
          </a:xfrm>
          <a:prstGeom prst="rect">
            <a:avLst/>
          </a:prstGeom>
        </p:spPr>
      </p:pic>
    </p:spTree>
    <p:extLst>
      <p:ext uri="{BB962C8B-B14F-4D97-AF65-F5344CB8AC3E}">
        <p14:creationId xmlns:p14="http://schemas.microsoft.com/office/powerpoint/2010/main" val="2696741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Who</a:t>
            </a:r>
            <a:r>
              <a:rPr lang="it-IT" dirty="0"/>
              <a:t> </a:t>
            </a:r>
            <a:r>
              <a:rPr lang="it-IT" dirty="0" err="1"/>
              <a:t>we</a:t>
            </a:r>
            <a:r>
              <a:rPr lang="it-IT" dirty="0"/>
              <a:t> are?</a:t>
            </a:r>
          </a:p>
        </p:txBody>
      </p:sp>
      <p:sp>
        <p:nvSpPr>
          <p:cNvPr id="3" name="Segnaposto contenuto 2"/>
          <p:cNvSpPr>
            <a:spLocks noGrp="1"/>
          </p:cNvSpPr>
          <p:nvPr>
            <p:ph idx="1"/>
          </p:nvPr>
        </p:nvSpPr>
        <p:spPr/>
        <p:txBody>
          <a:bodyPr>
            <a:normAutofit/>
          </a:bodyPr>
          <a:lstStyle/>
          <a:p>
            <a:pPr marL="0" indent="0">
              <a:buNone/>
            </a:pPr>
            <a:r>
              <a:rPr lang="en-US" dirty="0" err="1"/>
              <a:t>Impronta</a:t>
            </a:r>
            <a:r>
              <a:rPr lang="en-US" dirty="0"/>
              <a:t> is a social cooperative that promotes and strengthens personal and housing autonomy in people with disabilities, to identify a job placement path following everyone's inclinations.</a:t>
            </a:r>
          </a:p>
          <a:p>
            <a:pPr marL="0" indent="0">
              <a:buNone/>
            </a:pPr>
            <a:r>
              <a:rPr lang="en-US" dirty="0"/>
              <a:t>The social cooperative was born in Chioggia in 2009 from the meeting of experience educational institution of the Opera </a:t>
            </a:r>
            <a:r>
              <a:rPr lang="en-US" dirty="0" err="1"/>
              <a:t>Baldo</a:t>
            </a:r>
            <a:r>
              <a:rPr lang="en-US" dirty="0"/>
              <a:t> association with the parents of M.S. for his return to city ​​from the school experience at the </a:t>
            </a:r>
            <a:r>
              <a:rPr lang="en-US" dirty="0" err="1"/>
              <a:t>Steineriana</a:t>
            </a:r>
            <a:r>
              <a:rPr lang="en-US" dirty="0"/>
              <a:t> school of </a:t>
            </a:r>
            <a:r>
              <a:rPr lang="en-US" dirty="0" err="1"/>
              <a:t>Oriago</a:t>
            </a:r>
            <a:r>
              <a:rPr lang="en-US" dirty="0"/>
              <a:t> (</a:t>
            </a:r>
            <a:r>
              <a:rPr lang="en-US" dirty="0" err="1"/>
              <a:t>Ve</a:t>
            </a:r>
            <a:r>
              <a:rPr lang="en-US" dirty="0"/>
              <a:t>). The experience sees from the beginning the active involvement of young graduates from the University of Padua.</a:t>
            </a:r>
            <a:endParaRPr lang="it-IT" dirty="0"/>
          </a:p>
        </p:txBody>
      </p:sp>
    </p:spTree>
    <p:extLst>
      <p:ext uri="{BB962C8B-B14F-4D97-AF65-F5344CB8AC3E}">
        <p14:creationId xmlns:p14="http://schemas.microsoft.com/office/powerpoint/2010/main" val="2240338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The barriers of care for our citizens</a:t>
            </a:r>
            <a:endParaRPr lang="it-IT" dirty="0"/>
          </a:p>
        </p:txBody>
      </p:sp>
      <p:sp>
        <p:nvSpPr>
          <p:cNvPr id="3" name="Segnaposto contenuto 2"/>
          <p:cNvSpPr>
            <a:spLocks noGrp="1"/>
          </p:cNvSpPr>
          <p:nvPr>
            <p:ph idx="1"/>
          </p:nvPr>
        </p:nvSpPr>
        <p:spPr/>
        <p:txBody>
          <a:bodyPr/>
          <a:lstStyle/>
          <a:p>
            <a:r>
              <a:rPr lang="en-US" dirty="0"/>
              <a:t>THE FAMILY</a:t>
            </a:r>
          </a:p>
          <a:p>
            <a:pPr marL="0" indent="0">
              <a:buNone/>
            </a:pPr>
            <a:r>
              <a:rPr lang="en-US" dirty="0"/>
              <a:t>The family, after the communication of the presence of the disability, goes through various stages. Fundamental task is the taking charge of the family to accompany the parents in the process of acceptance and </a:t>
            </a:r>
            <a:r>
              <a:rPr lang="en-US" dirty="0" err="1"/>
              <a:t>awareness.The</a:t>
            </a:r>
            <a:r>
              <a:rPr lang="en-US" dirty="0"/>
              <a:t> constant work with the parents has the aim of not hindering the self-determination and adulthood of the child due to the difficulty in detaching from it by acquiring greater confidence in the professional figures.</a:t>
            </a:r>
          </a:p>
          <a:p>
            <a:endParaRPr lang="en-US" dirty="0"/>
          </a:p>
          <a:p>
            <a:endParaRPr lang="it-IT" dirty="0"/>
          </a:p>
        </p:txBody>
      </p:sp>
    </p:spTree>
    <p:extLst>
      <p:ext uri="{BB962C8B-B14F-4D97-AF65-F5344CB8AC3E}">
        <p14:creationId xmlns:p14="http://schemas.microsoft.com/office/powerpoint/2010/main" val="1633764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The barriers of care for our citizens</a:t>
            </a:r>
            <a:endParaRPr lang="it-IT" dirty="0"/>
          </a:p>
        </p:txBody>
      </p:sp>
      <p:sp>
        <p:nvSpPr>
          <p:cNvPr id="3" name="Segnaposto contenuto 2"/>
          <p:cNvSpPr>
            <a:spLocks noGrp="1"/>
          </p:cNvSpPr>
          <p:nvPr>
            <p:ph idx="1"/>
          </p:nvPr>
        </p:nvSpPr>
        <p:spPr/>
        <p:txBody>
          <a:bodyPr/>
          <a:lstStyle/>
          <a:p>
            <a:r>
              <a:rPr lang="en-US" dirty="0"/>
              <a:t>THE SOCIETY</a:t>
            </a:r>
          </a:p>
          <a:p>
            <a:pPr marL="0" indent="0">
              <a:buNone/>
            </a:pPr>
            <a:endParaRPr lang="en-US" dirty="0"/>
          </a:p>
          <a:p>
            <a:pPr marL="0" indent="0">
              <a:buNone/>
            </a:pPr>
            <a:r>
              <a:rPr lang="en-US" dirty="0"/>
              <a:t>The work of inclusion in society is, with the well-being of the children, the goal of our work. Society is not inclusive of its own: our kids must conquer the community and the community must embrace the kids in a path of continuous mutual understanding. The person with disability thus acquires self-confidence because he is loved, welcomed right from the daily gestures of personal autonomy (going to the shop, socializing, sporting activities) and work.</a:t>
            </a:r>
            <a:endParaRPr lang="it-IT" dirty="0"/>
          </a:p>
        </p:txBody>
      </p:sp>
    </p:spTree>
    <p:extLst>
      <p:ext uri="{BB962C8B-B14F-4D97-AF65-F5344CB8AC3E}">
        <p14:creationId xmlns:p14="http://schemas.microsoft.com/office/powerpoint/2010/main" val="3239666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8" name="Segnaposto contenuto 7"/>
          <p:cNvSpPr>
            <a:spLocks noGrp="1"/>
          </p:cNvSpPr>
          <p:nvPr>
            <p:ph idx="1"/>
          </p:nvPr>
        </p:nvSpPr>
        <p:spPr/>
        <p:txBody>
          <a:bodyPr/>
          <a:lstStyle/>
          <a:p>
            <a:endParaRPr lang="it-IT" dirty="0"/>
          </a:p>
        </p:txBody>
      </p:sp>
      <p:graphicFrame>
        <p:nvGraphicFramePr>
          <p:cNvPr id="9" name="Segnaposto contenuto 4"/>
          <p:cNvGraphicFramePr>
            <a:graphicFrameLocks/>
          </p:cNvGraphicFramePr>
          <p:nvPr>
            <p:extLst>
              <p:ext uri="{D42A27DB-BD31-4B8C-83A1-F6EECF244321}">
                <p14:modId xmlns:p14="http://schemas.microsoft.com/office/powerpoint/2010/main" val="2073790874"/>
              </p:ext>
            </p:extLst>
          </p:nvPr>
        </p:nvGraphicFramePr>
        <p:xfrm>
          <a:off x="677334" y="2160589"/>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asellaDiTesto 9"/>
          <p:cNvSpPr txBox="1"/>
          <p:nvPr/>
        </p:nvSpPr>
        <p:spPr>
          <a:xfrm>
            <a:off x="6521569" y="2824034"/>
            <a:ext cx="2399336" cy="2554545"/>
          </a:xfrm>
          <a:prstGeom prst="rect">
            <a:avLst/>
          </a:prstGeom>
          <a:noFill/>
        </p:spPr>
        <p:txBody>
          <a:bodyPr wrap="square" rtlCol="0">
            <a:spAutoFit/>
          </a:bodyPr>
          <a:lstStyle/>
          <a:p>
            <a:pPr lvl="0" algn="ctr">
              <a:buClr>
                <a:srgbClr val="000000"/>
              </a:buClr>
            </a:pPr>
            <a:r>
              <a:rPr kumimoji="0" lang="it-IT" sz="3200" b="0" i="0" u="none" strike="noStrike" kern="0" cap="none" spc="0" normalizeH="0" baseline="0" noProof="0" dirty="0">
                <a:ln>
                  <a:noFill/>
                </a:ln>
                <a:solidFill>
                  <a:srgbClr val="000000"/>
                </a:solidFill>
                <a:effectLst/>
                <a:uLnTx/>
                <a:uFillTx/>
                <a:latin typeface="Century Gothic" panose="020B0502020202020204"/>
                <a:cs typeface="Arial"/>
                <a:sym typeface="Arial"/>
              </a:rPr>
              <a:t>3. </a:t>
            </a:r>
          </a:p>
          <a:p>
            <a:pPr lvl="0" algn="ctr">
              <a:buClr>
                <a:srgbClr val="000000"/>
              </a:buClr>
            </a:pPr>
            <a:r>
              <a:rPr kumimoji="0" lang="it-IT" sz="3200" b="0" i="0" u="none" strike="noStrike" kern="0" cap="none" spc="0" normalizeH="0" baseline="0" noProof="0" dirty="0" err="1">
                <a:ln>
                  <a:noFill/>
                </a:ln>
                <a:solidFill>
                  <a:srgbClr val="000000"/>
                </a:solidFill>
                <a:effectLst/>
                <a:uLnTx/>
                <a:uFillTx/>
                <a:latin typeface="Century Gothic" panose="020B0502020202020204"/>
                <a:cs typeface="Arial"/>
                <a:sym typeface="Arial"/>
              </a:rPr>
              <a:t>Systemic</a:t>
            </a:r>
            <a:r>
              <a:rPr kumimoji="0" lang="it-IT" sz="3200" b="0" i="0" u="none" strike="noStrike" kern="0" cap="none" spc="0" normalizeH="0" baseline="0" noProof="0" dirty="0">
                <a:ln>
                  <a:noFill/>
                </a:ln>
                <a:solidFill>
                  <a:srgbClr val="000000"/>
                </a:solidFill>
                <a:effectLst/>
                <a:uLnTx/>
                <a:uFillTx/>
                <a:latin typeface="Century Gothic" panose="020B0502020202020204"/>
                <a:cs typeface="Arial"/>
                <a:sym typeface="Arial"/>
              </a:rPr>
              <a:t> and </a:t>
            </a:r>
            <a:r>
              <a:rPr kumimoji="0" lang="it-IT" sz="3200" b="0" i="0" u="none" strike="noStrike" kern="0" cap="none" spc="0" normalizeH="0" baseline="0" noProof="0" dirty="0" err="1">
                <a:ln>
                  <a:noFill/>
                </a:ln>
                <a:solidFill>
                  <a:srgbClr val="000000"/>
                </a:solidFill>
                <a:effectLst/>
                <a:uLnTx/>
                <a:uFillTx/>
                <a:latin typeface="Century Gothic" panose="020B0502020202020204"/>
                <a:cs typeface="Arial"/>
                <a:sym typeface="Arial"/>
              </a:rPr>
              <a:t>ecological</a:t>
            </a:r>
            <a:r>
              <a:rPr kumimoji="0" lang="it-IT" sz="3200" b="0" i="0" u="none" strike="noStrike" kern="0" cap="none" spc="0" normalizeH="0" baseline="0" noProof="0" dirty="0">
                <a:ln>
                  <a:noFill/>
                </a:ln>
                <a:solidFill>
                  <a:srgbClr val="000000"/>
                </a:solidFill>
                <a:effectLst/>
                <a:uLnTx/>
                <a:uFillTx/>
                <a:latin typeface="Century Gothic" panose="020B0502020202020204"/>
                <a:cs typeface="Arial"/>
                <a:sym typeface="Arial"/>
              </a:rPr>
              <a:t> look</a:t>
            </a:r>
          </a:p>
        </p:txBody>
      </p:sp>
    </p:spTree>
    <p:extLst>
      <p:ext uri="{BB962C8B-B14F-4D97-AF65-F5344CB8AC3E}">
        <p14:creationId xmlns:p14="http://schemas.microsoft.com/office/powerpoint/2010/main" val="4155558795"/>
      </p:ext>
    </p:extLst>
  </p:cSld>
  <p:clrMapOvr>
    <a:masterClrMapping/>
  </p:clrMapOvr>
</p:sld>
</file>

<file path=ppt/theme/theme1.xml><?xml version="1.0" encoding="utf-8"?>
<a:theme xmlns:a="http://schemas.openxmlformats.org/drawingml/2006/main" name="Sfaccettatura">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TotalTime>
  <Words>294</Words>
  <Application>Microsoft Office PowerPoint</Application>
  <PresentationFormat>Widescreen</PresentationFormat>
  <Paragraphs>17</Paragraphs>
  <Slides>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vt:i4>
      </vt:variant>
    </vt:vector>
  </HeadingPairs>
  <TitlesOfParts>
    <vt:vector size="10" baseType="lpstr">
      <vt:lpstr>Arial</vt:lpstr>
      <vt:lpstr>Century Gothic</vt:lpstr>
      <vt:lpstr>Trebuchet MS</vt:lpstr>
      <vt:lpstr>Wingdings 3</vt:lpstr>
      <vt:lpstr>Sfaccettatura</vt:lpstr>
      <vt:lpstr>Presentazione standard di PowerPoint</vt:lpstr>
      <vt:lpstr>Who we are?</vt:lpstr>
      <vt:lpstr>The barriers of care for our citizens</vt:lpstr>
      <vt:lpstr>The barriers of care for our citizens</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alessandra boscolo</dc:creator>
  <cp:lastModifiedBy>Sara Fornasier</cp:lastModifiedBy>
  <cp:revision>2</cp:revision>
  <dcterms:created xsi:type="dcterms:W3CDTF">2023-06-25T16:04:20Z</dcterms:created>
  <dcterms:modified xsi:type="dcterms:W3CDTF">2023-07-10T12:54:50Z</dcterms:modified>
</cp:coreProperties>
</file>